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9277ce9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9277ce9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 </a:t>
            </a:r>
            <a:r>
              <a:rPr b="1" lang="en-GB" sz="1200">
                <a:solidFill>
                  <a:srgbClr val="202124"/>
                </a:solidFill>
                <a:highlight>
                  <a:srgbClr val="FFFFFF"/>
                </a:highlight>
              </a:rPr>
              <a:t>split the dataset into train and test sets in a way that preserves the same proportions of examples in each class as observed in the original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9390c0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9390c04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9390c04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9390c04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4B5563"/>
                </a:solidFill>
                <a:highlight>
                  <a:srgbClr val="FFFFFF"/>
                </a:highlight>
                <a:latin typeface="Roboto"/>
                <a:ea typeface="Roboto"/>
                <a:cs typeface="Roboto"/>
                <a:sym typeface="Roboto"/>
              </a:rPr>
              <a:t>Padding adds a special </a:t>
            </a:r>
            <a:r>
              <a:rPr lang="en-GB" sz="1250">
                <a:solidFill>
                  <a:schemeClr val="dk1"/>
                </a:solidFill>
                <a:highlight>
                  <a:srgbClr val="FFFFFF"/>
                </a:highlight>
                <a:latin typeface="Roboto"/>
                <a:ea typeface="Roboto"/>
                <a:cs typeface="Roboto"/>
                <a:sym typeface="Roboto"/>
              </a:rPr>
              <a:t>padding token</a:t>
            </a:r>
            <a:r>
              <a:rPr lang="en-GB" sz="1250">
                <a:solidFill>
                  <a:srgbClr val="4B5563"/>
                </a:solidFill>
                <a:highlight>
                  <a:srgbClr val="FFFFFF"/>
                </a:highlight>
                <a:latin typeface="Roboto"/>
                <a:ea typeface="Roboto"/>
                <a:cs typeface="Roboto"/>
                <a:sym typeface="Roboto"/>
              </a:rPr>
              <a:t> to ensure shorter sequences will have the same length as either the longest sequence in a batch or the maximum length accepted by the model. Truncation works in the other direction by truncating long sequences.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9390c04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9390c04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9390c04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9390c04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9390c04d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9390c04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4b8081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84b8081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4b8081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84b8081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59277ce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59277ce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de7420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de7420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9277ce9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9277ce9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9277ce9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9277ce9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9277ce9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9277ce9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9277ce9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9277ce9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9277ce9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9277ce9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9277ce9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9277ce9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74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Financial Text Classification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70536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and Validation Data Creation</a:t>
            </a:r>
            <a:endParaRPr/>
          </a:p>
        </p:txBody>
      </p:sp>
      <p:pic>
        <p:nvPicPr>
          <p:cNvPr id="128" name="Google Shape;128;p22"/>
          <p:cNvPicPr preferRelativeResize="0"/>
          <p:nvPr/>
        </p:nvPicPr>
        <p:blipFill>
          <a:blip r:embed="rId3">
            <a:alphaModFix/>
          </a:blip>
          <a:stretch>
            <a:fillRect/>
          </a:stretch>
        </p:blipFill>
        <p:spPr>
          <a:xfrm>
            <a:off x="2000050" y="808100"/>
            <a:ext cx="3609975" cy="2505075"/>
          </a:xfrm>
          <a:prstGeom prst="rect">
            <a:avLst/>
          </a:prstGeom>
          <a:noFill/>
          <a:ln>
            <a:noFill/>
          </a:ln>
        </p:spPr>
      </p:pic>
      <p:sp>
        <p:nvSpPr>
          <p:cNvPr id="129" name="Google Shape;129;p22"/>
          <p:cNvSpPr txBox="1"/>
          <p:nvPr/>
        </p:nvSpPr>
        <p:spPr>
          <a:xfrm>
            <a:off x="1235925" y="3945025"/>
            <a:ext cx="6816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data type contains a significant number of occurrences for each type of sentiment value. Train is set as random and test size split to 15%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0" y="0"/>
            <a:ext cx="436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Headline Length Distribution </a:t>
            </a:r>
            <a:endParaRPr/>
          </a:p>
        </p:txBody>
      </p:sp>
      <p:pic>
        <p:nvPicPr>
          <p:cNvPr id="135" name="Google Shape;135;p23"/>
          <p:cNvPicPr preferRelativeResize="0"/>
          <p:nvPr/>
        </p:nvPicPr>
        <p:blipFill>
          <a:blip r:embed="rId3">
            <a:alphaModFix/>
          </a:blip>
          <a:stretch>
            <a:fillRect/>
          </a:stretch>
        </p:blipFill>
        <p:spPr>
          <a:xfrm>
            <a:off x="1463500" y="702375"/>
            <a:ext cx="5835901" cy="3275050"/>
          </a:xfrm>
          <a:prstGeom prst="rect">
            <a:avLst/>
          </a:prstGeom>
          <a:noFill/>
          <a:ln>
            <a:noFill/>
          </a:ln>
        </p:spPr>
      </p:pic>
      <p:sp>
        <p:nvSpPr>
          <p:cNvPr id="136" name="Google Shape;136;p23"/>
          <p:cNvSpPr txBox="1"/>
          <p:nvPr/>
        </p:nvSpPr>
        <p:spPr>
          <a:xfrm>
            <a:off x="754825" y="4451950"/>
            <a:ext cx="42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Maximum Sequence Length is 150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Tokenizer and encode data</a:t>
            </a:r>
            <a:endParaRPr/>
          </a:p>
        </p:txBody>
      </p:sp>
      <p:sp>
        <p:nvSpPr>
          <p:cNvPr id="142" name="Google Shape;142;p24"/>
          <p:cNvSpPr txBox="1"/>
          <p:nvPr/>
        </p:nvSpPr>
        <p:spPr>
          <a:xfrm>
            <a:off x="662775" y="817475"/>
            <a:ext cx="66564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W</a:t>
            </a:r>
            <a:r>
              <a:rPr b="1" lang="en-GB" sz="2100">
                <a:latin typeface="Times New Roman"/>
                <a:ea typeface="Times New Roman"/>
                <a:cs typeface="Times New Roman"/>
                <a:sym typeface="Times New Roman"/>
              </a:rPr>
              <a:t>hy we need tokenization ?</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 the model has a specific, fixed vocabulary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 the BERT tokenizer has a particular way of handling out-of-vocabulary words.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GB" sz="1800">
                <a:latin typeface="Times New Roman"/>
                <a:ea typeface="Times New Roman"/>
                <a:cs typeface="Times New Roman"/>
                <a:sym typeface="Times New Roman"/>
              </a:rPr>
              <a:t>The </a:t>
            </a:r>
            <a:r>
              <a:rPr b="1" lang="en-GB" sz="1800">
                <a:latin typeface="Times New Roman"/>
                <a:ea typeface="Times New Roman"/>
                <a:cs typeface="Times New Roman"/>
                <a:sym typeface="Times New Roman"/>
              </a:rPr>
              <a:t>encode_plus method </a:t>
            </a:r>
            <a:r>
              <a:rPr lang="en-GB" sz="1800">
                <a:latin typeface="Times New Roman"/>
                <a:ea typeface="Times New Roman"/>
                <a:cs typeface="Times New Roman"/>
                <a:sym typeface="Times New Roman"/>
              </a:rPr>
              <a:t>performs the following tasks: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 split our news headlines into tokens,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add the special [CLS] and [SEP] tokens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convert these tokens into indexes of the tokenizer vocabulary,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pad or truncate sentences to max length, then finally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create an attention mask.</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0" y="0"/>
            <a:ext cx="501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Setup FinBERT pretrained model</a:t>
            </a:r>
            <a:endParaRPr/>
          </a:p>
        </p:txBody>
      </p:sp>
      <p:pic>
        <p:nvPicPr>
          <p:cNvPr id="148" name="Google Shape;148;p25"/>
          <p:cNvPicPr preferRelativeResize="0"/>
          <p:nvPr/>
        </p:nvPicPr>
        <p:blipFill>
          <a:blip r:embed="rId3">
            <a:alphaModFix/>
          </a:blip>
          <a:stretch>
            <a:fillRect/>
          </a:stretch>
        </p:blipFill>
        <p:spPr>
          <a:xfrm>
            <a:off x="671075" y="1056450"/>
            <a:ext cx="6772275" cy="866775"/>
          </a:xfrm>
          <a:prstGeom prst="rect">
            <a:avLst/>
          </a:prstGeom>
          <a:noFill/>
          <a:ln>
            <a:noFill/>
          </a:ln>
        </p:spPr>
      </p:pic>
      <p:sp>
        <p:nvSpPr>
          <p:cNvPr id="149" name="Google Shape;149;p25"/>
          <p:cNvSpPr txBox="1"/>
          <p:nvPr/>
        </p:nvSpPr>
        <p:spPr>
          <a:xfrm>
            <a:off x="878875" y="2708625"/>
            <a:ext cx="6772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GB"/>
              <a:t>ProsusAI/finbert</a:t>
            </a:r>
            <a:r>
              <a:rPr lang="en-GB"/>
              <a:t> is the Prosus finBERT pretrained model.</a:t>
            </a:r>
            <a:endParaRPr/>
          </a:p>
          <a:p>
            <a:pPr indent="-317500" lvl="0" marL="457200" rtl="0" algn="l">
              <a:spcBef>
                <a:spcPts val="0"/>
              </a:spcBef>
              <a:spcAft>
                <a:spcPts val="0"/>
              </a:spcAft>
              <a:buSzPts val="1400"/>
              <a:buChar char="-"/>
            </a:pPr>
            <a:r>
              <a:rPr b="1" lang="en-GB"/>
              <a:t>num_labelsm</a:t>
            </a:r>
            <a:r>
              <a:rPr lang="en-GB"/>
              <a:t> specifies the number of labels to be predicted (3 in our case).</a:t>
            </a:r>
            <a:endParaRPr/>
          </a:p>
        </p:txBody>
      </p:sp>
      <p:sp>
        <p:nvSpPr>
          <p:cNvPr id="150" name="Google Shape;150;p25"/>
          <p:cNvSpPr/>
          <p:nvPr/>
        </p:nvSpPr>
        <p:spPr>
          <a:xfrm>
            <a:off x="4942000" y="926625"/>
            <a:ext cx="23484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0" y="0"/>
            <a:ext cx="501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Set Up Optimizer and Scheduler</a:t>
            </a:r>
            <a:endParaRPr/>
          </a:p>
        </p:txBody>
      </p:sp>
      <p:sp>
        <p:nvSpPr>
          <p:cNvPr id="156" name="Google Shape;156;p26"/>
          <p:cNvSpPr txBox="1"/>
          <p:nvPr/>
        </p:nvSpPr>
        <p:spPr>
          <a:xfrm>
            <a:off x="778025" y="3371375"/>
            <a:ext cx="6772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the optimizer is created using the model’s parameters, the learning rate, and the Adam epsilon value.</a:t>
            </a:r>
            <a:endParaRPr/>
          </a:p>
          <a:p>
            <a:pPr indent="-317500" lvl="0" marL="457200" rtl="0" algn="l">
              <a:spcBef>
                <a:spcPts val="0"/>
              </a:spcBef>
              <a:spcAft>
                <a:spcPts val="0"/>
              </a:spcAft>
              <a:buSzPts val="1400"/>
              <a:buChar char="-"/>
            </a:pPr>
            <a:r>
              <a:rPr lang="en-GB"/>
              <a:t>get_linear_schedule_with_warmupto create the learning rate scheduler.</a:t>
            </a:r>
            <a:endParaRPr/>
          </a:p>
        </p:txBody>
      </p:sp>
      <p:pic>
        <p:nvPicPr>
          <p:cNvPr id="157" name="Google Shape;157;p26"/>
          <p:cNvPicPr preferRelativeResize="0"/>
          <p:nvPr/>
        </p:nvPicPr>
        <p:blipFill>
          <a:blip r:embed="rId3">
            <a:alphaModFix/>
          </a:blip>
          <a:stretch>
            <a:fillRect/>
          </a:stretch>
        </p:blipFill>
        <p:spPr>
          <a:xfrm>
            <a:off x="717725" y="811375"/>
            <a:ext cx="7690072" cy="1760375"/>
          </a:xfrm>
          <a:prstGeom prst="rect">
            <a:avLst/>
          </a:prstGeom>
          <a:noFill/>
          <a:ln>
            <a:noFill/>
          </a:ln>
        </p:spPr>
      </p:pic>
      <p:sp>
        <p:nvSpPr>
          <p:cNvPr id="158" name="Google Shape;158;p26"/>
          <p:cNvSpPr/>
          <p:nvPr/>
        </p:nvSpPr>
        <p:spPr>
          <a:xfrm>
            <a:off x="1844375" y="897825"/>
            <a:ext cx="23484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 Metrics</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56750" y="10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Case 1:</a:t>
            </a:r>
            <a:endParaRPr/>
          </a:p>
        </p:txBody>
      </p:sp>
      <p:sp>
        <p:nvSpPr>
          <p:cNvPr id="170" name="Google Shape;170;p28"/>
          <p:cNvSpPr txBox="1"/>
          <p:nvPr>
            <p:ph idx="1" type="body"/>
          </p:nvPr>
        </p:nvSpPr>
        <p:spPr>
          <a:xfrm>
            <a:off x="156500" y="741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aleway"/>
                <a:ea typeface="Raleway"/>
                <a:cs typeface="Raleway"/>
                <a:sym typeface="Raleway"/>
              </a:rPr>
              <a:t>Example:</a:t>
            </a:r>
            <a:r>
              <a:rPr lang="en-GB">
                <a:solidFill>
                  <a:schemeClr val="dk1"/>
                </a:solidFill>
                <a:latin typeface="Raleway"/>
                <a:ea typeface="Raleway"/>
                <a:cs typeface="Raleway"/>
                <a:sym typeface="Raleway"/>
              </a:rPr>
              <a:t> </a:t>
            </a:r>
            <a:r>
              <a:rPr b="1" lang="en-GB">
                <a:solidFill>
                  <a:schemeClr val="dk1"/>
                </a:solidFill>
                <a:latin typeface="Raleway"/>
                <a:ea typeface="Raleway"/>
                <a:cs typeface="Raleway"/>
                <a:sym typeface="Raleway"/>
              </a:rPr>
              <a:t>bert-base-uncased_clinical-ner</a:t>
            </a:r>
            <a:endParaRPr b="1">
              <a:solidFill>
                <a:schemeClr val="dk1"/>
              </a:solidFill>
              <a:latin typeface="Raleway"/>
              <a:ea typeface="Raleway"/>
              <a:cs typeface="Raleway"/>
              <a:sym typeface="Raleway"/>
            </a:endParaRPr>
          </a:p>
          <a:p>
            <a:pPr indent="0" lvl="0" marL="0" rtl="0" algn="l">
              <a:spcBef>
                <a:spcPts val="1200"/>
              </a:spcBef>
              <a:spcAft>
                <a:spcPts val="0"/>
              </a:spcAft>
              <a:buNone/>
            </a:pPr>
            <a:r>
              <a:rPr b="1" lang="en-GB">
                <a:solidFill>
                  <a:schemeClr val="dk1"/>
                </a:solidFill>
                <a:latin typeface="Raleway"/>
                <a:ea typeface="Raleway"/>
                <a:cs typeface="Raleway"/>
                <a:sym typeface="Raleway"/>
              </a:rPr>
              <a:t>Input:</a:t>
            </a:r>
            <a:endParaRPr b="1">
              <a:solidFill>
                <a:schemeClr val="dk1"/>
              </a:solidFill>
              <a:latin typeface="Raleway"/>
              <a:ea typeface="Raleway"/>
              <a:cs typeface="Raleway"/>
              <a:sym typeface="Raleway"/>
            </a:endParaRPr>
          </a:p>
          <a:p>
            <a:pPr indent="0" lvl="0" marL="0" rtl="0" algn="l">
              <a:spcBef>
                <a:spcPts val="1200"/>
              </a:spcBef>
              <a:spcAft>
                <a:spcPts val="0"/>
              </a:spcAft>
              <a:buNone/>
            </a:pPr>
            <a:r>
              <a:t/>
            </a:r>
            <a:endParaRPr>
              <a:latin typeface="Raleway"/>
              <a:ea typeface="Raleway"/>
              <a:cs typeface="Raleway"/>
              <a:sym typeface="Raleway"/>
            </a:endParaRPr>
          </a:p>
          <a:p>
            <a:pPr indent="0" lvl="0" marL="0" rtl="0" algn="l">
              <a:spcBef>
                <a:spcPts val="1200"/>
              </a:spcBef>
              <a:spcAft>
                <a:spcPts val="0"/>
              </a:spcAft>
              <a:buNone/>
            </a:pPr>
            <a:r>
              <a:rPr b="1" lang="en-GB">
                <a:solidFill>
                  <a:schemeClr val="dk1"/>
                </a:solidFill>
                <a:latin typeface="Raleway"/>
                <a:ea typeface="Raleway"/>
                <a:cs typeface="Raleway"/>
                <a:sym typeface="Raleway"/>
              </a:rPr>
              <a:t>Output</a:t>
            </a:r>
            <a:endParaRPr b="1">
              <a:solidFill>
                <a:schemeClr val="dk1"/>
              </a:solidFill>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pic>
        <p:nvPicPr>
          <p:cNvPr id="171" name="Google Shape;171;p28"/>
          <p:cNvPicPr preferRelativeResize="0"/>
          <p:nvPr/>
        </p:nvPicPr>
        <p:blipFill>
          <a:blip r:embed="rId3">
            <a:alphaModFix/>
          </a:blip>
          <a:stretch>
            <a:fillRect/>
          </a:stretch>
        </p:blipFill>
        <p:spPr>
          <a:xfrm>
            <a:off x="1694200" y="1258550"/>
            <a:ext cx="4979025" cy="974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56750" y="10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 Examples</a:t>
            </a:r>
            <a:endParaRPr/>
          </a:p>
        </p:txBody>
      </p:sp>
      <p:sp>
        <p:nvSpPr>
          <p:cNvPr id="177" name="Google Shape;177;p29"/>
          <p:cNvSpPr txBox="1"/>
          <p:nvPr>
            <p:ph idx="1" type="body"/>
          </p:nvPr>
        </p:nvSpPr>
        <p:spPr>
          <a:xfrm>
            <a:off x="156500" y="741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r>
              <a:rPr lang="en-GB">
                <a:solidFill>
                  <a:schemeClr val="dk1"/>
                </a:solidFill>
              </a:rPr>
              <a:t> </a:t>
            </a:r>
            <a:r>
              <a:rPr b="1" lang="en-GB">
                <a:solidFill>
                  <a:schemeClr val="dk1"/>
                </a:solidFill>
              </a:rPr>
              <a:t>bert-base-uncased_clinical-ner</a:t>
            </a:r>
            <a:endParaRPr b="1">
              <a:solidFill>
                <a:schemeClr val="dk1"/>
              </a:solidFill>
            </a:endParaRPr>
          </a:p>
          <a:p>
            <a:pPr indent="0" lvl="0" marL="0" rtl="0" algn="l">
              <a:spcBef>
                <a:spcPts val="1200"/>
              </a:spcBef>
              <a:spcAft>
                <a:spcPts val="0"/>
              </a:spcAft>
              <a:buNone/>
            </a:pPr>
            <a:r>
              <a:rPr b="1" lang="en-GB">
                <a:solidFill>
                  <a:schemeClr val="dk1"/>
                </a:solidFill>
              </a:rPr>
              <a:t>Input:</a:t>
            </a:r>
            <a:endParaRPr b="1">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solidFill>
                  <a:schemeClr val="dk1"/>
                </a:solidFill>
              </a:rPr>
              <a:t>Output</a:t>
            </a:r>
            <a:endParaRPr b="1">
              <a:solidFill>
                <a:schemeClr val="dk1"/>
              </a:solidFill>
            </a:endParaRPr>
          </a:p>
          <a:p>
            <a:pPr indent="0" lvl="0" marL="0" rtl="0" algn="l">
              <a:spcBef>
                <a:spcPts val="1200"/>
              </a:spcBef>
              <a:spcAft>
                <a:spcPts val="1200"/>
              </a:spcAft>
              <a:buNone/>
            </a:pPr>
            <a:r>
              <a:t/>
            </a:r>
            <a:endParaRPr/>
          </a:p>
        </p:txBody>
      </p:sp>
      <p:pic>
        <p:nvPicPr>
          <p:cNvPr id="178" name="Google Shape;178;p29"/>
          <p:cNvPicPr preferRelativeResize="0"/>
          <p:nvPr/>
        </p:nvPicPr>
        <p:blipFill rotWithShape="1">
          <a:blip r:embed="rId3">
            <a:alphaModFix/>
          </a:blip>
          <a:srcRect b="33792" l="0" r="0" t="0"/>
          <a:stretch/>
        </p:blipFill>
        <p:spPr>
          <a:xfrm>
            <a:off x="1559475" y="1169849"/>
            <a:ext cx="4559500" cy="880875"/>
          </a:xfrm>
          <a:prstGeom prst="rect">
            <a:avLst/>
          </a:prstGeom>
          <a:noFill/>
          <a:ln>
            <a:noFill/>
          </a:ln>
        </p:spPr>
      </p:pic>
      <p:pic>
        <p:nvPicPr>
          <p:cNvPr id="179" name="Google Shape;179;p29"/>
          <p:cNvPicPr preferRelativeResize="0"/>
          <p:nvPr/>
        </p:nvPicPr>
        <p:blipFill rotWithShape="1">
          <a:blip r:embed="rId4">
            <a:alphaModFix/>
          </a:blip>
          <a:srcRect b="60518" l="0" r="0" t="0"/>
          <a:stretch/>
        </p:blipFill>
        <p:spPr>
          <a:xfrm>
            <a:off x="1799075" y="2210450"/>
            <a:ext cx="4608125" cy="101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302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a:t>
            </a:r>
            <a:r>
              <a:rPr lang="en-GB"/>
              <a:t>Statement</a:t>
            </a:r>
            <a:endParaRPr/>
          </a:p>
        </p:txBody>
      </p:sp>
      <p:sp>
        <p:nvSpPr>
          <p:cNvPr id="60" name="Google Shape;60;p14"/>
          <p:cNvSpPr txBox="1"/>
          <p:nvPr>
            <p:ph idx="1" type="body"/>
          </p:nvPr>
        </p:nvSpPr>
        <p:spPr>
          <a:xfrm>
            <a:off x="311700" y="964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latin typeface="Times New Roman"/>
                <a:ea typeface="Times New Roman"/>
                <a:cs typeface="Times New Roman"/>
                <a:sym typeface="Times New Roman"/>
              </a:rPr>
              <a:t>Financial </a:t>
            </a:r>
            <a:r>
              <a:rPr lang="en-GB">
                <a:solidFill>
                  <a:schemeClr val="dk1"/>
                </a:solidFill>
                <a:latin typeface="Times New Roman"/>
                <a:ea typeface="Times New Roman"/>
                <a:cs typeface="Times New Roman"/>
                <a:sym typeface="Times New Roman"/>
              </a:rPr>
              <a:t>investors</a:t>
            </a:r>
            <a:r>
              <a:rPr lang="en-GB">
                <a:solidFill>
                  <a:schemeClr val="dk1"/>
                </a:solidFill>
                <a:latin typeface="Times New Roman"/>
                <a:ea typeface="Times New Roman"/>
                <a:cs typeface="Times New Roman"/>
                <a:sym typeface="Times New Roman"/>
              </a:rPr>
              <a:t> might want to predict the change in stock price or identify companies that better fit their investment requirements.However, using previous financial text information, can increase their chance of finding the best company to invest in or predict the right change in stock price. In this will try to use deep learning in order to classify is given financial news headlines using FinBERT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 Diagram</a:t>
            </a:r>
            <a:endParaRPr/>
          </a:p>
        </p:txBody>
      </p:sp>
      <p:sp>
        <p:nvSpPr>
          <p:cNvPr id="66" name="Google Shape;66;p15"/>
          <p:cNvSpPr/>
          <p:nvPr/>
        </p:nvSpPr>
        <p:spPr>
          <a:xfrm>
            <a:off x="490025" y="1629000"/>
            <a:ext cx="1498500" cy="67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Collection</a:t>
            </a:r>
            <a:endParaRPr/>
          </a:p>
        </p:txBody>
      </p:sp>
      <p:sp>
        <p:nvSpPr>
          <p:cNvPr id="67" name="Google Shape;67;p15"/>
          <p:cNvSpPr/>
          <p:nvPr/>
        </p:nvSpPr>
        <p:spPr>
          <a:xfrm>
            <a:off x="2795225" y="1629000"/>
            <a:ext cx="1368600" cy="67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EDA</a:t>
            </a:r>
            <a:endParaRPr/>
          </a:p>
        </p:txBody>
      </p:sp>
      <p:cxnSp>
        <p:nvCxnSpPr>
          <p:cNvPr id="68" name="Google Shape;68;p15"/>
          <p:cNvCxnSpPr>
            <a:stCxn id="66" idx="3"/>
            <a:endCxn id="67" idx="1"/>
          </p:cNvCxnSpPr>
          <p:nvPr/>
        </p:nvCxnSpPr>
        <p:spPr>
          <a:xfrm>
            <a:off x="1988525" y="1967550"/>
            <a:ext cx="806700" cy="0"/>
          </a:xfrm>
          <a:prstGeom prst="straightConnector1">
            <a:avLst/>
          </a:prstGeom>
          <a:noFill/>
          <a:ln cap="flat" cmpd="sng" w="9525">
            <a:solidFill>
              <a:schemeClr val="dk2"/>
            </a:solidFill>
            <a:prstDash val="solid"/>
            <a:round/>
            <a:headEnd len="med" w="med" type="none"/>
            <a:tailEnd len="med" w="med" type="triangle"/>
          </a:ln>
        </p:spPr>
      </p:cxnSp>
      <p:cxnSp>
        <p:nvCxnSpPr>
          <p:cNvPr id="69" name="Google Shape;69;p15"/>
          <p:cNvCxnSpPr>
            <a:stCxn id="67" idx="3"/>
          </p:cNvCxnSpPr>
          <p:nvPr/>
        </p:nvCxnSpPr>
        <p:spPr>
          <a:xfrm flipH="1" rot="10800000">
            <a:off x="4163825" y="1960350"/>
            <a:ext cx="979800" cy="72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5"/>
          <p:cNvSpPr/>
          <p:nvPr/>
        </p:nvSpPr>
        <p:spPr>
          <a:xfrm>
            <a:off x="4970525" y="1584000"/>
            <a:ext cx="1498500" cy="76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Text Pre-Processing</a:t>
            </a:r>
            <a:endParaRPr/>
          </a:p>
        </p:txBody>
      </p:sp>
      <p:sp>
        <p:nvSpPr>
          <p:cNvPr id="71" name="Google Shape;71;p15"/>
          <p:cNvSpPr/>
          <p:nvPr/>
        </p:nvSpPr>
        <p:spPr>
          <a:xfrm>
            <a:off x="7593300" y="685175"/>
            <a:ext cx="1440300" cy="383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Label </a:t>
            </a:r>
            <a:r>
              <a:rPr lang="en-GB"/>
              <a:t>Encoding</a:t>
            </a:r>
            <a:endParaRPr/>
          </a:p>
        </p:txBody>
      </p:sp>
      <p:cxnSp>
        <p:nvCxnSpPr>
          <p:cNvPr id="72" name="Google Shape;72;p15"/>
          <p:cNvCxnSpPr>
            <a:stCxn id="70" idx="3"/>
            <a:endCxn id="71" idx="1"/>
          </p:cNvCxnSpPr>
          <p:nvPr/>
        </p:nvCxnSpPr>
        <p:spPr>
          <a:xfrm flipH="1" rot="10800000">
            <a:off x="6469025" y="877050"/>
            <a:ext cx="1124400" cy="10905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5"/>
          <p:cNvSpPr/>
          <p:nvPr/>
        </p:nvSpPr>
        <p:spPr>
          <a:xfrm>
            <a:off x="7593300" y="1500325"/>
            <a:ext cx="1440300" cy="383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Tokenisation, Ecode data</a:t>
            </a:r>
            <a:endParaRPr/>
          </a:p>
        </p:txBody>
      </p:sp>
      <p:cxnSp>
        <p:nvCxnSpPr>
          <p:cNvPr id="74" name="Google Shape;74;p15"/>
          <p:cNvCxnSpPr>
            <a:stCxn id="71" idx="2"/>
            <a:endCxn id="73" idx="0"/>
          </p:cNvCxnSpPr>
          <p:nvPr/>
        </p:nvCxnSpPr>
        <p:spPr>
          <a:xfrm>
            <a:off x="8313450" y="1068875"/>
            <a:ext cx="0" cy="4314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5"/>
          <p:cNvSpPr/>
          <p:nvPr/>
        </p:nvSpPr>
        <p:spPr>
          <a:xfrm>
            <a:off x="7391250" y="2366625"/>
            <a:ext cx="1642200" cy="6771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Tokenisation, Ecode data</a:t>
            </a:r>
            <a:endParaRPr/>
          </a:p>
        </p:txBody>
      </p:sp>
      <p:sp>
        <p:nvSpPr>
          <p:cNvPr id="76" name="Google Shape;76;p15"/>
          <p:cNvSpPr/>
          <p:nvPr/>
        </p:nvSpPr>
        <p:spPr>
          <a:xfrm>
            <a:off x="7391250" y="3526325"/>
            <a:ext cx="1642200" cy="6771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Train/ Test data preparation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Explanation</a:t>
            </a:r>
            <a:endParaRPr/>
          </a:p>
        </p:txBody>
      </p:sp>
      <p:sp>
        <p:nvSpPr>
          <p:cNvPr id="82" name="Google Shape;82;p16"/>
          <p:cNvSpPr txBox="1"/>
          <p:nvPr/>
        </p:nvSpPr>
        <p:spPr>
          <a:xfrm>
            <a:off x="659350" y="812900"/>
            <a:ext cx="75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Dataset holds the information of sentiments ,</a:t>
            </a:r>
            <a:r>
              <a:rPr lang="en-GB"/>
              <a:t>news headlines</a:t>
            </a:r>
            <a:r>
              <a:rPr lang="en-GB"/>
              <a:t> </a:t>
            </a:r>
            <a:r>
              <a:rPr lang="en-GB"/>
              <a:t>respectively.</a:t>
            </a:r>
            <a:endParaRPr/>
          </a:p>
        </p:txBody>
      </p:sp>
      <p:pic>
        <p:nvPicPr>
          <p:cNvPr id="83" name="Google Shape;83;p16"/>
          <p:cNvPicPr preferRelativeResize="0"/>
          <p:nvPr/>
        </p:nvPicPr>
        <p:blipFill>
          <a:blip r:embed="rId3">
            <a:alphaModFix/>
          </a:blip>
          <a:stretch>
            <a:fillRect/>
          </a:stretch>
        </p:blipFill>
        <p:spPr>
          <a:xfrm>
            <a:off x="1517725" y="1668700"/>
            <a:ext cx="478155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Information</a:t>
            </a:r>
            <a:endParaRPr/>
          </a:p>
        </p:txBody>
      </p:sp>
      <p:pic>
        <p:nvPicPr>
          <p:cNvPr id="89" name="Google Shape;89;p17"/>
          <p:cNvPicPr preferRelativeResize="0"/>
          <p:nvPr/>
        </p:nvPicPr>
        <p:blipFill>
          <a:blip r:embed="rId3">
            <a:alphaModFix/>
          </a:blip>
          <a:stretch>
            <a:fillRect/>
          </a:stretch>
        </p:blipFill>
        <p:spPr>
          <a:xfrm>
            <a:off x="1929675" y="936950"/>
            <a:ext cx="3533775" cy="762000"/>
          </a:xfrm>
          <a:prstGeom prst="rect">
            <a:avLst/>
          </a:prstGeom>
          <a:noFill/>
          <a:ln cap="flat" cmpd="sng" w="9525">
            <a:solidFill>
              <a:srgbClr val="FF0000"/>
            </a:solidFill>
            <a:prstDash val="solid"/>
            <a:round/>
            <a:headEnd len="sm" w="sm" type="none"/>
            <a:tailEnd len="sm" w="sm" type="none"/>
          </a:ln>
        </p:spPr>
      </p:pic>
      <p:pic>
        <p:nvPicPr>
          <p:cNvPr id="90" name="Google Shape;90;p17"/>
          <p:cNvPicPr preferRelativeResize="0"/>
          <p:nvPr/>
        </p:nvPicPr>
        <p:blipFill>
          <a:blip r:embed="rId4">
            <a:alphaModFix/>
          </a:blip>
          <a:stretch>
            <a:fillRect/>
          </a:stretch>
        </p:blipFill>
        <p:spPr>
          <a:xfrm>
            <a:off x="1505263" y="1957375"/>
            <a:ext cx="4476750" cy="1228725"/>
          </a:xfrm>
          <a:prstGeom prst="rect">
            <a:avLst/>
          </a:prstGeom>
          <a:noFill/>
          <a:ln cap="flat" cmpd="sng" w="9525">
            <a:solidFill>
              <a:srgbClr val="FF0000"/>
            </a:solidFill>
            <a:prstDash val="solid"/>
            <a:round/>
            <a:headEnd len="sm" w="sm" type="none"/>
            <a:tailEnd len="sm" w="sm" type="none"/>
          </a:ln>
        </p:spPr>
      </p:pic>
      <p:sp>
        <p:nvSpPr>
          <p:cNvPr id="91" name="Google Shape;91;p17"/>
          <p:cNvSpPr txBox="1"/>
          <p:nvPr/>
        </p:nvSpPr>
        <p:spPr>
          <a:xfrm>
            <a:off x="1071325" y="3884875"/>
            <a:ext cx="61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Explains the information about on total number of rows,sentiment counts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0" y="0"/>
            <a:ext cx="4461000" cy="47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Sentiment polarity distribution</a:t>
            </a:r>
            <a:endParaRPr/>
          </a:p>
        </p:txBody>
      </p:sp>
      <p:pic>
        <p:nvPicPr>
          <p:cNvPr id="97" name="Google Shape;97;p18"/>
          <p:cNvPicPr preferRelativeResize="0"/>
          <p:nvPr/>
        </p:nvPicPr>
        <p:blipFill>
          <a:blip r:embed="rId3">
            <a:alphaModFix/>
          </a:blip>
          <a:stretch>
            <a:fillRect/>
          </a:stretch>
        </p:blipFill>
        <p:spPr>
          <a:xfrm>
            <a:off x="1458875" y="718775"/>
            <a:ext cx="5544525" cy="3080974"/>
          </a:xfrm>
          <a:prstGeom prst="rect">
            <a:avLst/>
          </a:prstGeom>
          <a:noFill/>
          <a:ln>
            <a:noFill/>
          </a:ln>
        </p:spPr>
      </p:pic>
      <p:sp>
        <p:nvSpPr>
          <p:cNvPr id="98" name="Google Shape;98;p18"/>
          <p:cNvSpPr txBox="1"/>
          <p:nvPr/>
        </p:nvSpPr>
        <p:spPr>
          <a:xfrm>
            <a:off x="1165475" y="4308600"/>
            <a:ext cx="73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 analyse the distribution of sentiment polarity (positive,</a:t>
            </a:r>
            <a:r>
              <a:rPr lang="en-GB"/>
              <a:t>neutral</a:t>
            </a:r>
            <a:r>
              <a:rPr lang="en-GB"/>
              <a:t> or negative ).Imbalance in the dataset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0" y="0"/>
            <a:ext cx="346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Pre-Processing</a:t>
            </a:r>
            <a:endParaRPr/>
          </a:p>
        </p:txBody>
      </p:sp>
      <p:pic>
        <p:nvPicPr>
          <p:cNvPr id="104" name="Google Shape;104;p19"/>
          <p:cNvPicPr preferRelativeResize="0"/>
          <p:nvPr/>
        </p:nvPicPr>
        <p:blipFill>
          <a:blip r:embed="rId3">
            <a:alphaModFix/>
          </a:blip>
          <a:stretch>
            <a:fillRect/>
          </a:stretch>
        </p:blipFill>
        <p:spPr>
          <a:xfrm>
            <a:off x="195425" y="1031713"/>
            <a:ext cx="8753151" cy="2782550"/>
          </a:xfrm>
          <a:prstGeom prst="rect">
            <a:avLst/>
          </a:prstGeom>
          <a:noFill/>
          <a:ln>
            <a:noFill/>
          </a:ln>
        </p:spPr>
      </p:pic>
      <p:sp>
        <p:nvSpPr>
          <p:cNvPr id="105" name="Google Shape;105;p19"/>
          <p:cNvSpPr txBox="1"/>
          <p:nvPr/>
        </p:nvSpPr>
        <p:spPr>
          <a:xfrm>
            <a:off x="1742200" y="4273275"/>
            <a:ext cx="49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Removed the space based on the analysis of the output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2357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Training Dataset Preparation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0" y="0"/>
            <a:ext cx="395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Sentiment </a:t>
            </a:r>
            <a:r>
              <a:rPr lang="en-GB"/>
              <a:t>Label</a:t>
            </a:r>
            <a:r>
              <a:rPr lang="en-GB"/>
              <a:t> Encoding</a:t>
            </a:r>
            <a:endParaRPr/>
          </a:p>
        </p:txBody>
      </p:sp>
      <p:pic>
        <p:nvPicPr>
          <p:cNvPr id="116" name="Google Shape;116;p21"/>
          <p:cNvPicPr preferRelativeResize="0"/>
          <p:nvPr/>
        </p:nvPicPr>
        <p:blipFill>
          <a:blip r:embed="rId3">
            <a:alphaModFix/>
          </a:blip>
          <a:stretch>
            <a:fillRect/>
          </a:stretch>
        </p:blipFill>
        <p:spPr>
          <a:xfrm>
            <a:off x="122675" y="857063"/>
            <a:ext cx="4343400" cy="1943100"/>
          </a:xfrm>
          <a:prstGeom prst="rect">
            <a:avLst/>
          </a:prstGeom>
          <a:noFill/>
          <a:ln>
            <a:noFill/>
          </a:ln>
        </p:spPr>
      </p:pic>
      <p:sp>
        <p:nvSpPr>
          <p:cNvPr id="117" name="Google Shape;117;p21"/>
          <p:cNvSpPr txBox="1"/>
          <p:nvPr/>
        </p:nvSpPr>
        <p:spPr>
          <a:xfrm>
            <a:off x="1011425" y="3084525"/>
            <a:ext cx="25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First 5 rows before encoding</a:t>
            </a:r>
            <a:endParaRPr/>
          </a:p>
        </p:txBody>
      </p:sp>
      <p:pic>
        <p:nvPicPr>
          <p:cNvPr id="118" name="Google Shape;118;p21"/>
          <p:cNvPicPr preferRelativeResize="0"/>
          <p:nvPr/>
        </p:nvPicPr>
        <p:blipFill>
          <a:blip r:embed="rId4">
            <a:alphaModFix/>
          </a:blip>
          <a:stretch>
            <a:fillRect/>
          </a:stretch>
        </p:blipFill>
        <p:spPr>
          <a:xfrm>
            <a:off x="4706675" y="995925"/>
            <a:ext cx="4097550" cy="1665400"/>
          </a:xfrm>
          <a:prstGeom prst="rect">
            <a:avLst/>
          </a:prstGeom>
          <a:noFill/>
          <a:ln>
            <a:noFill/>
          </a:ln>
        </p:spPr>
      </p:pic>
      <p:sp>
        <p:nvSpPr>
          <p:cNvPr id="119" name="Google Shape;119;p21"/>
          <p:cNvSpPr txBox="1"/>
          <p:nvPr/>
        </p:nvSpPr>
        <p:spPr>
          <a:xfrm>
            <a:off x="5472500" y="3084525"/>
            <a:ext cx="25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First 5 rows after encoding</a:t>
            </a:r>
            <a:endParaRPr/>
          </a:p>
        </p:txBody>
      </p:sp>
      <p:sp>
        <p:nvSpPr>
          <p:cNvPr id="120" name="Google Shape;120;p21"/>
          <p:cNvSpPr/>
          <p:nvPr/>
        </p:nvSpPr>
        <p:spPr>
          <a:xfrm>
            <a:off x="8356975" y="1087175"/>
            <a:ext cx="494400" cy="148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1"/>
          <p:cNvCxnSpPr/>
          <p:nvPr/>
        </p:nvCxnSpPr>
        <p:spPr>
          <a:xfrm flipH="1">
            <a:off x="7426975" y="2570075"/>
            <a:ext cx="1177200" cy="14208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21"/>
          <p:cNvSpPr txBox="1"/>
          <p:nvPr/>
        </p:nvSpPr>
        <p:spPr>
          <a:xfrm>
            <a:off x="6485475" y="3990875"/>
            <a:ext cx="16008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a:t>0 - </a:t>
            </a:r>
            <a:r>
              <a:rPr b="1" lang="en-GB"/>
              <a:t>neutral</a:t>
            </a:r>
            <a:endParaRPr b="1"/>
          </a:p>
          <a:p>
            <a:pPr indent="0" lvl="0" marL="0" rtl="0" algn="l">
              <a:spcBef>
                <a:spcPts val="0"/>
              </a:spcBef>
              <a:spcAft>
                <a:spcPts val="0"/>
              </a:spcAft>
              <a:buNone/>
            </a:pPr>
            <a:r>
              <a:rPr b="1" lang="en-GB"/>
              <a:t>1-  negative</a:t>
            </a:r>
            <a:endParaRPr b="1"/>
          </a:p>
          <a:p>
            <a:pPr indent="0" lvl="0" marL="0" rtl="0" algn="l">
              <a:spcBef>
                <a:spcPts val="0"/>
              </a:spcBef>
              <a:spcAft>
                <a:spcPts val="0"/>
              </a:spcAft>
              <a:buNone/>
            </a:pPr>
            <a:r>
              <a:rPr b="1" lang="en-GB"/>
              <a:t>2-  positive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