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Lst>
  <p:sldSz cy="5143500" cx="9144000"/>
  <p:notesSz cx="6858000" cy="9144000"/>
  <p:embeddedFontLst>
    <p:embeddedFont>
      <p:font typeface="Roboto"/>
      <p:regular r:id="rId101"/>
      <p:bold r:id="rId102"/>
      <p:italic r:id="rId103"/>
      <p:boldItalic r:id="rId10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4" Type="http://schemas.openxmlformats.org/officeDocument/2006/relationships/font" Target="fonts/Roboto-boldItalic.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Roboto-italic.fntdata"/><Relationship Id="rId102" Type="http://schemas.openxmlformats.org/officeDocument/2006/relationships/font" Target="fonts/Roboto-bold.fntdata"/><Relationship Id="rId101" Type="http://schemas.openxmlformats.org/officeDocument/2006/relationships/font" Target="fonts/Roboto-regular.fntdata"/><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3.nd.edu/~nchawla/" TargetMode="External"/><Relationship Id="rId3" Type="http://schemas.openxmlformats.org/officeDocument/2006/relationships/hyperlink" Target="https://arxiv.org/abs/1106.1813" TargetMode="Externa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a6a4db239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a6a4db239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a6a4db239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a6a4db239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a6a4db23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a6a4db23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a6a4db239_1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a6a4db239_1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a6a4db239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a6a4db239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a6a4db239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a6a4db239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a6a4db239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a6a4db239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a6a4db239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a6a4db239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a6a4db239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a6a4db239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a6a4db239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a6a4db239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b75419ec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b75419ec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a6a4db239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ba6a4db239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a6a4db239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ba6a4db239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a6a4db239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a6a4db239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a6a4db239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a6a4db239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ba6a4db239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ba6a4db239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a6a4db239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a6a4db239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ba6a4db239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ba6a4db239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350">
                <a:solidFill>
                  <a:srgbClr val="111111"/>
                </a:solidFill>
                <a:highlight>
                  <a:srgbClr val="FFFFFF"/>
                </a:highlight>
              </a:rPr>
              <a:t>Skewness tells us the direction of outliers. In a positive skew, the tail of a distribution curve is longer on the right side. This means the outliers of the distribution curve are further out towards the right and closer to the mean on the left.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ba6a4db239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ba6a4db239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ba6a4db239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ba6a4db239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ba6a4db239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ba6a4db239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212121"/>
                </a:solidFill>
                <a:latin typeface="Roboto"/>
                <a:ea typeface="Roboto"/>
                <a:cs typeface="Roboto"/>
                <a:sym typeface="Roboto"/>
              </a:rPr>
              <a:t>In a positively skewed distribution, most values on the graph are on the left side, and the curve is longer towards the right trail. In this distribution, the mean is greater than the median. In finance, it is the chance for more profits than the loss.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75419ec7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75419ec7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ba6a4db239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ba6a4db239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GB" sz="1200">
                <a:solidFill>
                  <a:srgbClr val="212121"/>
                </a:solidFill>
                <a:highlight>
                  <a:srgbClr val="FFFFFF"/>
                </a:highlight>
                <a:latin typeface="Roboto"/>
                <a:ea typeface="Roboto"/>
                <a:cs typeface="Roboto"/>
                <a:sym typeface="Roboto"/>
              </a:rPr>
              <a:t>Most visiting customers:</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GB" sz="1200">
                <a:solidFill>
                  <a:srgbClr val="212121"/>
                </a:solidFill>
                <a:highlight>
                  <a:srgbClr val="FFFFFF"/>
                </a:highlight>
                <a:latin typeface="Roboto"/>
                <a:ea typeface="Roboto"/>
                <a:cs typeface="Roboto"/>
                <a:sym typeface="Roboto"/>
              </a:rPr>
              <a:t>Returning Visitors</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GB" sz="1200">
                <a:solidFill>
                  <a:srgbClr val="212121"/>
                </a:solidFill>
                <a:highlight>
                  <a:srgbClr val="FFFFFF"/>
                </a:highlight>
                <a:latin typeface="Roboto"/>
                <a:ea typeface="Roboto"/>
                <a:cs typeface="Roboto"/>
                <a:sym typeface="Roboto"/>
              </a:rPr>
              <a:t>On weekdays</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GB" sz="1200">
                <a:solidFill>
                  <a:srgbClr val="212121"/>
                </a:solidFill>
                <a:highlight>
                  <a:srgbClr val="FFFFFF"/>
                </a:highlight>
                <a:latin typeface="Roboto"/>
                <a:ea typeface="Roboto"/>
                <a:cs typeface="Roboto"/>
                <a:sym typeface="Roboto"/>
              </a:rPr>
              <a:t>No purchases</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GB" sz="1200">
                <a:solidFill>
                  <a:srgbClr val="212121"/>
                </a:solidFill>
                <a:highlight>
                  <a:srgbClr val="FFFFFF"/>
                </a:highlight>
                <a:latin typeface="Roboto"/>
                <a:ea typeface="Roboto"/>
                <a:cs typeface="Roboto"/>
                <a:sym typeface="Roboto"/>
              </a:rPr>
              <a:t>In May</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GB" sz="1200">
                <a:solidFill>
                  <a:srgbClr val="212121"/>
                </a:solidFill>
                <a:highlight>
                  <a:srgbClr val="FFFFFF"/>
                </a:highlight>
                <a:latin typeface="Roboto"/>
                <a:ea typeface="Roboto"/>
                <a:cs typeface="Roboto"/>
                <a:sym typeface="Roboto"/>
              </a:rPr>
              <a:t>There are 3 unique Visitor Types with returning visitor being the most common type; occuring 10,551 instances.*</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ba6a4db239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ba6a4db239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ba6a4db239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ba6a4db239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ba6a4db239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ba6a4db239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ba6a4db239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ba6a4db239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ba6a4db239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ba6a4db239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ba6a4db239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ba6a4db239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a6a4db239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a6a4db239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a6a4db239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ba6a4db239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ba6a4db239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ba6a4db239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a6a4db23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a6a4db23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ba6a4db239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ba6a4db239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ba6a4db239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ba6a4db239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ba6a4db239_1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ba6a4db239_1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ba6a4db239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ba6a4db239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ba6a4db239_1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ba6a4db239_1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ba6a4db239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ba6a4db239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ba6a4db239_1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ba6a4db239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ba6a4db239_1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ba6a4db239_1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ba6a4db239_1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ba6a4db239_1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ba6a4db239_1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ba6a4db239_1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a6a4db23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a6a4db23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ba6a4db239_1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ba6a4db239_1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ba6a4db239_1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ba6a4db239_1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ba6a4db239_1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ba6a4db239_1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008000"/>
                </a:solidFill>
                <a:highlight>
                  <a:srgbClr val="F7F7F7"/>
                </a:highlight>
                <a:latin typeface="Courier New"/>
                <a:ea typeface="Courier New"/>
                <a:cs typeface="Courier New"/>
                <a:sym typeface="Courier New"/>
              </a:rPr>
              <a:t># It appears proportion of session which yielded revenue is the highest in november</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008000"/>
                </a:solidFill>
                <a:highlight>
                  <a:srgbClr val="F7F7F7"/>
                </a:highlight>
                <a:latin typeface="Courier New"/>
                <a:ea typeface="Courier New"/>
                <a:cs typeface="Courier New"/>
                <a:sym typeface="Courier New"/>
              </a:rPr>
              <a:t># February has the lowest proportion of sessions which yielded revenue</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008000"/>
                </a:solidFill>
                <a:highlight>
                  <a:srgbClr val="F7F7F7"/>
                </a:highlight>
                <a:latin typeface="Courier New"/>
                <a:ea typeface="Courier New"/>
                <a:cs typeface="Courier New"/>
                <a:sym typeface="Courier New"/>
              </a:rPr>
              <a:t># Proportion of sessions which yielded revenue is the highest among users having operating system 8</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008000"/>
                </a:solidFill>
                <a:highlight>
                  <a:srgbClr val="F7F7F7"/>
                </a:highlight>
                <a:latin typeface="Courier New"/>
                <a:ea typeface="Courier New"/>
                <a:cs typeface="Courier New"/>
                <a:sym typeface="Courier New"/>
              </a:rPr>
              <a:t># while operating system 3 yields the lowest proportion of these revenue positive sessions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008000"/>
                </a:solidFill>
                <a:highlight>
                  <a:srgbClr val="F7F7F7"/>
                </a:highlight>
                <a:latin typeface="Courier New"/>
                <a:ea typeface="Courier New"/>
                <a:cs typeface="Courier New"/>
                <a:sym typeface="Courier New"/>
              </a:rPr>
              <a:t># Browser 12 has the highest proportion of revenue positive sessions followed by browser 13 while browser 3 has the least contribution</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008000"/>
                </a:solidFill>
                <a:highlight>
                  <a:srgbClr val="F7F7F7"/>
                </a:highlight>
                <a:latin typeface="Courier New"/>
                <a:ea typeface="Courier New"/>
                <a:cs typeface="Courier New"/>
                <a:sym typeface="Courier New"/>
              </a:rPr>
              <a:t># Region does not appear to play a significant role in determining whether the customer will purchase or not.</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008000"/>
                </a:solidFill>
                <a:highlight>
                  <a:srgbClr val="F7F7F7"/>
                </a:highlight>
                <a:latin typeface="Courier New"/>
                <a:ea typeface="Courier New"/>
                <a:cs typeface="Courier New"/>
                <a:sym typeface="Courier New"/>
              </a:rPr>
              <a:t># Proportion of revenue positive sessions is the highest among new visitors followed by other visitors.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008000"/>
                </a:solidFill>
                <a:highlight>
                  <a:srgbClr val="F7F7F7"/>
                </a:highlight>
                <a:latin typeface="Courier New"/>
                <a:ea typeface="Courier New"/>
                <a:cs typeface="Courier New"/>
                <a:sym typeface="Courier New"/>
              </a:rPr>
              <a:t># Returning visitor sessions have a relatively lower proportion of revenue positive sessions.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008000"/>
                </a:solidFill>
                <a:highlight>
                  <a:srgbClr val="F7F7F7"/>
                </a:highlight>
                <a:latin typeface="Courier New"/>
                <a:ea typeface="Courier New"/>
                <a:cs typeface="Courier New"/>
                <a:sym typeface="Courier New"/>
              </a:rPr>
              <a:t># If it's a weekend, there are slightly more chances of having a sale! Visually, the difference does not appear to be a very big one!</a:t>
            </a:r>
            <a:endParaRPr sz="1050">
              <a:solidFill>
                <a:srgbClr val="008000"/>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ba6a4db239_1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ba6a4db239_1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ba6a4db239_1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ba6a4db239_1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ba6a4db239_1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ba6a4db239_1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ba6a4db239_1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ba6a4db239_1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ba6a4db239_1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ba6a4db239_1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ba6a4db239_1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ba6a4db239_1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ba6a4db239_1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ba6a4db239_1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a6a4db23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a6a4db23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ba6a4db239_1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ba6a4db239_1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ba6a4db239_1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ba6a4db239_1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ba6a4db239_1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ba6a4db239_1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ba6a4db239_1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ba6a4db239_1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ba6a4db239_1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ba6a4db239_1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ba6a4db239_1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ba6a4db239_1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ba6a4db239_1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ba6a4db239_1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ba6a4db239_1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ba6a4db239_1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ba6a4db239_1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ba6a4db239_1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ba6a4db239_1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ba6a4db239_1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a6a4db23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a6a4db23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ba6a4db239_1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ba6a4db239_1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ba6a4db239_1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ba6a4db239_1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12121"/>
                </a:solidFill>
                <a:highlight>
                  <a:srgbClr val="FFFFFF"/>
                </a:highlight>
                <a:latin typeface="Roboto"/>
                <a:ea typeface="Roboto"/>
                <a:cs typeface="Roboto"/>
                <a:sym typeface="Roboto"/>
              </a:rPr>
              <a:t>Precion score means out of total positive predictions (Revenue Positive Sessions), how many are correctly predicted. Recall score mean out of actually revenue positive sessions, how many are correctly predicted f1 score represents harmonic mean of precision and recall and takes into account both the values</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ba6a4db239_1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ba6a4db239_1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ba6a4db239_1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ba6a4db239_1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ba6a4db239_1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ba6a4db239_1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212121"/>
                </a:solidFill>
                <a:highlight>
                  <a:srgbClr val="FFFFFF"/>
                </a:highlight>
                <a:latin typeface="Roboto"/>
                <a:ea typeface="Roboto"/>
                <a:cs typeface="Roboto"/>
                <a:sym typeface="Roboto"/>
              </a:rPr>
              <a:t>Precion score means out of total positive predictions (Revenue Positive Sessions), how many are correctly predicted. Recall score mean out of actually revenue positive sessions, how many are correctly predicted f1 score represents harmonic mean of precision and recall and takes into account both the values</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ba6a4db239_1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ba6a4db239_1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ba6a4db239_1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ba6a4db239_1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ba6a4db239_1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ba6a4db239_1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ba6a4db239_1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ba6a4db239_1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ba6a4db239_1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ba6a4db239_1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a6a4db239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a6a4db239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ba6a4db239_1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ba6a4db239_1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ba6a4db239_1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ba6a4db239_1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ba6a4db239_1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ba6a4db239_1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ba6a4db239_1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ba6a4db239_1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ba6a4db239_1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ba6a4db239_1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ba6a4db239_1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ba6a4db239_1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ba6a4db239_1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2ba6a4db239_1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ba6a4db239_1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ba6a4db239_1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ba6a4db239_1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ba6a4db239_1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40C28"/>
                </a:solidFill>
              </a:rPr>
              <a:t>In extreme cases where the number of observations in the rare class(es) is really small</a:t>
            </a:r>
            <a:r>
              <a:rPr lang="en-GB" sz="1200">
                <a:solidFill>
                  <a:srgbClr val="4D5156"/>
                </a:solidFill>
                <a:highlight>
                  <a:srgbClr val="FFFFFF"/>
                </a:highlight>
              </a:rPr>
              <a:t>, oversampling is better, as you will not lose important information on the distribution of the other classes in the dataset</a:t>
            </a:r>
            <a:endParaRPr sz="1200">
              <a:solidFill>
                <a:srgbClr val="4D5156"/>
              </a:solidFill>
              <a:highlight>
                <a:srgbClr val="FFFFFF"/>
              </a:highlight>
            </a:endParaRPr>
          </a:p>
          <a:p>
            <a:pPr indent="0" lvl="0" marL="0" rtl="0" algn="l">
              <a:spcBef>
                <a:spcPts val="0"/>
              </a:spcBef>
              <a:spcAft>
                <a:spcPts val="0"/>
              </a:spcAft>
              <a:buNone/>
            </a:pPr>
            <a:r>
              <a:t/>
            </a:r>
            <a:endParaRPr sz="1200">
              <a:solidFill>
                <a:srgbClr val="4D5156"/>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sz="1150">
                <a:solidFill>
                  <a:srgbClr val="555555"/>
                </a:solidFill>
                <a:highlight>
                  <a:srgbClr val="FFFFFF"/>
                </a:highlight>
              </a:rPr>
              <a:t>An improvement on duplicating examples from the minority class is to synthesize new examples from the minority class. This is a type of data augmentation for tabular data and can be very effective.</a:t>
            </a:r>
            <a:endParaRPr sz="1150">
              <a:solidFill>
                <a:srgbClr val="555555"/>
              </a:solidFill>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lang="en-GB" sz="1150">
                <a:solidFill>
                  <a:srgbClr val="555555"/>
                </a:solidFill>
                <a:highlight>
                  <a:srgbClr val="FFFFFF"/>
                </a:highlight>
              </a:rPr>
              <a:t>Perhaps the most widely used approach to synthesizing new examples is called the </a:t>
            </a:r>
            <a:r>
              <a:rPr b="1" lang="en-GB" sz="1150">
                <a:solidFill>
                  <a:srgbClr val="555555"/>
                </a:solidFill>
                <a:highlight>
                  <a:srgbClr val="FFFFFF"/>
                </a:highlight>
              </a:rPr>
              <a:t>Synthetic Minority Oversampling TEchnique</a:t>
            </a:r>
            <a:r>
              <a:rPr lang="en-GB" sz="1150">
                <a:solidFill>
                  <a:srgbClr val="555555"/>
                </a:solidFill>
                <a:highlight>
                  <a:srgbClr val="FFFFFF"/>
                </a:highlight>
              </a:rPr>
              <a:t>, or SMOTE for short. This technique was described by </a:t>
            </a:r>
            <a:r>
              <a:rPr lang="en-GB" sz="1150">
                <a:solidFill>
                  <a:srgbClr val="428BCA"/>
                </a:solidFill>
                <a:highlight>
                  <a:srgbClr val="FFFFFF"/>
                </a:highlight>
                <a:uFill>
                  <a:noFill/>
                </a:uFill>
                <a:hlinkClick r:id="rId2">
                  <a:extLst>
                    <a:ext uri="{A12FA001-AC4F-418D-AE19-62706E023703}">
                      <ahyp:hlinkClr val="tx"/>
                    </a:ext>
                  </a:extLst>
                </a:hlinkClick>
              </a:rPr>
              <a:t>Nitesh Chawla</a:t>
            </a:r>
            <a:r>
              <a:rPr lang="en-GB" sz="1150">
                <a:solidFill>
                  <a:srgbClr val="555555"/>
                </a:solidFill>
                <a:highlight>
                  <a:srgbClr val="FFFFFF"/>
                </a:highlight>
              </a:rPr>
              <a:t>, et al. in their 2002 paper named for the technique titled “</a:t>
            </a:r>
            <a:r>
              <a:rPr lang="en-GB" sz="1150">
                <a:solidFill>
                  <a:srgbClr val="428BCA"/>
                </a:solidFill>
                <a:highlight>
                  <a:srgbClr val="FFFFFF"/>
                </a:highlight>
                <a:uFill>
                  <a:noFill/>
                </a:uFill>
                <a:hlinkClick r:id="rId3">
                  <a:extLst>
                    <a:ext uri="{A12FA001-AC4F-418D-AE19-62706E023703}">
                      <ahyp:hlinkClr val="tx"/>
                    </a:ext>
                  </a:extLst>
                </a:hlinkClick>
              </a:rPr>
              <a:t>SMOTE: Synthetic Minority Over-sampling Technique</a:t>
            </a:r>
            <a:r>
              <a:rPr lang="en-GB" sz="1150">
                <a:solidFill>
                  <a:srgbClr val="555555"/>
                </a:solidFill>
                <a:highlight>
                  <a:srgbClr val="FFFFFF"/>
                </a:highlight>
              </a:rPr>
              <a:t>.”</a:t>
            </a:r>
            <a:endParaRPr sz="1150">
              <a:solidFill>
                <a:srgbClr val="555555"/>
              </a:solidFill>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lang="en-GB" sz="1150">
                <a:solidFill>
                  <a:srgbClr val="555555"/>
                </a:solidFill>
                <a:highlight>
                  <a:srgbClr val="FFFFFF"/>
                </a:highlight>
              </a:rPr>
              <a:t>SMOTE works by selecting examples that are close in the feature space, drawing a line between the examples in the feature space and drawing a new sample at a point along that line.</a:t>
            </a:r>
            <a:endParaRPr sz="1150">
              <a:solidFill>
                <a:srgbClr val="555555"/>
              </a:solidFill>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lang="en-GB" sz="1150">
                <a:solidFill>
                  <a:srgbClr val="555555"/>
                </a:solidFill>
                <a:highlight>
                  <a:srgbClr val="FFFFFF"/>
                </a:highlight>
              </a:rPr>
              <a:t>Specifically, a random example from the minority class is first chosen. Then </a:t>
            </a:r>
            <a:r>
              <a:rPr i="1" lang="en-GB" sz="1150">
                <a:solidFill>
                  <a:srgbClr val="555555"/>
                </a:solidFill>
                <a:highlight>
                  <a:srgbClr val="FFFFFF"/>
                </a:highlight>
              </a:rPr>
              <a:t>k</a:t>
            </a:r>
            <a:r>
              <a:rPr lang="en-GB" sz="1150">
                <a:solidFill>
                  <a:srgbClr val="555555"/>
                </a:solidFill>
                <a:highlight>
                  <a:srgbClr val="FFFFFF"/>
                </a:highlight>
              </a:rPr>
              <a:t> of the nearest neighbors for that example are found (typically </a:t>
            </a:r>
            <a:r>
              <a:rPr i="1" lang="en-GB" sz="1150">
                <a:solidFill>
                  <a:srgbClr val="555555"/>
                </a:solidFill>
                <a:highlight>
                  <a:srgbClr val="FFFFFF"/>
                </a:highlight>
              </a:rPr>
              <a:t>k=5</a:t>
            </a:r>
            <a:r>
              <a:rPr lang="en-GB" sz="1150">
                <a:solidFill>
                  <a:srgbClr val="555555"/>
                </a:solidFill>
                <a:highlight>
                  <a:srgbClr val="FFFFFF"/>
                </a:highlight>
              </a:rPr>
              <a:t>). A randomly selected neighbor is chosen and a synthetic example is created at a randomly selected point between the two examples in feature space.</a:t>
            </a:r>
            <a:endParaRPr sz="1150">
              <a:solidFill>
                <a:srgbClr val="555555"/>
              </a:solidFill>
              <a:highlight>
                <a:srgbClr val="FFFFFF"/>
              </a:highlight>
            </a:endParaRPr>
          </a:p>
          <a:p>
            <a:pPr indent="0" lvl="0" marL="0" rtl="0" algn="l">
              <a:spcBef>
                <a:spcPts val="1400"/>
              </a:spcBef>
              <a:spcAft>
                <a:spcPts val="0"/>
              </a:spcAft>
              <a:buNone/>
            </a:pPr>
            <a:r>
              <a:t/>
            </a:r>
            <a:endParaRPr sz="1200">
              <a:solidFill>
                <a:srgbClr val="4D5156"/>
              </a:solidFill>
              <a:highlight>
                <a:srgbClr val="FFFFFF"/>
              </a:highlight>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ba6a4db239_1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ba6a4db239_1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a6a4db239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a6a4db239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ba6a4db239_1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ba6a4db239_1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ba6a4db239_1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ba6a4db239_1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2ba6a4db239_1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2ba6a4db239_1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2ba6a4db239_1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2ba6a4db239_1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ba6a4db239_1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ba6a4db239_1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ba6a4db239_1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ba6a4db239_1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7.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3.png"/><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4.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0.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2.pn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6.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1.pn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7.png"/><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8.png"/><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3.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0.png"/><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2.png"/><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6.png"/><Relationship Id="rId4"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0.png"/><Relationship Id="rId4" Type="http://schemas.openxmlformats.org/officeDocument/2006/relationships/image" Target="../media/image5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4.png"/><Relationship Id="rId4" Type="http://schemas.openxmlformats.org/officeDocument/2006/relationships/image" Target="../media/image6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7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6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6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6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6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7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76.png"/><Relationship Id="rId4" Type="http://schemas.openxmlformats.org/officeDocument/2006/relationships/image" Target="../media/image6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0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7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76.png"/><Relationship Id="rId4" Type="http://schemas.openxmlformats.org/officeDocument/2006/relationships/image" Target="../media/image6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7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6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7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8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8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8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7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7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81.png"/><Relationship Id="rId4" Type="http://schemas.openxmlformats.org/officeDocument/2006/relationships/image" Target="../media/image8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83.png"/><Relationship Id="rId4" Type="http://schemas.openxmlformats.org/officeDocument/2006/relationships/image" Target="../media/image8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72.png"/><Relationship Id="rId4" Type="http://schemas.openxmlformats.org/officeDocument/2006/relationships/image" Target="../media/image7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72.png"/><Relationship Id="rId4" Type="http://schemas.openxmlformats.org/officeDocument/2006/relationships/image" Target="../media/image78.png"/><Relationship Id="rId5" Type="http://schemas.openxmlformats.org/officeDocument/2006/relationships/image" Target="../media/image94.png"/><Relationship Id="rId6" Type="http://schemas.openxmlformats.org/officeDocument/2006/relationships/image" Target="../media/image9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8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88.png"/><Relationship Id="rId4" Type="http://schemas.openxmlformats.org/officeDocument/2006/relationships/image" Target="../media/image106.png"/><Relationship Id="rId5" Type="http://schemas.openxmlformats.org/officeDocument/2006/relationships/image" Target="../media/image9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100.png"/><Relationship Id="rId4" Type="http://schemas.openxmlformats.org/officeDocument/2006/relationships/image" Target="../media/image9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92.png"/><Relationship Id="rId4" Type="http://schemas.openxmlformats.org/officeDocument/2006/relationships/image" Target="../media/image96.png"/><Relationship Id="rId5" Type="http://schemas.openxmlformats.org/officeDocument/2006/relationships/image" Target="../media/image8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04.png"/><Relationship Id="rId4" Type="http://schemas.openxmlformats.org/officeDocument/2006/relationships/image" Target="../media/image110.png"/><Relationship Id="rId5" Type="http://schemas.openxmlformats.org/officeDocument/2006/relationships/image" Target="../media/image10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107.png"/><Relationship Id="rId4" Type="http://schemas.openxmlformats.org/officeDocument/2006/relationships/image" Target="../media/image97.png"/><Relationship Id="rId5" Type="http://schemas.openxmlformats.org/officeDocument/2006/relationships/image" Target="../media/image9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99.png"/><Relationship Id="rId4" Type="http://schemas.openxmlformats.org/officeDocument/2006/relationships/image" Target="../media/image103.png"/><Relationship Id="rId5" Type="http://schemas.openxmlformats.org/officeDocument/2006/relationships/image" Target="../media/image9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105.png"/><Relationship Id="rId4" Type="http://schemas.openxmlformats.org/officeDocument/2006/relationships/image" Target="../media/image108.png"/><Relationship Id="rId5" Type="http://schemas.openxmlformats.org/officeDocument/2006/relationships/image" Target="../media/image1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9016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WEB ANALYTICS - DASHBOARD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152400" y="152400"/>
            <a:ext cx="8696325" cy="460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310250" y="152400"/>
            <a:ext cx="7339235"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Predictive Model Result</a:t>
            </a:r>
            <a:endParaRPr/>
          </a:p>
        </p:txBody>
      </p:sp>
      <p:pic>
        <p:nvPicPr>
          <p:cNvPr id="130" name="Google Shape;130;p24"/>
          <p:cNvPicPr preferRelativeResize="0"/>
          <p:nvPr/>
        </p:nvPicPr>
        <p:blipFill>
          <a:blip r:embed="rId3">
            <a:alphaModFix/>
          </a:blip>
          <a:stretch>
            <a:fillRect/>
          </a:stretch>
        </p:blipFill>
        <p:spPr>
          <a:xfrm>
            <a:off x="783825" y="1724850"/>
            <a:ext cx="6572250" cy="138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2193825"/>
            <a:ext cx="8639700" cy="45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PREDICTIVE  WEB ANALYTICS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0" y="6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 to Analyse Offline Dataset</a:t>
            </a:r>
            <a:endParaRPr/>
          </a:p>
        </p:txBody>
      </p:sp>
      <p:sp>
        <p:nvSpPr>
          <p:cNvPr id="145" name="Google Shape;145;p27"/>
          <p:cNvSpPr txBox="1"/>
          <p:nvPr>
            <p:ph idx="1" type="body"/>
          </p:nvPr>
        </p:nvSpPr>
        <p:spPr>
          <a:xfrm>
            <a:off x="311700" y="7159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Data Collect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GB">
                <a:solidFill>
                  <a:schemeClr val="dk1"/>
                </a:solidFill>
              </a:rPr>
              <a:t>Data Cleaning and Data pre-processing</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GB">
                <a:solidFill>
                  <a:schemeClr val="dk1"/>
                </a:solidFill>
              </a:rPr>
              <a:t> EDA, Feature selection, Model building and Evaluation</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GB">
                <a:solidFill>
                  <a:schemeClr val="dk1"/>
                </a:solidFill>
              </a:rPr>
              <a:t>Completed Tasks</a:t>
            </a:r>
            <a:endParaRPr b="1">
              <a:solidFill>
                <a:schemeClr val="dk1"/>
              </a:solidFill>
            </a:endParaRPr>
          </a:p>
          <a:p>
            <a:pPr indent="0" lvl="0" marL="0" rtl="0" algn="l">
              <a:lnSpc>
                <a:spcPct val="100000"/>
              </a:lnSpc>
              <a:spcBef>
                <a:spcPts val="0"/>
              </a:spcBef>
              <a:spcAft>
                <a:spcPts val="0"/>
              </a:spcAft>
              <a:buNone/>
            </a:pPr>
            <a:r>
              <a:t/>
            </a:r>
            <a:endParaRPr b="1">
              <a:solidFill>
                <a:schemeClr val="dk1"/>
              </a:solidFill>
            </a:endParaRPr>
          </a:p>
          <a:p>
            <a:pPr indent="-342900" lvl="0" marL="457200" rtl="0" algn="l">
              <a:lnSpc>
                <a:spcPct val="100000"/>
              </a:lnSpc>
              <a:spcBef>
                <a:spcPts val="0"/>
              </a:spcBef>
              <a:spcAft>
                <a:spcPts val="0"/>
              </a:spcAft>
              <a:buClr>
                <a:schemeClr val="dk1"/>
              </a:buClr>
              <a:buSzPts val="1800"/>
              <a:buChar char="-"/>
            </a:pPr>
            <a:r>
              <a:rPr lang="en-GB">
                <a:solidFill>
                  <a:schemeClr val="dk1"/>
                </a:solidFill>
              </a:rPr>
              <a:t>All the above steps are completed with business insights</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Code - Libraries</a:t>
            </a:r>
            <a:endParaRPr/>
          </a:p>
        </p:txBody>
      </p:sp>
      <p:sp>
        <p:nvSpPr>
          <p:cNvPr id="151" name="Google Shape;151;p28"/>
          <p:cNvSpPr txBox="1"/>
          <p:nvPr>
            <p:ph idx="1" type="body"/>
          </p:nvPr>
        </p:nvSpPr>
        <p:spPr>
          <a:xfrm>
            <a:off x="482675" y="9348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Python 3.10</a:t>
            </a:r>
            <a:endParaRPr/>
          </a:p>
          <a:p>
            <a:pPr indent="-342900" lvl="0" marL="457200" rtl="0" algn="l">
              <a:spcBef>
                <a:spcPts val="0"/>
              </a:spcBef>
              <a:spcAft>
                <a:spcPts val="0"/>
              </a:spcAft>
              <a:buSzPts val="1800"/>
              <a:buChar char="-"/>
            </a:pPr>
            <a:r>
              <a:rPr lang="en-GB"/>
              <a:t>Pandas</a:t>
            </a:r>
            <a:endParaRPr/>
          </a:p>
          <a:p>
            <a:pPr indent="-342900" lvl="0" marL="457200" rtl="0" algn="l">
              <a:spcBef>
                <a:spcPts val="0"/>
              </a:spcBef>
              <a:spcAft>
                <a:spcPts val="0"/>
              </a:spcAft>
              <a:buSzPts val="1800"/>
              <a:buChar char="-"/>
            </a:pPr>
            <a:r>
              <a:rPr lang="en-GB"/>
              <a:t>Matplotlib,Seaborn for visualisation</a:t>
            </a:r>
            <a:endParaRPr/>
          </a:p>
          <a:p>
            <a:pPr indent="-342900" lvl="0" marL="457200" rtl="0" algn="l">
              <a:spcBef>
                <a:spcPts val="0"/>
              </a:spcBef>
              <a:spcAft>
                <a:spcPts val="0"/>
              </a:spcAft>
              <a:buSzPts val="1800"/>
              <a:buChar char="-"/>
            </a:pPr>
            <a:r>
              <a:rPr lang="en-GB"/>
              <a:t>Google Colab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predictive analytics ?</a:t>
            </a:r>
            <a:endParaRPr/>
          </a:p>
        </p:txBody>
      </p:sp>
      <p:sp>
        <p:nvSpPr>
          <p:cNvPr id="157" name="Google Shape;157;p29"/>
          <p:cNvSpPr txBox="1"/>
          <p:nvPr>
            <p:ph idx="1" type="body"/>
          </p:nvPr>
        </p:nvSpPr>
        <p:spPr>
          <a:xfrm>
            <a:off x="0" y="689250"/>
            <a:ext cx="9144000" cy="7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latin typeface="Times New Roman"/>
                <a:ea typeface="Times New Roman"/>
                <a:cs typeface="Times New Roman"/>
                <a:sym typeface="Times New Roman"/>
              </a:rPr>
              <a:t>Predictive Analytics is a set of methodologies that assist us in anticipating customer behaviour.</a:t>
            </a:r>
            <a:endParaRPr>
              <a:solidFill>
                <a:srgbClr val="000000"/>
              </a:solidFill>
              <a:latin typeface="Times New Roman"/>
              <a:ea typeface="Times New Roman"/>
              <a:cs typeface="Times New Roman"/>
              <a:sym typeface="Times New Roman"/>
            </a:endParaRPr>
          </a:p>
        </p:txBody>
      </p:sp>
      <p:sp>
        <p:nvSpPr>
          <p:cNvPr id="158" name="Google Shape;158;p29"/>
          <p:cNvSpPr txBox="1"/>
          <p:nvPr>
            <p:ph type="title"/>
          </p:nvPr>
        </p:nvSpPr>
        <p:spPr>
          <a:xfrm>
            <a:off x="0" y="1557600"/>
            <a:ext cx="8911500" cy="101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Reason why you should opt for Predictive Analytics ?</a:t>
            </a:r>
            <a:endParaRPr>
              <a:latin typeface="Times New Roman"/>
              <a:ea typeface="Times New Roman"/>
              <a:cs typeface="Times New Roman"/>
              <a:sym typeface="Times New Roman"/>
            </a:endParaRPr>
          </a:p>
        </p:txBody>
      </p:sp>
      <p:sp>
        <p:nvSpPr>
          <p:cNvPr id="159" name="Google Shape;159;p29"/>
          <p:cNvSpPr txBox="1"/>
          <p:nvPr/>
        </p:nvSpPr>
        <p:spPr>
          <a:xfrm>
            <a:off x="0" y="2689950"/>
            <a:ext cx="89115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Analytical models helps you understand the complex patterns between the various data points, which can become the basis of your decision-making process.</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It helps you to prepare a data driven marketing plan, to allocate proper investments.</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solidFill>
                  <a:srgbClr val="242424"/>
                </a:solidFill>
                <a:highlight>
                  <a:srgbClr val="FFFFFF"/>
                </a:highlight>
                <a:latin typeface="Times New Roman"/>
                <a:ea typeface="Times New Roman"/>
                <a:cs typeface="Times New Roman"/>
                <a:sym typeface="Times New Roman"/>
              </a:rPr>
              <a:t>Examples of Predictive Web Analytics</a:t>
            </a:r>
            <a:endParaRPr sz="3011">
              <a:latin typeface="Times New Roman"/>
              <a:ea typeface="Times New Roman"/>
              <a:cs typeface="Times New Roman"/>
              <a:sym typeface="Times New Roman"/>
            </a:endParaRPr>
          </a:p>
        </p:txBody>
      </p:sp>
      <p:sp>
        <p:nvSpPr>
          <p:cNvPr id="165" name="Google Shape;165;p30"/>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212121"/>
                </a:solidFill>
                <a:latin typeface="Times New Roman"/>
                <a:ea typeface="Times New Roman"/>
                <a:cs typeface="Times New Roman"/>
                <a:sym typeface="Times New Roman"/>
              </a:rPr>
              <a:t>The company uses predictions performed by a predictive model to maximize engagement rates for its content, by sending personalized messages to the target audiences, which helps to increase the ROI for its content marketing efforts.</a:t>
            </a:r>
            <a:endParaRPr>
              <a:solidFill>
                <a:srgbClr val="21212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CASE STUDY</a:t>
            </a:r>
            <a:endParaRPr/>
          </a:p>
        </p:txBody>
      </p:sp>
      <p:sp>
        <p:nvSpPr>
          <p:cNvPr id="171" name="Google Shape;171;p31"/>
          <p:cNvSpPr txBox="1"/>
          <p:nvPr>
            <p:ph idx="1" type="body"/>
          </p:nvPr>
        </p:nvSpPr>
        <p:spPr>
          <a:xfrm>
            <a:off x="311700" y="8635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To build a Predictive Model using customer visits data over a website.</a:t>
            </a:r>
            <a:endParaRPr>
              <a:solidFill>
                <a:schemeClr val="dk1"/>
              </a:solidFill>
            </a:endParaRPr>
          </a:p>
        </p:txBody>
      </p:sp>
      <p:sp>
        <p:nvSpPr>
          <p:cNvPr id="172" name="Google Shape;172;p31"/>
          <p:cNvSpPr txBox="1"/>
          <p:nvPr>
            <p:ph type="title"/>
          </p:nvPr>
        </p:nvSpPr>
        <p:spPr>
          <a:xfrm>
            <a:off x="0" y="157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Information</a:t>
            </a:r>
            <a:endParaRPr/>
          </a:p>
        </p:txBody>
      </p:sp>
      <p:sp>
        <p:nvSpPr>
          <p:cNvPr id="173" name="Google Shape;173;p31"/>
          <p:cNvSpPr txBox="1"/>
          <p:nvPr/>
        </p:nvSpPr>
        <p:spPr>
          <a:xfrm>
            <a:off x="311700" y="2284550"/>
            <a:ext cx="8208900" cy="23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GB" sz="1800"/>
              <a:t>The dataset consists of data points belongs to 12,330 sessions of customer visits to the website. The dataset was formed so that each session would belong to a different user in a 1-year period to avoid any tendency to a specific campaign, special day, user profile, or period.</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Revenue</a:t>
            </a:r>
            <a:r>
              <a:rPr lang="en-GB"/>
              <a:t> Representation - Monthly &amp; Yearly   </a:t>
            </a:r>
            <a:endParaRPr/>
          </a:p>
        </p:txBody>
      </p:sp>
      <p:pic>
        <p:nvPicPr>
          <p:cNvPr id="60" name="Google Shape;60;p14"/>
          <p:cNvPicPr preferRelativeResize="0"/>
          <p:nvPr/>
        </p:nvPicPr>
        <p:blipFill>
          <a:blip r:embed="rId3">
            <a:alphaModFix/>
          </a:blip>
          <a:stretch>
            <a:fillRect/>
          </a:stretch>
        </p:blipFill>
        <p:spPr>
          <a:xfrm>
            <a:off x="2041700" y="513475"/>
            <a:ext cx="4790125" cy="4464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Attribute Information:</a:t>
            </a:r>
            <a:endParaRPr/>
          </a:p>
          <a:p>
            <a:pPr indent="0" lvl="0" marL="0" rtl="0" algn="l">
              <a:spcBef>
                <a:spcPts val="0"/>
              </a:spcBef>
              <a:spcAft>
                <a:spcPts val="0"/>
              </a:spcAft>
              <a:buNone/>
            </a:pPr>
            <a:r>
              <a:t/>
            </a:r>
            <a:endParaRPr/>
          </a:p>
        </p:txBody>
      </p:sp>
      <p:sp>
        <p:nvSpPr>
          <p:cNvPr id="179" name="Google Shape;179;p32"/>
          <p:cNvSpPr txBox="1"/>
          <p:nvPr>
            <p:ph idx="1" type="body"/>
          </p:nvPr>
        </p:nvSpPr>
        <p:spPr>
          <a:xfrm>
            <a:off x="151950" y="572700"/>
            <a:ext cx="8520600" cy="428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a:solidFill>
                  <a:srgbClr val="000000"/>
                </a:solidFill>
                <a:latin typeface="Times New Roman"/>
                <a:ea typeface="Times New Roman"/>
                <a:cs typeface="Times New Roman"/>
                <a:sym typeface="Times New Roman"/>
              </a:rPr>
              <a:t>“Administrative”, “Administrative Duration”: </a:t>
            </a:r>
            <a:r>
              <a:rPr lang="en-GB">
                <a:solidFill>
                  <a:srgbClr val="000000"/>
                </a:solidFill>
                <a:latin typeface="Times New Roman"/>
                <a:ea typeface="Times New Roman"/>
                <a:cs typeface="Times New Roman"/>
                <a:sym typeface="Times New Roman"/>
              </a:rPr>
              <a:t>Represent the Administrative pages visited by the visitor in that session and total time spent in each of this page category.</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a:solidFill>
                  <a:srgbClr val="000000"/>
                </a:solidFill>
                <a:latin typeface="Times New Roman"/>
                <a:ea typeface="Times New Roman"/>
                <a:cs typeface="Times New Roman"/>
                <a:sym typeface="Times New Roman"/>
              </a:rPr>
              <a:t>“Informational”, “Informational Duration”:</a:t>
            </a:r>
            <a:r>
              <a:rPr lang="en-GB">
                <a:solidFill>
                  <a:srgbClr val="000000"/>
                </a:solidFill>
                <a:latin typeface="Times New Roman"/>
                <a:ea typeface="Times New Roman"/>
                <a:cs typeface="Times New Roman"/>
                <a:sym typeface="Times New Roman"/>
              </a:rPr>
              <a:t> Represent the Information related pages visited by the visitor in that session and total time spent in each of this page category.</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a:solidFill>
                  <a:srgbClr val="000000"/>
                </a:solidFill>
                <a:latin typeface="Times New Roman"/>
                <a:ea typeface="Times New Roman"/>
                <a:cs typeface="Times New Roman"/>
                <a:sym typeface="Times New Roman"/>
              </a:rPr>
              <a:t>“Product Related” and “Product Related Duration”: </a:t>
            </a:r>
            <a:r>
              <a:rPr lang="en-GB">
                <a:solidFill>
                  <a:srgbClr val="000000"/>
                </a:solidFill>
                <a:latin typeface="Times New Roman"/>
                <a:ea typeface="Times New Roman"/>
                <a:cs typeface="Times New Roman"/>
                <a:sym typeface="Times New Roman"/>
              </a:rPr>
              <a:t>Represent the Product Related pages visited by the visitor in that session and total time spent in each of this page category.</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b="1" lang="en-GB">
                <a:solidFill>
                  <a:schemeClr val="dk1"/>
                </a:solidFill>
                <a:highlight>
                  <a:srgbClr val="FFFFFF"/>
                </a:highlight>
                <a:latin typeface="Times New Roman"/>
                <a:ea typeface="Times New Roman"/>
                <a:cs typeface="Times New Roman"/>
                <a:sym typeface="Times New Roman"/>
              </a:rPr>
              <a:t>“Bounce Rate” </a:t>
            </a:r>
            <a:r>
              <a:rPr lang="en-GB">
                <a:solidFill>
                  <a:schemeClr val="dk1"/>
                </a:solidFill>
                <a:highlight>
                  <a:srgbClr val="FFFFFF"/>
                </a:highlight>
                <a:latin typeface="Times New Roman"/>
                <a:ea typeface="Times New Roman"/>
                <a:cs typeface="Times New Roman"/>
                <a:sym typeface="Times New Roman"/>
              </a:rPr>
              <a:t>refers to the percentage of visitors who enter the site from that page and then leave without triggering any other requests to the analytics server during that session.</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Attribute Information:</a:t>
            </a:r>
            <a:endParaRPr/>
          </a:p>
          <a:p>
            <a:pPr indent="0" lvl="0" marL="0" rtl="0" algn="l">
              <a:spcBef>
                <a:spcPts val="0"/>
              </a:spcBef>
              <a:spcAft>
                <a:spcPts val="0"/>
              </a:spcAft>
              <a:buNone/>
            </a:pPr>
            <a:r>
              <a:t/>
            </a:r>
            <a:endParaRPr/>
          </a:p>
        </p:txBody>
      </p:sp>
      <p:sp>
        <p:nvSpPr>
          <p:cNvPr id="185" name="Google Shape;185;p33"/>
          <p:cNvSpPr txBox="1"/>
          <p:nvPr>
            <p:ph idx="1" type="body"/>
          </p:nvPr>
        </p:nvSpPr>
        <p:spPr>
          <a:xfrm>
            <a:off x="151950" y="572700"/>
            <a:ext cx="8520600" cy="428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latin typeface="Times New Roman"/>
                <a:ea typeface="Times New Roman"/>
                <a:cs typeface="Times New Roman"/>
                <a:sym typeface="Times New Roman"/>
              </a:rPr>
              <a:t>“Exit Rate” </a:t>
            </a:r>
            <a:r>
              <a:rPr lang="en-GB">
                <a:solidFill>
                  <a:srgbClr val="000000"/>
                </a:solidFill>
                <a:latin typeface="Times New Roman"/>
                <a:ea typeface="Times New Roman"/>
                <a:cs typeface="Times New Roman"/>
                <a:sym typeface="Times New Roman"/>
              </a:rPr>
              <a:t>depicts the percentage of exits on a page.</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a:solidFill>
                  <a:srgbClr val="000000"/>
                </a:solidFill>
                <a:latin typeface="Times New Roman"/>
                <a:ea typeface="Times New Roman"/>
                <a:cs typeface="Times New Roman"/>
                <a:sym typeface="Times New Roman"/>
              </a:rPr>
              <a:t>“Page Value” </a:t>
            </a:r>
            <a:r>
              <a:rPr lang="en-GB">
                <a:solidFill>
                  <a:srgbClr val="000000"/>
                </a:solidFill>
                <a:latin typeface="Times New Roman"/>
                <a:ea typeface="Times New Roman"/>
                <a:cs typeface="Times New Roman"/>
                <a:sym typeface="Times New Roman"/>
              </a:rPr>
              <a:t>feature represents the </a:t>
            </a:r>
            <a:r>
              <a:rPr lang="en-GB">
                <a:solidFill>
                  <a:srgbClr val="FF0000"/>
                </a:solidFill>
                <a:latin typeface="Times New Roman"/>
                <a:ea typeface="Times New Roman"/>
                <a:cs typeface="Times New Roman"/>
                <a:sym typeface="Times New Roman"/>
              </a:rPr>
              <a:t>average value for a web page </a:t>
            </a:r>
            <a:r>
              <a:rPr lang="en-GB">
                <a:solidFill>
                  <a:srgbClr val="000000"/>
                </a:solidFill>
                <a:latin typeface="Times New Roman"/>
                <a:ea typeface="Times New Roman"/>
                <a:cs typeface="Times New Roman"/>
                <a:sym typeface="Times New Roman"/>
              </a:rPr>
              <a:t>that a user visited before completing an e-commerce transaction.</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a:solidFill>
                  <a:srgbClr val="000000"/>
                </a:solidFill>
                <a:latin typeface="Times New Roman"/>
                <a:ea typeface="Times New Roman"/>
                <a:cs typeface="Times New Roman"/>
                <a:sym typeface="Times New Roman"/>
              </a:rPr>
              <a:t>“Special Day”</a:t>
            </a:r>
            <a:r>
              <a:rPr lang="en-GB">
                <a:solidFill>
                  <a:srgbClr val="000000"/>
                </a:solidFill>
                <a:latin typeface="Times New Roman"/>
                <a:ea typeface="Times New Roman"/>
                <a:cs typeface="Times New Roman"/>
                <a:sym typeface="Times New Roman"/>
              </a:rPr>
              <a:t> feature indicates the closeness of the site visiting time to a specific special day.</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GB">
                <a:solidFill>
                  <a:srgbClr val="242424"/>
                </a:solidFill>
                <a:highlight>
                  <a:srgbClr val="FFFFFF"/>
                </a:highlight>
                <a:latin typeface="Times New Roman"/>
                <a:ea typeface="Times New Roman"/>
                <a:cs typeface="Times New Roman"/>
                <a:sym typeface="Times New Roman"/>
              </a:rPr>
              <a:t>The dataset also includes some other features such as operating system, browser, region, traffic type, visitor type as returning or new visitor, a Boolean value indicating whether the date of the visit is weekend, and month of the year.</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215850" y="10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 </a:t>
            </a:r>
            <a:endParaRPr/>
          </a:p>
        </p:txBody>
      </p:sp>
      <p:sp>
        <p:nvSpPr>
          <p:cNvPr id="191" name="Google Shape;19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To build a predictive model, which shall decide whether the customer will buy or not, means the variable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The target feature and class label in the dataset is called Revenue and contains either a True or False value, which correspond to whether or not the user made a purchase on the website during their visit, respectively and others are the Predictor Variables.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General Flow </a:t>
            </a:r>
            <a:endParaRPr/>
          </a:p>
        </p:txBody>
      </p:sp>
      <p:pic>
        <p:nvPicPr>
          <p:cNvPr id="197" name="Google Shape;197;p35"/>
          <p:cNvPicPr preferRelativeResize="0"/>
          <p:nvPr/>
        </p:nvPicPr>
        <p:blipFill>
          <a:blip r:embed="rId3">
            <a:alphaModFix/>
          </a:blip>
          <a:stretch>
            <a:fillRect/>
          </a:stretch>
        </p:blipFill>
        <p:spPr>
          <a:xfrm>
            <a:off x="480100" y="866775"/>
            <a:ext cx="7315200" cy="3409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Process Flow Diagram</a:t>
            </a:r>
            <a:endParaRPr/>
          </a:p>
        </p:txBody>
      </p:sp>
      <p:pic>
        <p:nvPicPr>
          <p:cNvPr id="203" name="Google Shape;203;p36"/>
          <p:cNvPicPr preferRelativeResize="0"/>
          <p:nvPr/>
        </p:nvPicPr>
        <p:blipFill>
          <a:blip r:embed="rId3">
            <a:alphaModFix/>
          </a:blip>
          <a:stretch>
            <a:fillRect/>
          </a:stretch>
        </p:blipFill>
        <p:spPr>
          <a:xfrm>
            <a:off x="1434675" y="572700"/>
            <a:ext cx="5966434" cy="4266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925725" y="2285400"/>
            <a:ext cx="8140200" cy="9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4000"/>
              <a:t>      Exploratory Data Analysis</a:t>
            </a:r>
            <a:endParaRPr b="1" sz="4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8"/>
          <p:cNvPicPr preferRelativeResize="0"/>
          <p:nvPr/>
        </p:nvPicPr>
        <p:blipFill>
          <a:blip r:embed="rId3">
            <a:alphaModFix/>
          </a:blip>
          <a:stretch>
            <a:fillRect/>
          </a:stretch>
        </p:blipFill>
        <p:spPr>
          <a:xfrm>
            <a:off x="1742537" y="574038"/>
            <a:ext cx="3531076" cy="3571313"/>
          </a:xfrm>
          <a:prstGeom prst="rect">
            <a:avLst/>
          </a:prstGeom>
          <a:noFill/>
          <a:ln cap="flat" cmpd="sng" w="9525">
            <a:solidFill>
              <a:schemeClr val="dk2"/>
            </a:solidFill>
            <a:prstDash val="solid"/>
            <a:round/>
            <a:headEnd len="sm" w="sm" type="none"/>
            <a:tailEnd len="sm" w="sm" type="none"/>
          </a:ln>
        </p:spPr>
      </p:pic>
      <p:pic>
        <p:nvPicPr>
          <p:cNvPr id="214" name="Google Shape;214;p38"/>
          <p:cNvPicPr preferRelativeResize="0"/>
          <p:nvPr/>
        </p:nvPicPr>
        <p:blipFill>
          <a:blip r:embed="rId4">
            <a:alphaModFix/>
          </a:blip>
          <a:stretch>
            <a:fillRect/>
          </a:stretch>
        </p:blipFill>
        <p:spPr>
          <a:xfrm>
            <a:off x="82750" y="2124913"/>
            <a:ext cx="1104900" cy="371475"/>
          </a:xfrm>
          <a:prstGeom prst="rect">
            <a:avLst/>
          </a:prstGeom>
          <a:noFill/>
          <a:ln cap="flat" cmpd="sng" w="38100">
            <a:solidFill>
              <a:schemeClr val="dk2"/>
            </a:solidFill>
            <a:prstDash val="solid"/>
            <a:round/>
            <a:headEnd len="sm" w="sm" type="none"/>
            <a:tailEnd len="sm" w="sm" type="none"/>
          </a:ln>
        </p:spPr>
      </p:pic>
      <p:cxnSp>
        <p:nvCxnSpPr>
          <p:cNvPr id="215" name="Google Shape;215;p38"/>
          <p:cNvCxnSpPr>
            <a:stCxn id="214" idx="3"/>
            <a:endCxn id="213" idx="1"/>
          </p:cNvCxnSpPr>
          <p:nvPr/>
        </p:nvCxnSpPr>
        <p:spPr>
          <a:xfrm>
            <a:off x="1187650" y="2310650"/>
            <a:ext cx="555000" cy="48900"/>
          </a:xfrm>
          <a:prstGeom prst="straightConnector1">
            <a:avLst/>
          </a:prstGeom>
          <a:noFill/>
          <a:ln cap="flat" cmpd="sng" w="9525">
            <a:solidFill>
              <a:schemeClr val="dk2"/>
            </a:solidFill>
            <a:prstDash val="solid"/>
            <a:round/>
            <a:headEnd len="med" w="med" type="none"/>
            <a:tailEnd len="med" w="med" type="none"/>
          </a:ln>
        </p:spPr>
      </p:cxnSp>
      <p:pic>
        <p:nvPicPr>
          <p:cNvPr id="216" name="Google Shape;216;p38"/>
          <p:cNvPicPr preferRelativeResize="0"/>
          <p:nvPr/>
        </p:nvPicPr>
        <p:blipFill>
          <a:blip r:embed="rId5">
            <a:alphaModFix/>
          </a:blip>
          <a:stretch>
            <a:fillRect/>
          </a:stretch>
        </p:blipFill>
        <p:spPr>
          <a:xfrm>
            <a:off x="5828500" y="460400"/>
            <a:ext cx="2395375" cy="3700550"/>
          </a:xfrm>
          <a:prstGeom prst="rect">
            <a:avLst/>
          </a:prstGeom>
          <a:noFill/>
          <a:ln cap="flat" cmpd="sng" w="9525">
            <a:solidFill>
              <a:schemeClr val="dk2"/>
            </a:solidFill>
            <a:prstDash val="solid"/>
            <a:round/>
            <a:headEnd len="sm" w="sm" type="none"/>
            <a:tailEnd len="sm" w="sm" type="none"/>
          </a:ln>
        </p:spPr>
      </p:pic>
      <p:sp>
        <p:nvSpPr>
          <p:cNvPr id="217" name="Google Shape;217;p38"/>
          <p:cNvSpPr txBox="1"/>
          <p:nvPr/>
        </p:nvSpPr>
        <p:spPr>
          <a:xfrm>
            <a:off x="0" y="4292550"/>
            <a:ext cx="914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accent2"/>
                </a:solidFill>
                <a:highlight>
                  <a:srgbClr val="FFFFFF"/>
                </a:highlight>
                <a:latin typeface="Roboto"/>
                <a:ea typeface="Roboto"/>
                <a:cs typeface="Roboto"/>
                <a:sym typeface="Roboto"/>
              </a:rPr>
              <a:t>The dataset consists of </a:t>
            </a:r>
            <a:r>
              <a:rPr b="1" lang="en-GB" sz="1800">
                <a:solidFill>
                  <a:schemeClr val="accent2"/>
                </a:solidFill>
                <a:highlight>
                  <a:srgbClr val="FFFFFF"/>
                </a:highlight>
                <a:latin typeface="Roboto"/>
                <a:ea typeface="Roboto"/>
                <a:cs typeface="Roboto"/>
                <a:sym typeface="Roboto"/>
              </a:rPr>
              <a:t>18 columns</a:t>
            </a:r>
            <a:r>
              <a:rPr lang="en-GB" sz="1800">
                <a:solidFill>
                  <a:schemeClr val="accent2"/>
                </a:solidFill>
                <a:highlight>
                  <a:srgbClr val="FFFFFF"/>
                </a:highlight>
                <a:latin typeface="Roboto"/>
                <a:ea typeface="Roboto"/>
                <a:cs typeface="Roboto"/>
                <a:sym typeface="Roboto"/>
              </a:rPr>
              <a:t> (15 numeric, 2 objects, and 2 booleans) and </a:t>
            </a:r>
            <a:r>
              <a:rPr b="1" lang="en-GB" sz="1800">
                <a:solidFill>
                  <a:schemeClr val="accent2"/>
                </a:solidFill>
                <a:highlight>
                  <a:srgbClr val="FFFFFF"/>
                </a:highlight>
                <a:latin typeface="Roboto"/>
                <a:ea typeface="Roboto"/>
                <a:cs typeface="Roboto"/>
                <a:sym typeface="Roboto"/>
              </a:rPr>
              <a:t>12330 rows</a:t>
            </a:r>
            <a:r>
              <a:rPr lang="en-GB" sz="1800">
                <a:solidFill>
                  <a:schemeClr val="accent2"/>
                </a:solidFill>
                <a:highlight>
                  <a:srgbClr val="FFFFFF"/>
                </a:highlight>
                <a:latin typeface="Roboto"/>
                <a:ea typeface="Roboto"/>
                <a:cs typeface="Roboto"/>
                <a:sym typeface="Roboto"/>
              </a:rPr>
              <a:t>, where </a:t>
            </a:r>
            <a:r>
              <a:rPr b="1" lang="en-GB" sz="1800">
                <a:solidFill>
                  <a:schemeClr val="accent2"/>
                </a:solidFill>
                <a:highlight>
                  <a:srgbClr val="FFFFFF"/>
                </a:highlight>
                <a:latin typeface="Roboto"/>
                <a:ea typeface="Roboto"/>
                <a:cs typeface="Roboto"/>
                <a:sym typeface="Roboto"/>
              </a:rPr>
              <a:t>there is no blank data</a:t>
            </a:r>
            <a:r>
              <a:rPr lang="en-GB" sz="1800">
                <a:solidFill>
                  <a:schemeClr val="accent2"/>
                </a:solidFill>
                <a:highlight>
                  <a:srgbClr val="FFFFFF"/>
                </a:highlight>
                <a:latin typeface="Roboto"/>
                <a:ea typeface="Roboto"/>
                <a:cs typeface="Roboto"/>
                <a:sym typeface="Roboto"/>
              </a:rPr>
              <a:t>.</a:t>
            </a:r>
            <a:endParaRPr sz="1800"/>
          </a:p>
        </p:txBody>
      </p:sp>
      <p:sp>
        <p:nvSpPr>
          <p:cNvPr id="218" name="Google Shape;218;p38"/>
          <p:cNvSpPr txBox="1"/>
          <p:nvPr/>
        </p:nvSpPr>
        <p:spPr>
          <a:xfrm>
            <a:off x="0" y="-42650"/>
            <a:ext cx="87906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500">
                <a:solidFill>
                  <a:schemeClr val="dk1"/>
                </a:solidFill>
              </a:rPr>
              <a:t>General dataset information</a:t>
            </a:r>
            <a:endParaRPr b="1" sz="2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Change in Data Type</a:t>
            </a:r>
            <a:endParaRPr/>
          </a:p>
        </p:txBody>
      </p:sp>
      <p:pic>
        <p:nvPicPr>
          <p:cNvPr id="224" name="Google Shape;224;p39"/>
          <p:cNvPicPr preferRelativeResize="0"/>
          <p:nvPr/>
        </p:nvPicPr>
        <p:blipFill rotWithShape="1">
          <a:blip r:embed="rId3">
            <a:alphaModFix/>
          </a:blip>
          <a:srcRect b="0" l="0" r="1156" t="5401"/>
          <a:stretch/>
        </p:blipFill>
        <p:spPr>
          <a:xfrm>
            <a:off x="203475" y="1133350"/>
            <a:ext cx="8737050" cy="1209625"/>
          </a:xfrm>
          <a:prstGeom prst="rect">
            <a:avLst/>
          </a:prstGeom>
          <a:noFill/>
          <a:ln cap="flat" cmpd="sng" w="19050">
            <a:solidFill>
              <a:schemeClr val="dk2"/>
            </a:solidFill>
            <a:prstDash val="solid"/>
            <a:round/>
            <a:headEnd len="sm" w="sm" type="none"/>
            <a:tailEnd len="sm" w="sm" type="none"/>
          </a:ln>
        </p:spPr>
      </p:pic>
      <p:sp>
        <p:nvSpPr>
          <p:cNvPr id="225" name="Google Shape;225;p39"/>
          <p:cNvSpPr txBox="1"/>
          <p:nvPr/>
        </p:nvSpPr>
        <p:spPr>
          <a:xfrm>
            <a:off x="86150" y="2903625"/>
            <a:ext cx="89631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Changed the datatype, divided to three categories → categoricals,numericals,timestamps</a:t>
            </a:r>
            <a:endParaRPr sz="1600"/>
          </a:p>
        </p:txBody>
      </p:sp>
      <p:cxnSp>
        <p:nvCxnSpPr>
          <p:cNvPr id="226" name="Google Shape;226;p39"/>
          <p:cNvCxnSpPr>
            <a:stCxn id="224" idx="2"/>
            <a:endCxn id="225" idx="0"/>
          </p:cNvCxnSpPr>
          <p:nvPr/>
        </p:nvCxnSpPr>
        <p:spPr>
          <a:xfrm flipH="1">
            <a:off x="4567800" y="2342975"/>
            <a:ext cx="4200" cy="560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2571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Statistical Summary</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1"/>
          <p:cNvPicPr preferRelativeResize="0"/>
          <p:nvPr/>
        </p:nvPicPr>
        <p:blipFill>
          <a:blip r:embed="rId3">
            <a:alphaModFix/>
          </a:blip>
          <a:stretch>
            <a:fillRect/>
          </a:stretch>
        </p:blipFill>
        <p:spPr>
          <a:xfrm>
            <a:off x="0" y="809875"/>
            <a:ext cx="9144001" cy="2216975"/>
          </a:xfrm>
          <a:prstGeom prst="rect">
            <a:avLst/>
          </a:prstGeom>
          <a:noFill/>
          <a:ln>
            <a:noFill/>
          </a:ln>
        </p:spPr>
      </p:pic>
      <p:sp>
        <p:nvSpPr>
          <p:cNvPr id="237" name="Google Shape;237;p41"/>
          <p:cNvSpPr/>
          <p:nvPr/>
        </p:nvSpPr>
        <p:spPr>
          <a:xfrm>
            <a:off x="2686150" y="2136625"/>
            <a:ext cx="1885800" cy="6360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1"/>
          <p:cNvSpPr/>
          <p:nvPr/>
        </p:nvSpPr>
        <p:spPr>
          <a:xfrm>
            <a:off x="8182925" y="2136625"/>
            <a:ext cx="961200" cy="6360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1"/>
          <p:cNvSpPr txBox="1"/>
          <p:nvPr/>
        </p:nvSpPr>
        <p:spPr>
          <a:xfrm>
            <a:off x="165450" y="3384350"/>
            <a:ext cx="9040200" cy="1622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GB">
                <a:solidFill>
                  <a:schemeClr val="accent2"/>
                </a:solidFill>
                <a:highlight>
                  <a:srgbClr val="FFFFFF"/>
                </a:highlight>
                <a:latin typeface="Times New Roman"/>
                <a:ea typeface="Times New Roman"/>
                <a:cs typeface="Times New Roman"/>
                <a:sym typeface="Times New Roman"/>
              </a:rPr>
              <a:t>Skewness:</a:t>
            </a:r>
            <a:endParaRPr>
              <a:solidFill>
                <a:schemeClr val="accent2"/>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600"/>
              </a:spcBef>
              <a:spcAft>
                <a:spcPts val="0"/>
              </a:spcAft>
              <a:buClr>
                <a:schemeClr val="accent2"/>
              </a:buClr>
              <a:buSzPts val="1400"/>
              <a:buFont typeface="Times New Roman"/>
              <a:buChar char="●"/>
            </a:pPr>
            <a:r>
              <a:rPr lang="en-GB">
                <a:solidFill>
                  <a:schemeClr val="accent2"/>
                </a:solidFill>
                <a:highlight>
                  <a:srgbClr val="FFFFFF"/>
                </a:highlight>
                <a:latin typeface="Times New Roman"/>
                <a:ea typeface="Times New Roman"/>
                <a:cs typeface="Times New Roman"/>
                <a:sym typeface="Times New Roman"/>
              </a:rPr>
              <a:t>All features (columns) are positive skew.</a:t>
            </a:r>
            <a:endParaRPr>
              <a:solidFill>
                <a:schemeClr val="accent2"/>
              </a:solidFill>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a:solidFill>
                  <a:schemeClr val="accent2"/>
                </a:solidFill>
                <a:highlight>
                  <a:srgbClr val="FFFFFF"/>
                </a:highlight>
                <a:latin typeface="Times New Roman"/>
                <a:ea typeface="Times New Roman"/>
                <a:cs typeface="Times New Roman"/>
                <a:sym typeface="Times New Roman"/>
              </a:rPr>
              <a:t>There are several summary values ​​that need to be marked:</a:t>
            </a:r>
            <a:endParaRPr>
              <a:solidFill>
                <a:schemeClr val="accent2"/>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600"/>
              </a:spcBef>
              <a:spcAft>
                <a:spcPts val="0"/>
              </a:spcAft>
              <a:buClr>
                <a:schemeClr val="accent2"/>
              </a:buClr>
              <a:buSzPts val="1400"/>
              <a:buFont typeface="Times New Roman"/>
              <a:buChar char="●"/>
            </a:pPr>
            <a:r>
              <a:rPr lang="en-GB">
                <a:solidFill>
                  <a:schemeClr val="accent2"/>
                </a:solidFill>
                <a:highlight>
                  <a:srgbClr val="FFFFFF"/>
                </a:highlight>
                <a:latin typeface="Times New Roman"/>
                <a:ea typeface="Times New Roman"/>
                <a:cs typeface="Times New Roman"/>
                <a:sym typeface="Times New Roman"/>
              </a:rPr>
              <a:t>Q1, Q2, Q3 for </a:t>
            </a:r>
            <a:r>
              <a:rPr i="1" lang="en-GB">
                <a:solidFill>
                  <a:schemeClr val="accent2"/>
                </a:solidFill>
                <a:highlight>
                  <a:srgbClr val="FFFFFF"/>
                </a:highlight>
                <a:latin typeface="Times New Roman"/>
                <a:ea typeface="Times New Roman"/>
                <a:cs typeface="Times New Roman"/>
                <a:sym typeface="Times New Roman"/>
              </a:rPr>
              <a:t>Informational</a:t>
            </a:r>
            <a:r>
              <a:rPr lang="en-GB">
                <a:solidFill>
                  <a:schemeClr val="accent2"/>
                </a:solidFill>
                <a:highlight>
                  <a:srgbClr val="FFFFFF"/>
                </a:highlight>
                <a:latin typeface="Times New Roman"/>
                <a:ea typeface="Times New Roman"/>
                <a:cs typeface="Times New Roman"/>
                <a:sym typeface="Times New Roman"/>
              </a:rPr>
              <a:t>, </a:t>
            </a:r>
            <a:r>
              <a:rPr i="1" lang="en-GB">
                <a:solidFill>
                  <a:schemeClr val="accent2"/>
                </a:solidFill>
                <a:highlight>
                  <a:srgbClr val="FFFFFF"/>
                </a:highlight>
                <a:latin typeface="Times New Roman"/>
                <a:ea typeface="Times New Roman"/>
                <a:cs typeface="Times New Roman"/>
                <a:sym typeface="Times New Roman"/>
              </a:rPr>
              <a:t>Informational_Duration</a:t>
            </a:r>
            <a:r>
              <a:rPr lang="en-GB">
                <a:solidFill>
                  <a:schemeClr val="accent2"/>
                </a:solidFill>
                <a:highlight>
                  <a:srgbClr val="FFFFFF"/>
                </a:highlight>
                <a:latin typeface="Times New Roman"/>
                <a:ea typeface="Times New Roman"/>
                <a:cs typeface="Times New Roman"/>
                <a:sym typeface="Times New Roman"/>
              </a:rPr>
              <a:t>, and </a:t>
            </a:r>
            <a:r>
              <a:rPr i="1" lang="en-GB">
                <a:solidFill>
                  <a:schemeClr val="accent2"/>
                </a:solidFill>
                <a:highlight>
                  <a:srgbClr val="FFFFFF"/>
                </a:highlight>
                <a:latin typeface="Times New Roman"/>
                <a:ea typeface="Times New Roman"/>
                <a:cs typeface="Times New Roman"/>
                <a:sym typeface="Times New Roman"/>
              </a:rPr>
              <a:t>SpecialDay</a:t>
            </a:r>
            <a:r>
              <a:rPr lang="en-GB">
                <a:solidFill>
                  <a:schemeClr val="accent2"/>
                </a:solidFill>
                <a:highlight>
                  <a:srgbClr val="FFFFFF"/>
                </a:highlight>
                <a:latin typeface="Times New Roman"/>
                <a:ea typeface="Times New Roman"/>
                <a:cs typeface="Times New Roman"/>
                <a:sym typeface="Times New Roman"/>
              </a:rPr>
              <a:t> worth 0.</a:t>
            </a:r>
            <a:endParaRPr>
              <a:solidFill>
                <a:schemeClr val="accent2"/>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accent2"/>
              </a:buClr>
              <a:buSzPts val="1400"/>
              <a:buFont typeface="Times New Roman"/>
              <a:buChar char="●"/>
            </a:pPr>
            <a:r>
              <a:rPr lang="en-GB">
                <a:solidFill>
                  <a:schemeClr val="accent2"/>
                </a:solidFill>
                <a:highlight>
                  <a:srgbClr val="FFFFFF"/>
                </a:highlight>
                <a:latin typeface="Times New Roman"/>
                <a:ea typeface="Times New Roman"/>
                <a:cs typeface="Times New Roman"/>
                <a:sym typeface="Times New Roman"/>
              </a:rPr>
              <a:t>The maximum value for </a:t>
            </a:r>
            <a:r>
              <a:rPr i="1" lang="en-GB">
                <a:solidFill>
                  <a:schemeClr val="accent2"/>
                </a:solidFill>
                <a:highlight>
                  <a:srgbClr val="FFFFFF"/>
                </a:highlight>
                <a:latin typeface="Times New Roman"/>
                <a:ea typeface="Times New Roman"/>
                <a:cs typeface="Times New Roman"/>
                <a:sym typeface="Times New Roman"/>
              </a:rPr>
              <a:t>PageValues</a:t>
            </a:r>
            <a:r>
              <a:rPr lang="en-GB">
                <a:solidFill>
                  <a:schemeClr val="accent2"/>
                </a:solidFill>
                <a:highlight>
                  <a:srgbClr val="FFFFFF"/>
                </a:highlight>
                <a:latin typeface="Times New Roman"/>
                <a:ea typeface="Times New Roman"/>
                <a:cs typeface="Times New Roman"/>
                <a:sym typeface="Times New Roman"/>
              </a:rPr>
              <a:t> is very large, indicating an outlier.</a:t>
            </a:r>
            <a:endParaRPr>
              <a:solidFill>
                <a:schemeClr val="accent2"/>
              </a:solidFill>
              <a:highlight>
                <a:srgbClr val="FFFFFF"/>
              </a:highlight>
              <a:latin typeface="Times New Roman"/>
              <a:ea typeface="Times New Roman"/>
              <a:cs typeface="Times New Roman"/>
              <a:sym typeface="Times New Roman"/>
            </a:endParaRPr>
          </a:p>
        </p:txBody>
      </p:sp>
      <p:sp>
        <p:nvSpPr>
          <p:cNvPr id="240" name="Google Shape;240;p41"/>
          <p:cNvSpPr txBox="1"/>
          <p:nvPr/>
        </p:nvSpPr>
        <p:spPr>
          <a:xfrm>
            <a:off x="76250" y="77850"/>
            <a:ext cx="46350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Numerical distribution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Revenue vs Page Value</a:t>
            </a:r>
            <a:endParaRPr/>
          </a:p>
        </p:txBody>
      </p:sp>
      <p:pic>
        <p:nvPicPr>
          <p:cNvPr id="66" name="Google Shape;66;p15"/>
          <p:cNvPicPr preferRelativeResize="0"/>
          <p:nvPr/>
        </p:nvPicPr>
        <p:blipFill>
          <a:blip r:embed="rId3">
            <a:alphaModFix/>
          </a:blip>
          <a:stretch>
            <a:fillRect/>
          </a:stretch>
        </p:blipFill>
        <p:spPr>
          <a:xfrm>
            <a:off x="96363" y="612050"/>
            <a:ext cx="6775619" cy="3820975"/>
          </a:xfrm>
          <a:prstGeom prst="rect">
            <a:avLst/>
          </a:prstGeom>
          <a:noFill/>
          <a:ln>
            <a:noFill/>
          </a:ln>
        </p:spPr>
      </p:pic>
      <p:sp>
        <p:nvSpPr>
          <p:cNvPr id="67" name="Google Shape;67;p15"/>
          <p:cNvSpPr txBox="1"/>
          <p:nvPr/>
        </p:nvSpPr>
        <p:spPr>
          <a:xfrm>
            <a:off x="7182475" y="1473325"/>
            <a:ext cx="1895700" cy="92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2"/>
                </a:solidFill>
              </a:rPr>
              <a:t>Revenue conversion based on the page value</a:t>
            </a:r>
            <a:endParaRPr sz="1200">
              <a:solidFill>
                <a:schemeClr val="dk2"/>
              </a:solidFill>
            </a:endParaRPr>
          </a:p>
        </p:txBody>
      </p:sp>
      <p:cxnSp>
        <p:nvCxnSpPr>
          <p:cNvPr id="68" name="Google Shape;68;p15"/>
          <p:cNvCxnSpPr>
            <a:stCxn id="66" idx="3"/>
            <a:endCxn id="67" idx="1"/>
          </p:cNvCxnSpPr>
          <p:nvPr/>
        </p:nvCxnSpPr>
        <p:spPr>
          <a:xfrm flipH="1" rot="10800000">
            <a:off x="6871982" y="1933938"/>
            <a:ext cx="310500" cy="588600"/>
          </a:xfrm>
          <a:prstGeom prst="straightConnector1">
            <a:avLst/>
          </a:prstGeom>
          <a:noFill/>
          <a:ln cap="flat" cmpd="sng" w="9525">
            <a:solidFill>
              <a:schemeClr val="dk2"/>
            </a:solidFill>
            <a:prstDash val="solid"/>
            <a:round/>
            <a:headEnd len="med" w="med" type="none"/>
            <a:tailEnd len="med" w="med" type="none"/>
          </a:ln>
        </p:spPr>
      </p:cxnSp>
      <p:sp>
        <p:nvSpPr>
          <p:cNvPr id="69" name="Google Shape;69;p15"/>
          <p:cNvSpPr txBox="1"/>
          <p:nvPr/>
        </p:nvSpPr>
        <p:spPr>
          <a:xfrm>
            <a:off x="473575" y="4472375"/>
            <a:ext cx="7642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202124"/>
                </a:solidFill>
                <a:highlight>
                  <a:srgbClr val="FFFFFF"/>
                </a:highlight>
              </a:rPr>
              <a:t>Page Value is the average value for a page that a user visited before landing on the goal page or completing an Ecommerce transaction (or both).</a:t>
            </a:r>
            <a:endParaRPr sz="18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Categorical Distribution</a:t>
            </a:r>
            <a:endParaRPr/>
          </a:p>
        </p:txBody>
      </p:sp>
      <p:pic>
        <p:nvPicPr>
          <p:cNvPr id="246" name="Google Shape;246;p42"/>
          <p:cNvPicPr preferRelativeResize="0"/>
          <p:nvPr/>
        </p:nvPicPr>
        <p:blipFill>
          <a:blip r:embed="rId3">
            <a:alphaModFix/>
          </a:blip>
          <a:stretch>
            <a:fillRect/>
          </a:stretch>
        </p:blipFill>
        <p:spPr>
          <a:xfrm>
            <a:off x="727324" y="572700"/>
            <a:ext cx="6481225" cy="1999050"/>
          </a:xfrm>
          <a:prstGeom prst="rect">
            <a:avLst/>
          </a:prstGeom>
          <a:noFill/>
          <a:ln cap="flat" cmpd="sng" w="19050">
            <a:solidFill>
              <a:srgbClr val="0000FF"/>
            </a:solidFill>
            <a:prstDash val="solid"/>
            <a:round/>
            <a:headEnd len="sm" w="sm" type="none"/>
            <a:tailEnd len="sm" w="sm" type="none"/>
          </a:ln>
        </p:spPr>
      </p:pic>
      <p:pic>
        <p:nvPicPr>
          <p:cNvPr id="247" name="Google Shape;247;p42"/>
          <p:cNvPicPr preferRelativeResize="0"/>
          <p:nvPr/>
        </p:nvPicPr>
        <p:blipFill>
          <a:blip r:embed="rId4">
            <a:alphaModFix/>
          </a:blip>
          <a:stretch>
            <a:fillRect/>
          </a:stretch>
        </p:blipFill>
        <p:spPr>
          <a:xfrm>
            <a:off x="2169525" y="2754025"/>
            <a:ext cx="3588500" cy="2266950"/>
          </a:xfrm>
          <a:prstGeom prst="rect">
            <a:avLst/>
          </a:prstGeom>
          <a:noFill/>
          <a:ln cap="flat" cmpd="sng" w="19050">
            <a:solidFill>
              <a:srgbClr val="0000FF"/>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2226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            Feature Distribution for Each Revenue Value</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Numerical Features</a:t>
            </a:r>
            <a:endParaRPr/>
          </a:p>
        </p:txBody>
      </p:sp>
      <p:pic>
        <p:nvPicPr>
          <p:cNvPr id="258" name="Google Shape;258;p44"/>
          <p:cNvPicPr preferRelativeResize="0"/>
          <p:nvPr/>
        </p:nvPicPr>
        <p:blipFill>
          <a:blip r:embed="rId3">
            <a:alphaModFix/>
          </a:blip>
          <a:stretch>
            <a:fillRect/>
          </a:stretch>
        </p:blipFill>
        <p:spPr>
          <a:xfrm>
            <a:off x="152400" y="1594225"/>
            <a:ext cx="8839201" cy="2460325"/>
          </a:xfrm>
          <a:prstGeom prst="rect">
            <a:avLst/>
          </a:prstGeom>
          <a:noFill/>
          <a:ln>
            <a:noFill/>
          </a:ln>
        </p:spPr>
      </p:pic>
      <p:sp>
        <p:nvSpPr>
          <p:cNvPr id="259" name="Google Shape;259;p44"/>
          <p:cNvSpPr txBox="1"/>
          <p:nvPr/>
        </p:nvSpPr>
        <p:spPr>
          <a:xfrm>
            <a:off x="400350" y="704500"/>
            <a:ext cx="2764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t>df[numericals]</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447700" y="21581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Univariate Analysis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6"/>
          <p:cNvPicPr preferRelativeResize="0"/>
          <p:nvPr/>
        </p:nvPicPr>
        <p:blipFill>
          <a:blip r:embed="rId3">
            <a:alphaModFix/>
          </a:blip>
          <a:stretch>
            <a:fillRect/>
          </a:stretch>
        </p:blipFill>
        <p:spPr>
          <a:xfrm>
            <a:off x="619975" y="671150"/>
            <a:ext cx="6246224" cy="3991500"/>
          </a:xfrm>
          <a:prstGeom prst="rect">
            <a:avLst/>
          </a:prstGeom>
          <a:noFill/>
          <a:ln>
            <a:noFill/>
          </a:ln>
        </p:spPr>
      </p:pic>
      <p:sp>
        <p:nvSpPr>
          <p:cNvPr id="270" name="Google Shape;270;p46"/>
          <p:cNvSpPr/>
          <p:nvPr/>
        </p:nvSpPr>
        <p:spPr>
          <a:xfrm>
            <a:off x="885950" y="996700"/>
            <a:ext cx="5906400" cy="22272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6"/>
          <p:cNvSpPr txBox="1"/>
          <p:nvPr/>
        </p:nvSpPr>
        <p:spPr>
          <a:xfrm>
            <a:off x="5180400" y="3647900"/>
            <a:ext cx="3340200" cy="12987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General function to plot the bar graph with sns , set the h,w,x,y</a:t>
            </a:r>
            <a:endParaRPr/>
          </a:p>
          <a:p>
            <a:pPr indent="-317500" lvl="0" marL="457200" rtl="0" algn="l">
              <a:spcBef>
                <a:spcPts val="0"/>
              </a:spcBef>
              <a:spcAft>
                <a:spcPts val="0"/>
              </a:spcAft>
              <a:buSzPts val="1400"/>
              <a:buChar char="-"/>
            </a:pPr>
            <a:r>
              <a:rPr lang="en-GB"/>
              <a:t>Annotate parameter to write text on graph</a:t>
            </a:r>
            <a:endParaRPr/>
          </a:p>
          <a:p>
            <a:pPr indent="-317500" lvl="0" marL="457200" rtl="0" algn="l">
              <a:spcBef>
                <a:spcPts val="0"/>
              </a:spcBef>
              <a:spcAft>
                <a:spcPts val="0"/>
              </a:spcAft>
              <a:buSzPts val="1400"/>
              <a:buChar char="-"/>
            </a:pPr>
            <a:r>
              <a:rPr lang="en-GB"/>
              <a:t>Spine to represents the border of the graph</a:t>
            </a:r>
            <a:endParaRPr/>
          </a:p>
        </p:txBody>
      </p:sp>
      <p:cxnSp>
        <p:nvCxnSpPr>
          <p:cNvPr id="272" name="Google Shape;272;p46"/>
          <p:cNvCxnSpPr>
            <a:stCxn id="270" idx="2"/>
            <a:endCxn id="271" idx="0"/>
          </p:cNvCxnSpPr>
          <p:nvPr/>
        </p:nvCxnSpPr>
        <p:spPr>
          <a:xfrm>
            <a:off x="3839150" y="3223900"/>
            <a:ext cx="3011400" cy="423900"/>
          </a:xfrm>
          <a:prstGeom prst="straightConnector1">
            <a:avLst/>
          </a:prstGeom>
          <a:noFill/>
          <a:ln cap="flat" cmpd="sng" w="9525">
            <a:solidFill>
              <a:schemeClr val="dk2"/>
            </a:solidFill>
            <a:prstDash val="solid"/>
            <a:round/>
            <a:headEnd len="med" w="med" type="none"/>
            <a:tailEnd len="med" w="med" type="none"/>
          </a:ln>
        </p:spPr>
      </p:cxnSp>
      <p:sp>
        <p:nvSpPr>
          <p:cNvPr id="273" name="Google Shape;273;p46"/>
          <p:cNvSpPr txBox="1"/>
          <p:nvPr/>
        </p:nvSpPr>
        <p:spPr>
          <a:xfrm>
            <a:off x="110750" y="36925"/>
            <a:ext cx="87735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500"/>
              <a:t>Count Plot Code</a:t>
            </a:r>
            <a:endParaRPr sz="2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656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 vs Sales</a:t>
            </a:r>
            <a:endParaRPr/>
          </a:p>
        </p:txBody>
      </p:sp>
      <p:pic>
        <p:nvPicPr>
          <p:cNvPr id="279" name="Google Shape;279;p47"/>
          <p:cNvPicPr preferRelativeResize="0"/>
          <p:nvPr/>
        </p:nvPicPr>
        <p:blipFill>
          <a:blip r:embed="rId3">
            <a:alphaModFix/>
          </a:blip>
          <a:stretch>
            <a:fillRect/>
          </a:stretch>
        </p:blipFill>
        <p:spPr>
          <a:xfrm>
            <a:off x="534625" y="572700"/>
            <a:ext cx="6971451" cy="3577725"/>
          </a:xfrm>
          <a:prstGeom prst="rect">
            <a:avLst/>
          </a:prstGeom>
          <a:noFill/>
          <a:ln>
            <a:noFill/>
          </a:ln>
        </p:spPr>
      </p:pic>
      <p:pic>
        <p:nvPicPr>
          <p:cNvPr id="280" name="Google Shape;280;p47"/>
          <p:cNvPicPr preferRelativeResize="0"/>
          <p:nvPr/>
        </p:nvPicPr>
        <p:blipFill rotWithShape="1">
          <a:blip r:embed="rId4">
            <a:alphaModFix/>
          </a:blip>
          <a:srcRect b="35711" l="0" r="0" t="0"/>
          <a:stretch/>
        </p:blipFill>
        <p:spPr>
          <a:xfrm>
            <a:off x="4016175" y="1208000"/>
            <a:ext cx="3244500" cy="652200"/>
          </a:xfrm>
          <a:prstGeom prst="rect">
            <a:avLst/>
          </a:prstGeom>
          <a:noFill/>
          <a:ln>
            <a:noFill/>
          </a:ln>
        </p:spPr>
      </p:pic>
      <p:sp>
        <p:nvSpPr>
          <p:cNvPr id="281" name="Google Shape;281;p47"/>
          <p:cNvSpPr txBox="1"/>
          <p:nvPr/>
        </p:nvSpPr>
        <p:spPr>
          <a:xfrm>
            <a:off x="799825" y="4269825"/>
            <a:ext cx="6632400" cy="6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Only 15.47% percent of customers ended up making purchase a or more.</a:t>
            </a:r>
            <a:endParaRPr/>
          </a:p>
          <a:p>
            <a:pPr indent="0" lvl="0" marL="0" rtl="0" algn="l">
              <a:spcBef>
                <a:spcPts val="0"/>
              </a:spcBef>
              <a:spcAft>
                <a:spcPts val="0"/>
              </a:spcAft>
              <a:buNone/>
            </a:pPr>
            <a:r>
              <a:rPr lang="en-GB"/>
              <a:t>So, the conversion rate is 15.47%</a:t>
            </a:r>
            <a:endParaRPr/>
          </a:p>
        </p:txBody>
      </p:sp>
      <p:sp>
        <p:nvSpPr>
          <p:cNvPr id="282" name="Google Shape;282;p47"/>
          <p:cNvSpPr txBox="1"/>
          <p:nvPr/>
        </p:nvSpPr>
        <p:spPr>
          <a:xfrm>
            <a:off x="6004850" y="1956500"/>
            <a:ext cx="23871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True: Made Purchase</a:t>
            </a:r>
            <a:endParaRPr/>
          </a:p>
          <a:p>
            <a:pPr indent="0" lvl="0" marL="0" rtl="0" algn="l">
              <a:spcBef>
                <a:spcPts val="0"/>
              </a:spcBef>
              <a:spcAft>
                <a:spcPts val="0"/>
              </a:spcAft>
              <a:buNone/>
            </a:pPr>
            <a:r>
              <a:rPr lang="en-GB"/>
              <a:t>False: Not purchased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8"/>
          <p:cNvSpPr txBox="1"/>
          <p:nvPr>
            <p:ph type="title"/>
          </p:nvPr>
        </p:nvSpPr>
        <p:spPr>
          <a:xfrm>
            <a:off x="656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 vs Visitor Type</a:t>
            </a:r>
            <a:endParaRPr/>
          </a:p>
        </p:txBody>
      </p:sp>
      <p:sp>
        <p:nvSpPr>
          <p:cNvPr id="288" name="Google Shape;288;p48"/>
          <p:cNvSpPr txBox="1"/>
          <p:nvPr/>
        </p:nvSpPr>
        <p:spPr>
          <a:xfrm>
            <a:off x="849025" y="3900675"/>
            <a:ext cx="6890700" cy="873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85% of customers returns back to site, which is a good indication. Meaning that our customers are satisfied with what they are getting.</a:t>
            </a:r>
            <a:endParaRPr/>
          </a:p>
          <a:p>
            <a:pPr indent="-317500" lvl="0" marL="457200" rtl="0" algn="l">
              <a:spcBef>
                <a:spcPts val="0"/>
              </a:spcBef>
              <a:spcAft>
                <a:spcPts val="0"/>
              </a:spcAft>
              <a:buSzPts val="1400"/>
              <a:buChar char="-"/>
            </a:pPr>
            <a:r>
              <a:rPr lang="en-GB"/>
              <a:t>13.74% of customers are new customers.</a:t>
            </a:r>
            <a:endParaRPr/>
          </a:p>
        </p:txBody>
      </p:sp>
      <p:pic>
        <p:nvPicPr>
          <p:cNvPr id="289" name="Google Shape;289;p48"/>
          <p:cNvPicPr preferRelativeResize="0"/>
          <p:nvPr/>
        </p:nvPicPr>
        <p:blipFill rotWithShape="1">
          <a:blip r:embed="rId3">
            <a:alphaModFix/>
          </a:blip>
          <a:srcRect b="0" l="3350" r="-3350" t="0"/>
          <a:stretch/>
        </p:blipFill>
        <p:spPr>
          <a:xfrm>
            <a:off x="903025" y="572700"/>
            <a:ext cx="6184700" cy="3173975"/>
          </a:xfrm>
          <a:prstGeom prst="rect">
            <a:avLst/>
          </a:prstGeom>
          <a:noFill/>
          <a:ln>
            <a:noFill/>
          </a:ln>
        </p:spPr>
      </p:pic>
      <p:pic>
        <p:nvPicPr>
          <p:cNvPr id="290" name="Google Shape;290;p48"/>
          <p:cNvPicPr preferRelativeResize="0"/>
          <p:nvPr/>
        </p:nvPicPr>
        <p:blipFill>
          <a:blip r:embed="rId4">
            <a:alphaModFix/>
          </a:blip>
          <a:stretch>
            <a:fillRect/>
          </a:stretch>
        </p:blipFill>
        <p:spPr>
          <a:xfrm>
            <a:off x="3707325" y="1103150"/>
            <a:ext cx="3181350" cy="1066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387"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 vs Traffic Type (After replacing value)</a:t>
            </a:r>
            <a:endParaRPr/>
          </a:p>
        </p:txBody>
      </p:sp>
      <p:sp>
        <p:nvSpPr>
          <p:cNvPr id="296" name="Google Shape;296;p49"/>
          <p:cNvSpPr txBox="1"/>
          <p:nvPr/>
        </p:nvSpPr>
        <p:spPr>
          <a:xfrm>
            <a:off x="799825" y="4294450"/>
            <a:ext cx="60540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49"/>
          <p:cNvPicPr preferRelativeResize="0"/>
          <p:nvPr/>
        </p:nvPicPr>
        <p:blipFill>
          <a:blip r:embed="rId3">
            <a:alphaModFix/>
          </a:blip>
          <a:stretch>
            <a:fillRect/>
          </a:stretch>
        </p:blipFill>
        <p:spPr>
          <a:xfrm>
            <a:off x="272700" y="1000550"/>
            <a:ext cx="7541000" cy="3795800"/>
          </a:xfrm>
          <a:prstGeom prst="rect">
            <a:avLst/>
          </a:prstGeom>
          <a:noFill/>
          <a:ln>
            <a:noFill/>
          </a:ln>
        </p:spPr>
      </p:pic>
      <p:sp>
        <p:nvSpPr>
          <p:cNvPr id="298" name="Google Shape;298;p49"/>
          <p:cNvSpPr txBox="1"/>
          <p:nvPr/>
        </p:nvSpPr>
        <p:spPr>
          <a:xfrm>
            <a:off x="3610375" y="3370775"/>
            <a:ext cx="4799100" cy="5322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b="1" lang="en-GB" sz="1050">
                <a:solidFill>
                  <a:schemeClr val="dk1"/>
                </a:solidFill>
              </a:rPr>
              <a:t>Most of our visitors are coming from traffic type google - around 32% (google  traffic)</a:t>
            </a:r>
            <a:endParaRPr/>
          </a:p>
        </p:txBody>
      </p:sp>
      <p:pic>
        <p:nvPicPr>
          <p:cNvPr id="299" name="Google Shape;299;p49"/>
          <p:cNvPicPr preferRelativeResize="0"/>
          <p:nvPr/>
        </p:nvPicPr>
        <p:blipFill>
          <a:blip r:embed="rId4">
            <a:alphaModFix/>
          </a:blip>
          <a:stretch>
            <a:fillRect/>
          </a:stretch>
        </p:blipFill>
        <p:spPr>
          <a:xfrm>
            <a:off x="4891375" y="498075"/>
            <a:ext cx="2122900" cy="2811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387"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 vs Weekend</a:t>
            </a:r>
            <a:endParaRPr/>
          </a:p>
        </p:txBody>
      </p:sp>
      <p:sp>
        <p:nvSpPr>
          <p:cNvPr id="305" name="Google Shape;305;p50"/>
          <p:cNvSpPr txBox="1"/>
          <p:nvPr/>
        </p:nvSpPr>
        <p:spPr>
          <a:xfrm>
            <a:off x="799825" y="4294450"/>
            <a:ext cx="60540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06" name="Google Shape;306;p50"/>
          <p:cNvPicPr preferRelativeResize="0"/>
          <p:nvPr/>
        </p:nvPicPr>
        <p:blipFill>
          <a:blip r:embed="rId3">
            <a:alphaModFix/>
          </a:blip>
          <a:stretch>
            <a:fillRect/>
          </a:stretch>
        </p:blipFill>
        <p:spPr>
          <a:xfrm>
            <a:off x="285275" y="734949"/>
            <a:ext cx="7678591" cy="3975601"/>
          </a:xfrm>
          <a:prstGeom prst="rect">
            <a:avLst/>
          </a:prstGeom>
          <a:noFill/>
          <a:ln>
            <a:noFill/>
          </a:ln>
        </p:spPr>
      </p:pic>
      <p:pic>
        <p:nvPicPr>
          <p:cNvPr id="307" name="Google Shape;307;p50"/>
          <p:cNvPicPr preferRelativeResize="0"/>
          <p:nvPr/>
        </p:nvPicPr>
        <p:blipFill>
          <a:blip r:embed="rId4">
            <a:alphaModFix/>
          </a:blip>
          <a:stretch>
            <a:fillRect/>
          </a:stretch>
        </p:blipFill>
        <p:spPr>
          <a:xfrm>
            <a:off x="4419338" y="1142388"/>
            <a:ext cx="2809875" cy="638175"/>
          </a:xfrm>
          <a:prstGeom prst="rect">
            <a:avLst/>
          </a:prstGeom>
          <a:noFill/>
          <a:ln>
            <a:noFill/>
          </a:ln>
        </p:spPr>
      </p:pic>
      <p:sp>
        <p:nvSpPr>
          <p:cNvPr id="308" name="Google Shape;308;p50"/>
          <p:cNvSpPr txBox="1"/>
          <p:nvPr/>
        </p:nvSpPr>
        <p:spPr>
          <a:xfrm>
            <a:off x="4229225" y="2116450"/>
            <a:ext cx="4741200" cy="3462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lang="en-GB" sz="1050">
                <a:solidFill>
                  <a:schemeClr val="dk1"/>
                </a:solidFill>
              </a:rPr>
              <a:t>More visitors visit our site during weekdays than weekends</a:t>
            </a:r>
            <a:endParaRPr sz="1050">
              <a:solidFill>
                <a:schemeClr val="dk1"/>
              </a:solidFill>
            </a:endParaRPr>
          </a:p>
        </p:txBody>
      </p:sp>
      <p:sp>
        <p:nvSpPr>
          <p:cNvPr id="309" name="Google Shape;309;p50"/>
          <p:cNvSpPr txBox="1"/>
          <p:nvPr/>
        </p:nvSpPr>
        <p:spPr>
          <a:xfrm>
            <a:off x="4630754" y="301925"/>
            <a:ext cx="306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True: Made Purchase</a:t>
            </a:r>
            <a:endParaRPr/>
          </a:p>
          <a:p>
            <a:pPr indent="0" lvl="0" marL="0" rtl="0" algn="l">
              <a:spcBef>
                <a:spcPts val="0"/>
              </a:spcBef>
              <a:spcAft>
                <a:spcPts val="0"/>
              </a:spcAft>
              <a:buNone/>
            </a:pPr>
            <a:r>
              <a:rPr lang="en-GB"/>
              <a:t>False: Not purchased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387"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 vs Region(replace numericals with Region names)</a:t>
            </a:r>
            <a:endParaRPr/>
          </a:p>
        </p:txBody>
      </p:sp>
      <p:sp>
        <p:nvSpPr>
          <p:cNvPr id="315" name="Google Shape;315;p51"/>
          <p:cNvSpPr txBox="1"/>
          <p:nvPr/>
        </p:nvSpPr>
        <p:spPr>
          <a:xfrm>
            <a:off x="799825" y="4294450"/>
            <a:ext cx="60540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16" name="Google Shape;316;p51"/>
          <p:cNvPicPr preferRelativeResize="0"/>
          <p:nvPr/>
        </p:nvPicPr>
        <p:blipFill>
          <a:blip r:embed="rId3">
            <a:alphaModFix/>
          </a:blip>
          <a:stretch>
            <a:fillRect/>
          </a:stretch>
        </p:blipFill>
        <p:spPr>
          <a:xfrm>
            <a:off x="122000" y="695750"/>
            <a:ext cx="8275850" cy="4317474"/>
          </a:xfrm>
          <a:prstGeom prst="rect">
            <a:avLst/>
          </a:prstGeom>
          <a:noFill/>
          <a:ln>
            <a:noFill/>
          </a:ln>
        </p:spPr>
      </p:pic>
      <p:sp>
        <p:nvSpPr>
          <p:cNvPr id="317" name="Google Shape;317;p51"/>
          <p:cNvSpPr txBox="1"/>
          <p:nvPr/>
        </p:nvSpPr>
        <p:spPr>
          <a:xfrm>
            <a:off x="2940925" y="2696575"/>
            <a:ext cx="4602000" cy="5322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lang="en-GB" sz="1050">
                <a:solidFill>
                  <a:schemeClr val="dk1"/>
                </a:solidFill>
              </a:rPr>
              <a:t>Around 39% of visitors come from UK region followed by 19.5% from region India</a:t>
            </a:r>
            <a:endParaRPr sz="1050">
              <a:solidFill>
                <a:schemeClr val="dk1"/>
              </a:solidFill>
            </a:endParaRPr>
          </a:p>
        </p:txBody>
      </p:sp>
      <p:pic>
        <p:nvPicPr>
          <p:cNvPr id="318" name="Google Shape;318;p51"/>
          <p:cNvPicPr preferRelativeResize="0"/>
          <p:nvPr/>
        </p:nvPicPr>
        <p:blipFill>
          <a:blip r:embed="rId4">
            <a:alphaModFix/>
          </a:blip>
          <a:stretch>
            <a:fillRect/>
          </a:stretch>
        </p:blipFill>
        <p:spPr>
          <a:xfrm>
            <a:off x="2707725" y="853113"/>
            <a:ext cx="2686050" cy="1724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Revenue vs Bounce Rate</a:t>
            </a:r>
            <a:endParaRPr/>
          </a:p>
        </p:txBody>
      </p:sp>
      <p:sp>
        <p:nvSpPr>
          <p:cNvPr id="75" name="Google Shape;75;p16"/>
          <p:cNvSpPr txBox="1"/>
          <p:nvPr/>
        </p:nvSpPr>
        <p:spPr>
          <a:xfrm>
            <a:off x="7050925" y="1144450"/>
            <a:ext cx="1895700" cy="92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2"/>
                </a:solidFill>
              </a:rPr>
              <a:t>Revenue conversion based on bounce rate</a:t>
            </a:r>
            <a:endParaRPr sz="1200">
              <a:solidFill>
                <a:schemeClr val="dk2"/>
              </a:solidFill>
            </a:endParaRPr>
          </a:p>
        </p:txBody>
      </p:sp>
      <p:cxnSp>
        <p:nvCxnSpPr>
          <p:cNvPr id="76" name="Google Shape;76;p16"/>
          <p:cNvCxnSpPr>
            <a:endCxn id="75" idx="2"/>
          </p:cNvCxnSpPr>
          <p:nvPr/>
        </p:nvCxnSpPr>
        <p:spPr>
          <a:xfrm flipH="1" rot="10800000">
            <a:off x="6511375" y="2065450"/>
            <a:ext cx="1487400" cy="746400"/>
          </a:xfrm>
          <a:prstGeom prst="straightConnector1">
            <a:avLst/>
          </a:prstGeom>
          <a:noFill/>
          <a:ln cap="flat" cmpd="sng" w="9525">
            <a:solidFill>
              <a:schemeClr val="dk2"/>
            </a:solidFill>
            <a:prstDash val="solid"/>
            <a:round/>
            <a:headEnd len="med" w="med" type="none"/>
            <a:tailEnd len="med" w="med" type="none"/>
          </a:ln>
        </p:spPr>
      </p:cxnSp>
      <p:sp>
        <p:nvSpPr>
          <p:cNvPr id="77" name="Google Shape;77;p16"/>
          <p:cNvSpPr txBox="1"/>
          <p:nvPr/>
        </p:nvSpPr>
        <p:spPr>
          <a:xfrm>
            <a:off x="473575" y="4472375"/>
            <a:ext cx="7642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202124"/>
                </a:solidFill>
                <a:highlight>
                  <a:srgbClr val="FFFFFF"/>
                </a:highlight>
              </a:rPr>
              <a:t> Bounce rate measures how long the users are engaging with your website. It is highly relative to your ranking and, ultimately, your ad revenue.</a:t>
            </a:r>
            <a:endParaRPr sz="1800">
              <a:solidFill>
                <a:schemeClr val="dk2"/>
              </a:solidFill>
            </a:endParaRPr>
          </a:p>
        </p:txBody>
      </p:sp>
      <p:pic>
        <p:nvPicPr>
          <p:cNvPr id="78" name="Google Shape;78;p16"/>
          <p:cNvPicPr preferRelativeResize="0"/>
          <p:nvPr/>
        </p:nvPicPr>
        <p:blipFill>
          <a:blip r:embed="rId3">
            <a:alphaModFix/>
          </a:blip>
          <a:stretch>
            <a:fillRect/>
          </a:stretch>
        </p:blipFill>
        <p:spPr>
          <a:xfrm>
            <a:off x="244500" y="572700"/>
            <a:ext cx="6139844" cy="35948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ph type="title"/>
          </p:nvPr>
        </p:nvSpPr>
        <p:spPr>
          <a:xfrm>
            <a:off x="-387"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 vs Browser(replace numericals with brower names)</a:t>
            </a:r>
            <a:endParaRPr/>
          </a:p>
        </p:txBody>
      </p:sp>
      <p:sp>
        <p:nvSpPr>
          <p:cNvPr id="324" name="Google Shape;324;p52"/>
          <p:cNvSpPr txBox="1"/>
          <p:nvPr/>
        </p:nvSpPr>
        <p:spPr>
          <a:xfrm>
            <a:off x="799825" y="4294450"/>
            <a:ext cx="60540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25" name="Google Shape;325;p52"/>
          <p:cNvPicPr preferRelativeResize="0"/>
          <p:nvPr/>
        </p:nvPicPr>
        <p:blipFill>
          <a:blip r:embed="rId3">
            <a:alphaModFix/>
          </a:blip>
          <a:stretch>
            <a:fillRect/>
          </a:stretch>
        </p:blipFill>
        <p:spPr>
          <a:xfrm>
            <a:off x="219950" y="591000"/>
            <a:ext cx="8426550" cy="4119550"/>
          </a:xfrm>
          <a:prstGeom prst="rect">
            <a:avLst/>
          </a:prstGeom>
          <a:noFill/>
          <a:ln>
            <a:noFill/>
          </a:ln>
        </p:spPr>
      </p:pic>
      <p:pic>
        <p:nvPicPr>
          <p:cNvPr id="326" name="Google Shape;326;p52"/>
          <p:cNvPicPr preferRelativeResize="0"/>
          <p:nvPr/>
        </p:nvPicPr>
        <p:blipFill>
          <a:blip r:embed="rId4">
            <a:alphaModFix/>
          </a:blip>
          <a:stretch>
            <a:fillRect/>
          </a:stretch>
        </p:blipFill>
        <p:spPr>
          <a:xfrm>
            <a:off x="2194900" y="591000"/>
            <a:ext cx="2533650" cy="2381250"/>
          </a:xfrm>
          <a:prstGeom prst="rect">
            <a:avLst/>
          </a:prstGeom>
          <a:noFill/>
          <a:ln>
            <a:noFill/>
          </a:ln>
        </p:spPr>
      </p:pic>
      <p:sp>
        <p:nvSpPr>
          <p:cNvPr id="327" name="Google Shape;327;p52"/>
          <p:cNvSpPr txBox="1"/>
          <p:nvPr/>
        </p:nvSpPr>
        <p:spPr>
          <a:xfrm>
            <a:off x="2916325" y="3151875"/>
            <a:ext cx="5180400" cy="5322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lang="en-GB" sz="1050">
                <a:solidFill>
                  <a:schemeClr val="dk1"/>
                </a:solidFill>
              </a:rPr>
              <a:t>64.5% percent of visitors are coming from browser google chrome followed by 20% from browser mozilla firefox.</a:t>
            </a:r>
            <a:endParaRPr sz="105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3"/>
          <p:cNvSpPr txBox="1"/>
          <p:nvPr>
            <p:ph type="title"/>
          </p:nvPr>
        </p:nvSpPr>
        <p:spPr>
          <a:xfrm>
            <a:off x="-387"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 vs Operating Systems</a:t>
            </a:r>
            <a:endParaRPr/>
          </a:p>
        </p:txBody>
      </p:sp>
      <p:sp>
        <p:nvSpPr>
          <p:cNvPr id="333" name="Google Shape;333;p53"/>
          <p:cNvSpPr txBox="1"/>
          <p:nvPr/>
        </p:nvSpPr>
        <p:spPr>
          <a:xfrm>
            <a:off x="799825" y="4294450"/>
            <a:ext cx="60540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53"/>
          <p:cNvPicPr preferRelativeResize="0"/>
          <p:nvPr/>
        </p:nvPicPr>
        <p:blipFill>
          <a:blip r:embed="rId3">
            <a:alphaModFix/>
          </a:blip>
          <a:stretch>
            <a:fillRect/>
          </a:stretch>
        </p:blipFill>
        <p:spPr>
          <a:xfrm>
            <a:off x="509250" y="579025"/>
            <a:ext cx="8079651" cy="4183250"/>
          </a:xfrm>
          <a:prstGeom prst="rect">
            <a:avLst/>
          </a:prstGeom>
          <a:noFill/>
          <a:ln>
            <a:noFill/>
          </a:ln>
        </p:spPr>
      </p:pic>
      <p:pic>
        <p:nvPicPr>
          <p:cNvPr id="335" name="Google Shape;335;p53"/>
          <p:cNvPicPr preferRelativeResize="0"/>
          <p:nvPr/>
        </p:nvPicPr>
        <p:blipFill>
          <a:blip r:embed="rId4">
            <a:alphaModFix/>
          </a:blip>
          <a:stretch>
            <a:fillRect/>
          </a:stretch>
        </p:blipFill>
        <p:spPr>
          <a:xfrm>
            <a:off x="2767713" y="693550"/>
            <a:ext cx="2486025" cy="1600200"/>
          </a:xfrm>
          <a:prstGeom prst="rect">
            <a:avLst/>
          </a:prstGeom>
          <a:noFill/>
          <a:ln>
            <a:noFill/>
          </a:ln>
        </p:spPr>
      </p:pic>
      <p:sp>
        <p:nvSpPr>
          <p:cNvPr id="336" name="Google Shape;336;p53"/>
          <p:cNvSpPr txBox="1"/>
          <p:nvPr/>
        </p:nvSpPr>
        <p:spPr>
          <a:xfrm>
            <a:off x="3802275" y="2499725"/>
            <a:ext cx="5266500" cy="7179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lang="en-GB" sz="1050">
                <a:solidFill>
                  <a:schemeClr val="dk1"/>
                </a:solidFill>
              </a:rPr>
              <a:t>More than 50% of visitors are using operating system windows.</a:t>
            </a:r>
            <a:endParaRPr sz="1050">
              <a:solidFill>
                <a:schemeClr val="dk1"/>
              </a:solidFill>
            </a:endParaRPr>
          </a:p>
          <a:p>
            <a:pPr indent="-295275" lvl="0" marL="457200" rtl="0" algn="l">
              <a:lnSpc>
                <a:spcPct val="115000"/>
              </a:lnSpc>
              <a:spcBef>
                <a:spcPts val="0"/>
              </a:spcBef>
              <a:spcAft>
                <a:spcPts val="0"/>
              </a:spcAft>
              <a:buClr>
                <a:schemeClr val="dk1"/>
              </a:buClr>
              <a:buSzPts val="1050"/>
              <a:buChar char="●"/>
            </a:pPr>
            <a:r>
              <a:rPr lang="en-GB" sz="1050">
                <a:solidFill>
                  <a:schemeClr val="dk1"/>
                </a:solidFill>
              </a:rPr>
              <a:t>Around 95% of visitors are coming from major three operating systems windows os(53.5%), os Linux (21%), Android os  (21%)</a:t>
            </a:r>
            <a:endParaRPr sz="105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4"/>
          <p:cNvSpPr txBox="1"/>
          <p:nvPr>
            <p:ph type="title"/>
          </p:nvPr>
        </p:nvSpPr>
        <p:spPr>
          <a:xfrm>
            <a:off x="-387"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 vs Administrative</a:t>
            </a:r>
            <a:endParaRPr/>
          </a:p>
        </p:txBody>
      </p:sp>
      <p:sp>
        <p:nvSpPr>
          <p:cNvPr id="342" name="Google Shape;342;p54"/>
          <p:cNvSpPr txBox="1"/>
          <p:nvPr/>
        </p:nvSpPr>
        <p:spPr>
          <a:xfrm>
            <a:off x="799825" y="4294450"/>
            <a:ext cx="60540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43" name="Google Shape;343;p54"/>
          <p:cNvPicPr preferRelativeResize="0"/>
          <p:nvPr/>
        </p:nvPicPr>
        <p:blipFill>
          <a:blip r:embed="rId3">
            <a:alphaModFix/>
          </a:blip>
          <a:stretch>
            <a:fillRect/>
          </a:stretch>
        </p:blipFill>
        <p:spPr>
          <a:xfrm>
            <a:off x="271350" y="711150"/>
            <a:ext cx="7891574" cy="4093650"/>
          </a:xfrm>
          <a:prstGeom prst="rect">
            <a:avLst/>
          </a:prstGeom>
          <a:noFill/>
          <a:ln>
            <a:noFill/>
          </a:ln>
        </p:spPr>
      </p:pic>
      <p:pic>
        <p:nvPicPr>
          <p:cNvPr id="344" name="Google Shape;344;p54"/>
          <p:cNvPicPr preferRelativeResize="0"/>
          <p:nvPr/>
        </p:nvPicPr>
        <p:blipFill>
          <a:blip r:embed="rId4">
            <a:alphaModFix/>
          </a:blip>
          <a:stretch>
            <a:fillRect/>
          </a:stretch>
        </p:blipFill>
        <p:spPr>
          <a:xfrm>
            <a:off x="3760450" y="467950"/>
            <a:ext cx="1844150" cy="3432750"/>
          </a:xfrm>
          <a:prstGeom prst="rect">
            <a:avLst/>
          </a:prstGeom>
          <a:noFill/>
          <a:ln>
            <a:noFill/>
          </a:ln>
        </p:spPr>
      </p:pic>
      <p:sp>
        <p:nvSpPr>
          <p:cNvPr id="345" name="Google Shape;345;p54"/>
          <p:cNvSpPr txBox="1"/>
          <p:nvPr/>
        </p:nvSpPr>
        <p:spPr>
          <a:xfrm>
            <a:off x="4885100" y="1808825"/>
            <a:ext cx="3000000" cy="5322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lang="en-GB" sz="1050">
                <a:solidFill>
                  <a:schemeClr val="dk1"/>
                </a:solidFill>
              </a:rPr>
              <a:t>users tend to visit page 0 the most often.</a:t>
            </a:r>
            <a:endParaRPr sz="105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5"/>
          <p:cNvSpPr txBox="1"/>
          <p:nvPr>
            <p:ph type="title"/>
          </p:nvPr>
        </p:nvSpPr>
        <p:spPr>
          <a:xfrm>
            <a:off x="-387"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 vs Informational</a:t>
            </a:r>
            <a:endParaRPr/>
          </a:p>
        </p:txBody>
      </p:sp>
      <p:sp>
        <p:nvSpPr>
          <p:cNvPr id="351" name="Google Shape;351;p55"/>
          <p:cNvSpPr txBox="1"/>
          <p:nvPr/>
        </p:nvSpPr>
        <p:spPr>
          <a:xfrm>
            <a:off x="799825" y="4294450"/>
            <a:ext cx="60540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52" name="Google Shape;352;p55"/>
          <p:cNvPicPr preferRelativeResize="0"/>
          <p:nvPr/>
        </p:nvPicPr>
        <p:blipFill>
          <a:blip r:embed="rId3">
            <a:alphaModFix/>
          </a:blip>
          <a:stretch>
            <a:fillRect/>
          </a:stretch>
        </p:blipFill>
        <p:spPr>
          <a:xfrm>
            <a:off x="275450" y="712800"/>
            <a:ext cx="8116574" cy="4165400"/>
          </a:xfrm>
          <a:prstGeom prst="rect">
            <a:avLst/>
          </a:prstGeom>
          <a:noFill/>
          <a:ln>
            <a:noFill/>
          </a:ln>
        </p:spPr>
      </p:pic>
      <p:pic>
        <p:nvPicPr>
          <p:cNvPr id="353" name="Google Shape;353;p55"/>
          <p:cNvPicPr preferRelativeResize="0"/>
          <p:nvPr/>
        </p:nvPicPr>
        <p:blipFill>
          <a:blip r:embed="rId4">
            <a:alphaModFix/>
          </a:blip>
          <a:stretch>
            <a:fillRect/>
          </a:stretch>
        </p:blipFill>
        <p:spPr>
          <a:xfrm>
            <a:off x="2267563" y="794075"/>
            <a:ext cx="2600325" cy="3048000"/>
          </a:xfrm>
          <a:prstGeom prst="rect">
            <a:avLst/>
          </a:prstGeom>
          <a:noFill/>
          <a:ln>
            <a:noFill/>
          </a:ln>
        </p:spPr>
      </p:pic>
      <p:sp>
        <p:nvSpPr>
          <p:cNvPr id="354" name="Google Shape;354;p55"/>
          <p:cNvSpPr txBox="1"/>
          <p:nvPr/>
        </p:nvSpPr>
        <p:spPr>
          <a:xfrm>
            <a:off x="4023750" y="1931900"/>
            <a:ext cx="4073100" cy="5322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lang="en-GB" sz="1050">
                <a:solidFill>
                  <a:schemeClr val="dk1"/>
                </a:solidFill>
              </a:rPr>
              <a:t>we can see that Information page 0 has the highest number of visitors.</a:t>
            </a:r>
            <a:endParaRPr sz="105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type="title"/>
          </p:nvPr>
        </p:nvSpPr>
        <p:spPr>
          <a:xfrm>
            <a:off x="-387"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 vs ProductRelated</a:t>
            </a:r>
            <a:endParaRPr/>
          </a:p>
        </p:txBody>
      </p:sp>
      <p:sp>
        <p:nvSpPr>
          <p:cNvPr id="360" name="Google Shape;360;p56"/>
          <p:cNvSpPr txBox="1"/>
          <p:nvPr/>
        </p:nvSpPr>
        <p:spPr>
          <a:xfrm>
            <a:off x="799825" y="4294450"/>
            <a:ext cx="60540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61" name="Google Shape;361;p56"/>
          <p:cNvPicPr preferRelativeResize="0"/>
          <p:nvPr/>
        </p:nvPicPr>
        <p:blipFill>
          <a:blip r:embed="rId3">
            <a:alphaModFix/>
          </a:blip>
          <a:stretch>
            <a:fillRect/>
          </a:stretch>
        </p:blipFill>
        <p:spPr>
          <a:xfrm>
            <a:off x="219100" y="784725"/>
            <a:ext cx="8301124" cy="3721750"/>
          </a:xfrm>
          <a:prstGeom prst="rect">
            <a:avLst/>
          </a:prstGeom>
          <a:noFill/>
          <a:ln>
            <a:noFill/>
          </a:ln>
        </p:spPr>
      </p:pic>
      <p:sp>
        <p:nvSpPr>
          <p:cNvPr id="362" name="Google Shape;362;p56"/>
          <p:cNvSpPr txBox="1"/>
          <p:nvPr/>
        </p:nvSpPr>
        <p:spPr>
          <a:xfrm>
            <a:off x="3002450" y="935200"/>
            <a:ext cx="4073100" cy="5322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lang="en-GB" sz="1050">
                <a:solidFill>
                  <a:schemeClr val="dk1"/>
                </a:solidFill>
              </a:rPr>
              <a:t>we can see that Information page 0 has the highest number of visitors.</a:t>
            </a:r>
            <a:endParaRPr sz="1050">
              <a:solidFill>
                <a:schemeClr val="dk1"/>
              </a:solidFill>
            </a:endParaRPr>
          </a:p>
        </p:txBody>
      </p:sp>
      <p:pic>
        <p:nvPicPr>
          <p:cNvPr id="363" name="Google Shape;363;p56"/>
          <p:cNvPicPr preferRelativeResize="0"/>
          <p:nvPr/>
        </p:nvPicPr>
        <p:blipFill>
          <a:blip r:embed="rId4">
            <a:alphaModFix/>
          </a:blip>
          <a:stretch>
            <a:fillRect/>
          </a:stretch>
        </p:blipFill>
        <p:spPr>
          <a:xfrm>
            <a:off x="6853825" y="119213"/>
            <a:ext cx="1771650" cy="18383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7"/>
          <p:cNvSpPr txBox="1"/>
          <p:nvPr>
            <p:ph type="title"/>
          </p:nvPr>
        </p:nvSpPr>
        <p:spPr>
          <a:xfrm>
            <a:off x="-387"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 vs Special Day</a:t>
            </a:r>
            <a:endParaRPr/>
          </a:p>
        </p:txBody>
      </p:sp>
      <p:sp>
        <p:nvSpPr>
          <p:cNvPr id="369" name="Google Shape;369;p57"/>
          <p:cNvSpPr txBox="1"/>
          <p:nvPr/>
        </p:nvSpPr>
        <p:spPr>
          <a:xfrm>
            <a:off x="799825" y="4294450"/>
            <a:ext cx="60540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70" name="Google Shape;370;p57"/>
          <p:cNvPicPr preferRelativeResize="0"/>
          <p:nvPr/>
        </p:nvPicPr>
        <p:blipFill>
          <a:blip r:embed="rId3">
            <a:alphaModFix/>
          </a:blip>
          <a:stretch>
            <a:fillRect/>
          </a:stretch>
        </p:blipFill>
        <p:spPr>
          <a:xfrm>
            <a:off x="152400" y="881500"/>
            <a:ext cx="7144476" cy="3666525"/>
          </a:xfrm>
          <a:prstGeom prst="rect">
            <a:avLst/>
          </a:prstGeom>
          <a:noFill/>
          <a:ln>
            <a:noFill/>
          </a:ln>
        </p:spPr>
      </p:pic>
      <p:pic>
        <p:nvPicPr>
          <p:cNvPr id="371" name="Google Shape;371;p57"/>
          <p:cNvPicPr preferRelativeResize="0"/>
          <p:nvPr/>
        </p:nvPicPr>
        <p:blipFill>
          <a:blip r:embed="rId4">
            <a:alphaModFix/>
          </a:blip>
          <a:stretch>
            <a:fillRect/>
          </a:stretch>
        </p:blipFill>
        <p:spPr>
          <a:xfrm>
            <a:off x="2686338" y="1636675"/>
            <a:ext cx="2771775" cy="1485900"/>
          </a:xfrm>
          <a:prstGeom prst="rect">
            <a:avLst/>
          </a:prstGeom>
          <a:noFill/>
          <a:ln>
            <a:noFill/>
          </a:ln>
        </p:spPr>
      </p:pic>
      <p:sp>
        <p:nvSpPr>
          <p:cNvPr id="372" name="Google Shape;372;p57"/>
          <p:cNvSpPr txBox="1"/>
          <p:nvPr/>
        </p:nvSpPr>
        <p:spPr>
          <a:xfrm>
            <a:off x="2535450" y="881500"/>
            <a:ext cx="4073100" cy="5322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lang="en-GB" sz="1050">
                <a:solidFill>
                  <a:schemeClr val="dk1"/>
                </a:solidFill>
              </a:rPr>
              <a:t>we can see that special days have no impact on the number of visitors to our website.</a:t>
            </a:r>
            <a:endParaRPr sz="105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Chi Square test Visitor Type</a:t>
            </a:r>
            <a:endParaRPr/>
          </a:p>
        </p:txBody>
      </p:sp>
      <p:pic>
        <p:nvPicPr>
          <p:cNvPr id="378" name="Google Shape;378;p58"/>
          <p:cNvPicPr preferRelativeResize="0"/>
          <p:nvPr/>
        </p:nvPicPr>
        <p:blipFill>
          <a:blip r:embed="rId3">
            <a:alphaModFix/>
          </a:blip>
          <a:stretch>
            <a:fillRect/>
          </a:stretch>
        </p:blipFill>
        <p:spPr>
          <a:xfrm>
            <a:off x="304800" y="739025"/>
            <a:ext cx="8839199" cy="1278306"/>
          </a:xfrm>
          <a:prstGeom prst="rect">
            <a:avLst/>
          </a:prstGeom>
          <a:noFill/>
          <a:ln>
            <a:noFill/>
          </a:ln>
        </p:spPr>
      </p:pic>
      <p:pic>
        <p:nvPicPr>
          <p:cNvPr id="379" name="Google Shape;379;p58"/>
          <p:cNvPicPr preferRelativeResize="0"/>
          <p:nvPr/>
        </p:nvPicPr>
        <p:blipFill>
          <a:blip r:embed="rId4">
            <a:alphaModFix/>
          </a:blip>
          <a:stretch>
            <a:fillRect/>
          </a:stretch>
        </p:blipFill>
        <p:spPr>
          <a:xfrm>
            <a:off x="201625" y="2686556"/>
            <a:ext cx="8839199" cy="103599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9"/>
          <p:cNvSpPr txBox="1"/>
          <p:nvPr>
            <p:ph type="title"/>
          </p:nvPr>
        </p:nvSpPr>
        <p:spPr>
          <a:xfrm>
            <a:off x="0" y="0"/>
            <a:ext cx="9144000" cy="5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Countplot - TrafficType (True or False) Vs Sales (after replacing)</a:t>
            </a:r>
            <a:endParaRPr sz="2000"/>
          </a:p>
        </p:txBody>
      </p:sp>
      <p:sp>
        <p:nvSpPr>
          <p:cNvPr id="385" name="Google Shape;385;p59"/>
          <p:cNvSpPr txBox="1"/>
          <p:nvPr/>
        </p:nvSpPr>
        <p:spPr>
          <a:xfrm>
            <a:off x="602950" y="4331350"/>
            <a:ext cx="7506000" cy="3462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lang="en-GB" sz="1050">
                <a:solidFill>
                  <a:schemeClr val="dk1"/>
                </a:solidFill>
              </a:rPr>
              <a:t>We can see that more sales conversion happens for web traffic generated from source google traffic. </a:t>
            </a:r>
            <a:endParaRPr sz="1050">
              <a:solidFill>
                <a:schemeClr val="dk1"/>
              </a:solidFill>
            </a:endParaRPr>
          </a:p>
        </p:txBody>
      </p:sp>
      <p:pic>
        <p:nvPicPr>
          <p:cNvPr id="386" name="Google Shape;386;p59"/>
          <p:cNvPicPr preferRelativeResize="0"/>
          <p:nvPr/>
        </p:nvPicPr>
        <p:blipFill>
          <a:blip r:embed="rId3">
            <a:alphaModFix/>
          </a:blip>
          <a:stretch>
            <a:fillRect/>
          </a:stretch>
        </p:blipFill>
        <p:spPr>
          <a:xfrm>
            <a:off x="344550" y="532200"/>
            <a:ext cx="7764399" cy="3680435"/>
          </a:xfrm>
          <a:prstGeom prst="rect">
            <a:avLst/>
          </a:prstGeom>
          <a:noFill/>
          <a:ln>
            <a:noFill/>
          </a:ln>
        </p:spPr>
      </p:pic>
      <p:pic>
        <p:nvPicPr>
          <p:cNvPr id="387" name="Google Shape;387;p59"/>
          <p:cNvPicPr preferRelativeResize="0"/>
          <p:nvPr/>
        </p:nvPicPr>
        <p:blipFill rotWithShape="1">
          <a:blip r:embed="rId4">
            <a:alphaModFix/>
          </a:blip>
          <a:srcRect b="7326" l="0" r="2742" t="17371"/>
          <a:stretch/>
        </p:blipFill>
        <p:spPr>
          <a:xfrm>
            <a:off x="1935450" y="1562350"/>
            <a:ext cx="6972200" cy="572700"/>
          </a:xfrm>
          <a:prstGeom prst="rect">
            <a:avLst/>
          </a:prstGeom>
          <a:noFill/>
          <a:ln cap="flat" cmpd="sng" w="19050">
            <a:solidFill>
              <a:srgbClr val="9900FF"/>
            </a:solidFill>
            <a:prstDash val="solid"/>
            <a:round/>
            <a:headEnd len="sm" w="sm" type="none"/>
            <a:tailEnd len="sm" w="sm" type="none"/>
          </a:ln>
        </p:spPr>
      </p:pic>
      <p:sp>
        <p:nvSpPr>
          <p:cNvPr id="388" name="Google Shape;388;p59"/>
          <p:cNvSpPr txBox="1"/>
          <p:nvPr/>
        </p:nvSpPr>
        <p:spPr>
          <a:xfrm>
            <a:off x="4112550" y="584900"/>
            <a:ext cx="23871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True: Made Purchase</a:t>
            </a:r>
            <a:endParaRPr/>
          </a:p>
          <a:p>
            <a:pPr indent="0" lvl="0" marL="0" rtl="0" algn="l">
              <a:spcBef>
                <a:spcPts val="0"/>
              </a:spcBef>
              <a:spcAft>
                <a:spcPts val="0"/>
              </a:spcAft>
              <a:buNone/>
            </a:pPr>
            <a:r>
              <a:rPr lang="en-GB"/>
              <a:t>False: Not purchased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0"/>
          <p:cNvSpPr txBox="1"/>
          <p:nvPr>
            <p:ph type="title"/>
          </p:nvPr>
        </p:nvSpPr>
        <p:spPr>
          <a:xfrm>
            <a:off x="0" y="0"/>
            <a:ext cx="9144000" cy="71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Countplot - Region (True or False) Vs Sales after replacing)</a:t>
            </a:r>
            <a:endParaRPr/>
          </a:p>
        </p:txBody>
      </p:sp>
      <p:sp>
        <p:nvSpPr>
          <p:cNvPr id="394" name="Google Shape;394;p60"/>
          <p:cNvSpPr txBox="1"/>
          <p:nvPr/>
        </p:nvSpPr>
        <p:spPr>
          <a:xfrm>
            <a:off x="455300" y="4183700"/>
            <a:ext cx="7813800" cy="7179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lang="en-GB" sz="1050">
                <a:solidFill>
                  <a:schemeClr val="dk1"/>
                </a:solidFill>
              </a:rPr>
              <a:t>Region UK accounts for most sales, and India  the second most. With this information, we can plan our marketing and supply chain activities in a better way. For example, we might propose building a warehouse specifically catering to the needs of UK region to increase delivery rates and ensure that products in the highest demand are always well stocked.</a:t>
            </a:r>
            <a:endParaRPr sz="1050">
              <a:solidFill>
                <a:schemeClr val="dk1"/>
              </a:solidFill>
            </a:endParaRPr>
          </a:p>
        </p:txBody>
      </p:sp>
      <p:pic>
        <p:nvPicPr>
          <p:cNvPr id="395" name="Google Shape;395;p60"/>
          <p:cNvPicPr preferRelativeResize="0"/>
          <p:nvPr/>
        </p:nvPicPr>
        <p:blipFill>
          <a:blip r:embed="rId3">
            <a:alphaModFix/>
          </a:blip>
          <a:stretch>
            <a:fillRect/>
          </a:stretch>
        </p:blipFill>
        <p:spPr>
          <a:xfrm>
            <a:off x="177025" y="917200"/>
            <a:ext cx="6935301" cy="3350776"/>
          </a:xfrm>
          <a:prstGeom prst="rect">
            <a:avLst/>
          </a:prstGeom>
          <a:noFill/>
          <a:ln>
            <a:noFill/>
          </a:ln>
        </p:spPr>
      </p:pic>
      <p:pic>
        <p:nvPicPr>
          <p:cNvPr id="396" name="Google Shape;396;p60"/>
          <p:cNvPicPr preferRelativeResize="0"/>
          <p:nvPr/>
        </p:nvPicPr>
        <p:blipFill>
          <a:blip r:embed="rId4">
            <a:alphaModFix/>
          </a:blip>
          <a:stretch>
            <a:fillRect/>
          </a:stretch>
        </p:blipFill>
        <p:spPr>
          <a:xfrm>
            <a:off x="1371550" y="1507600"/>
            <a:ext cx="6115050" cy="685800"/>
          </a:xfrm>
          <a:prstGeom prst="rect">
            <a:avLst/>
          </a:prstGeom>
          <a:noFill/>
          <a:ln cap="flat" cmpd="sng" w="19050">
            <a:solidFill>
              <a:srgbClr val="9900FF"/>
            </a:solidFill>
            <a:prstDash val="solid"/>
            <a:round/>
            <a:headEnd len="sm" w="sm" type="none"/>
            <a:tailEnd len="sm" w="sm" type="none"/>
          </a:ln>
        </p:spPr>
      </p:pic>
      <p:sp>
        <p:nvSpPr>
          <p:cNvPr id="397" name="Google Shape;397;p60"/>
          <p:cNvSpPr txBox="1"/>
          <p:nvPr/>
        </p:nvSpPr>
        <p:spPr>
          <a:xfrm>
            <a:off x="3542175" y="783125"/>
            <a:ext cx="23871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True: Made Purchase</a:t>
            </a:r>
            <a:endParaRPr/>
          </a:p>
          <a:p>
            <a:pPr indent="0" lvl="0" marL="0" rtl="0" algn="l">
              <a:spcBef>
                <a:spcPts val="0"/>
              </a:spcBef>
              <a:spcAft>
                <a:spcPts val="0"/>
              </a:spcAft>
              <a:buNone/>
            </a:pPr>
            <a:r>
              <a:rPr lang="en-GB"/>
              <a:t>False: Not purchased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1"/>
          <p:cNvSpPr txBox="1"/>
          <p:nvPr>
            <p:ph type="title"/>
          </p:nvPr>
        </p:nvSpPr>
        <p:spPr>
          <a:xfrm>
            <a:off x="0" y="0"/>
            <a:ext cx="9144000" cy="103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Countplot - Browser (True or False) Vs Revenue after replacing)</a:t>
            </a:r>
            <a:endParaRPr/>
          </a:p>
        </p:txBody>
      </p:sp>
      <p:sp>
        <p:nvSpPr>
          <p:cNvPr id="403" name="Google Shape;403;p61"/>
          <p:cNvSpPr txBox="1"/>
          <p:nvPr/>
        </p:nvSpPr>
        <p:spPr>
          <a:xfrm>
            <a:off x="455300" y="4183700"/>
            <a:ext cx="7813800" cy="5322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lang="en-GB" sz="1050">
                <a:solidFill>
                  <a:schemeClr val="dk1"/>
                </a:solidFill>
              </a:rPr>
              <a:t>more sales-generating transactions have been performed from chrome. Even though chrome creates a considerable number of sessions, the conversion rate is low. This is something we need to investigate further.</a:t>
            </a:r>
            <a:endParaRPr sz="1050">
              <a:solidFill>
                <a:schemeClr val="dk1"/>
              </a:solidFill>
            </a:endParaRPr>
          </a:p>
        </p:txBody>
      </p:sp>
      <p:pic>
        <p:nvPicPr>
          <p:cNvPr id="404" name="Google Shape;404;p61"/>
          <p:cNvPicPr preferRelativeResize="0"/>
          <p:nvPr/>
        </p:nvPicPr>
        <p:blipFill>
          <a:blip r:embed="rId3">
            <a:alphaModFix/>
          </a:blip>
          <a:stretch>
            <a:fillRect/>
          </a:stretch>
        </p:blipFill>
        <p:spPr>
          <a:xfrm>
            <a:off x="632300" y="952850"/>
            <a:ext cx="6701499" cy="3237800"/>
          </a:xfrm>
          <a:prstGeom prst="rect">
            <a:avLst/>
          </a:prstGeom>
          <a:noFill/>
          <a:ln>
            <a:noFill/>
          </a:ln>
        </p:spPr>
      </p:pic>
      <p:pic>
        <p:nvPicPr>
          <p:cNvPr id="405" name="Google Shape;405;p61"/>
          <p:cNvPicPr preferRelativeResize="0"/>
          <p:nvPr/>
        </p:nvPicPr>
        <p:blipFill>
          <a:blip r:embed="rId4">
            <a:alphaModFix/>
          </a:blip>
          <a:stretch>
            <a:fillRect/>
          </a:stretch>
        </p:blipFill>
        <p:spPr>
          <a:xfrm>
            <a:off x="1436050" y="1828325"/>
            <a:ext cx="7471651" cy="644975"/>
          </a:xfrm>
          <a:prstGeom prst="rect">
            <a:avLst/>
          </a:prstGeom>
          <a:noFill/>
          <a:ln cap="flat" cmpd="sng" w="19050">
            <a:solidFill>
              <a:srgbClr val="9900FF"/>
            </a:solidFill>
            <a:prstDash val="solid"/>
            <a:round/>
            <a:headEnd len="sm" w="sm" type="none"/>
            <a:tailEnd len="sm" w="sm" type="none"/>
          </a:ln>
        </p:spPr>
      </p:pic>
      <p:sp>
        <p:nvSpPr>
          <p:cNvPr id="406" name="Google Shape;406;p61"/>
          <p:cNvSpPr txBox="1"/>
          <p:nvPr/>
        </p:nvSpPr>
        <p:spPr>
          <a:xfrm>
            <a:off x="4297425" y="861250"/>
            <a:ext cx="23871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True: Made Purchase</a:t>
            </a:r>
            <a:endParaRPr/>
          </a:p>
          <a:p>
            <a:pPr indent="0" lvl="0" marL="0" rtl="0" algn="l">
              <a:spcBef>
                <a:spcPts val="0"/>
              </a:spcBef>
              <a:spcAft>
                <a:spcPts val="0"/>
              </a:spcAft>
              <a:buNone/>
            </a:pPr>
            <a:r>
              <a:rPr lang="en-GB"/>
              <a:t>False: Not purchased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Revenue vs Exit Rate</a:t>
            </a:r>
            <a:endParaRPr/>
          </a:p>
        </p:txBody>
      </p:sp>
      <p:sp>
        <p:nvSpPr>
          <p:cNvPr id="84" name="Google Shape;84;p17"/>
          <p:cNvSpPr txBox="1"/>
          <p:nvPr/>
        </p:nvSpPr>
        <p:spPr>
          <a:xfrm>
            <a:off x="7050925" y="1144450"/>
            <a:ext cx="1895700" cy="92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2"/>
                </a:solidFill>
              </a:rPr>
              <a:t>Revenue conversion based on exit rate</a:t>
            </a:r>
            <a:endParaRPr sz="1200">
              <a:solidFill>
                <a:schemeClr val="dk2"/>
              </a:solidFill>
            </a:endParaRPr>
          </a:p>
        </p:txBody>
      </p:sp>
      <p:cxnSp>
        <p:nvCxnSpPr>
          <p:cNvPr id="85" name="Google Shape;85;p17"/>
          <p:cNvCxnSpPr>
            <a:endCxn id="84" idx="2"/>
          </p:cNvCxnSpPr>
          <p:nvPr/>
        </p:nvCxnSpPr>
        <p:spPr>
          <a:xfrm flipH="1" rot="10800000">
            <a:off x="6511375" y="2065450"/>
            <a:ext cx="1487400" cy="746400"/>
          </a:xfrm>
          <a:prstGeom prst="straightConnector1">
            <a:avLst/>
          </a:prstGeom>
          <a:noFill/>
          <a:ln cap="flat" cmpd="sng" w="9525">
            <a:solidFill>
              <a:schemeClr val="dk2"/>
            </a:solidFill>
            <a:prstDash val="solid"/>
            <a:round/>
            <a:headEnd len="med" w="med" type="none"/>
            <a:tailEnd len="med" w="med" type="none"/>
          </a:ln>
        </p:spPr>
      </p:cxnSp>
      <p:sp>
        <p:nvSpPr>
          <p:cNvPr id="86" name="Google Shape;86;p17"/>
          <p:cNvSpPr txBox="1"/>
          <p:nvPr/>
        </p:nvSpPr>
        <p:spPr>
          <a:xfrm>
            <a:off x="438900" y="4406600"/>
            <a:ext cx="7642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040C28"/>
                </a:solidFill>
                <a:highlight>
                  <a:srgbClr val="D3E3FD"/>
                </a:highlight>
              </a:rPr>
              <a:t>Exit rate refers to the percentage of visitors who leave your website from any page after interacting with it</a:t>
            </a:r>
            <a:endParaRPr sz="1500">
              <a:solidFill>
                <a:srgbClr val="040C28"/>
              </a:solidFill>
              <a:highlight>
                <a:srgbClr val="D3E3FD"/>
              </a:highlight>
            </a:endParaRPr>
          </a:p>
          <a:p>
            <a:pPr indent="0" lvl="0" marL="0" rtl="0" algn="l">
              <a:spcBef>
                <a:spcPts val="0"/>
              </a:spcBef>
              <a:spcAft>
                <a:spcPts val="0"/>
              </a:spcAft>
              <a:buNone/>
            </a:pPr>
            <a:r>
              <a:t/>
            </a:r>
            <a:endParaRPr sz="1500">
              <a:solidFill>
                <a:srgbClr val="040C28"/>
              </a:solidFill>
              <a:highlight>
                <a:srgbClr val="D3E3FD"/>
              </a:highlight>
            </a:endParaRPr>
          </a:p>
        </p:txBody>
      </p:sp>
      <p:pic>
        <p:nvPicPr>
          <p:cNvPr id="87" name="Google Shape;87;p17"/>
          <p:cNvPicPr preferRelativeResize="0"/>
          <p:nvPr/>
        </p:nvPicPr>
        <p:blipFill>
          <a:blip r:embed="rId3">
            <a:alphaModFix/>
          </a:blip>
          <a:stretch>
            <a:fillRect/>
          </a:stretch>
        </p:blipFill>
        <p:spPr>
          <a:xfrm>
            <a:off x="304800" y="670738"/>
            <a:ext cx="6206575" cy="353581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2"/>
          <p:cNvSpPr txBox="1"/>
          <p:nvPr>
            <p:ph type="title"/>
          </p:nvPr>
        </p:nvSpPr>
        <p:spPr>
          <a:xfrm>
            <a:off x="0" y="0"/>
            <a:ext cx="9144000" cy="103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Countplot - OperatingSystems (True or False) Vs Revenue after replacing)</a:t>
            </a:r>
            <a:endParaRPr/>
          </a:p>
        </p:txBody>
      </p:sp>
      <p:sp>
        <p:nvSpPr>
          <p:cNvPr id="412" name="Google Shape;412;p62"/>
          <p:cNvSpPr txBox="1"/>
          <p:nvPr/>
        </p:nvSpPr>
        <p:spPr>
          <a:xfrm>
            <a:off x="455300" y="4183700"/>
            <a:ext cx="7813800" cy="3462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lang="en-GB" sz="1050">
                <a:solidFill>
                  <a:schemeClr val="dk1"/>
                </a:solidFill>
              </a:rPr>
              <a:t>more revenue-generating transactions happened with OS 2 than the other types.</a:t>
            </a:r>
            <a:endParaRPr sz="1050">
              <a:solidFill>
                <a:schemeClr val="dk1"/>
              </a:solidFill>
            </a:endParaRPr>
          </a:p>
        </p:txBody>
      </p:sp>
      <p:pic>
        <p:nvPicPr>
          <p:cNvPr id="413" name="Google Shape;413;p62"/>
          <p:cNvPicPr preferRelativeResize="0"/>
          <p:nvPr/>
        </p:nvPicPr>
        <p:blipFill>
          <a:blip r:embed="rId3">
            <a:alphaModFix/>
          </a:blip>
          <a:stretch>
            <a:fillRect/>
          </a:stretch>
        </p:blipFill>
        <p:spPr>
          <a:xfrm>
            <a:off x="455300" y="881500"/>
            <a:ext cx="6632399" cy="3204425"/>
          </a:xfrm>
          <a:prstGeom prst="rect">
            <a:avLst/>
          </a:prstGeom>
          <a:noFill/>
          <a:ln>
            <a:noFill/>
          </a:ln>
        </p:spPr>
      </p:pic>
      <p:pic>
        <p:nvPicPr>
          <p:cNvPr id="414" name="Google Shape;414;p62"/>
          <p:cNvPicPr preferRelativeResize="0"/>
          <p:nvPr/>
        </p:nvPicPr>
        <p:blipFill rotWithShape="1">
          <a:blip r:embed="rId4">
            <a:alphaModFix/>
          </a:blip>
          <a:srcRect b="22694" l="0" r="0" t="11714"/>
          <a:stretch/>
        </p:blipFill>
        <p:spPr>
          <a:xfrm>
            <a:off x="1395175" y="1658100"/>
            <a:ext cx="7353675" cy="532200"/>
          </a:xfrm>
          <a:prstGeom prst="rect">
            <a:avLst/>
          </a:prstGeom>
          <a:noFill/>
          <a:ln cap="flat" cmpd="sng" w="19050">
            <a:solidFill>
              <a:srgbClr val="9900FF"/>
            </a:solidFill>
            <a:prstDash val="solid"/>
            <a:round/>
            <a:headEnd len="sm" w="sm" type="none"/>
            <a:tailEnd len="sm" w="sm" type="none"/>
          </a:ln>
        </p:spPr>
      </p:pic>
      <p:sp>
        <p:nvSpPr>
          <p:cNvPr id="415" name="Google Shape;415;p62"/>
          <p:cNvSpPr txBox="1"/>
          <p:nvPr/>
        </p:nvSpPr>
        <p:spPr>
          <a:xfrm>
            <a:off x="3878463" y="881500"/>
            <a:ext cx="23871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True: Made Purchase</a:t>
            </a:r>
            <a:endParaRPr/>
          </a:p>
          <a:p>
            <a:pPr indent="0" lvl="0" marL="0" rtl="0" algn="l">
              <a:spcBef>
                <a:spcPts val="0"/>
              </a:spcBef>
              <a:spcAft>
                <a:spcPts val="0"/>
              </a:spcAft>
              <a:buNone/>
            </a:pPr>
            <a:r>
              <a:rPr lang="en-GB"/>
              <a:t>False: Not purchased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3"/>
          <p:cNvSpPr txBox="1"/>
          <p:nvPr>
            <p:ph type="title"/>
          </p:nvPr>
        </p:nvSpPr>
        <p:spPr>
          <a:xfrm>
            <a:off x="0" y="0"/>
            <a:ext cx="9144000" cy="103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Countplot - Month (True or False) Vs Revenue after replacing)</a:t>
            </a:r>
            <a:endParaRPr/>
          </a:p>
        </p:txBody>
      </p:sp>
      <p:sp>
        <p:nvSpPr>
          <p:cNvPr id="421" name="Google Shape;421;p63"/>
          <p:cNvSpPr txBox="1"/>
          <p:nvPr/>
        </p:nvSpPr>
        <p:spPr>
          <a:xfrm>
            <a:off x="455300" y="4183700"/>
            <a:ext cx="7813800" cy="5322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lang="en-GB" sz="1050">
                <a:solidFill>
                  <a:schemeClr val="dk1"/>
                </a:solidFill>
              </a:rPr>
              <a:t>Website visitors may be high in May, but we can observe from the preceding bar plot that a greater number of purchases were made in the month of November.</a:t>
            </a:r>
            <a:endParaRPr sz="1050">
              <a:solidFill>
                <a:schemeClr val="dk1"/>
              </a:solidFill>
            </a:endParaRPr>
          </a:p>
        </p:txBody>
      </p:sp>
      <p:pic>
        <p:nvPicPr>
          <p:cNvPr id="422" name="Google Shape;422;p63"/>
          <p:cNvPicPr preferRelativeResize="0"/>
          <p:nvPr/>
        </p:nvPicPr>
        <p:blipFill>
          <a:blip r:embed="rId3">
            <a:alphaModFix/>
          </a:blip>
          <a:stretch>
            <a:fillRect/>
          </a:stretch>
        </p:blipFill>
        <p:spPr>
          <a:xfrm>
            <a:off x="455300" y="1011175"/>
            <a:ext cx="7382999" cy="3121150"/>
          </a:xfrm>
          <a:prstGeom prst="rect">
            <a:avLst/>
          </a:prstGeom>
          <a:noFill/>
          <a:ln>
            <a:noFill/>
          </a:ln>
        </p:spPr>
      </p:pic>
      <p:pic>
        <p:nvPicPr>
          <p:cNvPr id="423" name="Google Shape;423;p63"/>
          <p:cNvPicPr preferRelativeResize="0"/>
          <p:nvPr/>
        </p:nvPicPr>
        <p:blipFill>
          <a:blip r:embed="rId4">
            <a:alphaModFix/>
          </a:blip>
          <a:stretch>
            <a:fillRect/>
          </a:stretch>
        </p:blipFill>
        <p:spPr>
          <a:xfrm>
            <a:off x="3714248" y="2030848"/>
            <a:ext cx="4973100" cy="891775"/>
          </a:xfrm>
          <a:prstGeom prst="rect">
            <a:avLst/>
          </a:prstGeom>
          <a:noFill/>
          <a:ln cap="flat" cmpd="sng" w="19050">
            <a:solidFill>
              <a:srgbClr val="9900FF"/>
            </a:solidFill>
            <a:prstDash val="solid"/>
            <a:round/>
            <a:headEnd len="sm" w="sm" type="none"/>
            <a:tailEnd len="sm" w="sm" type="none"/>
          </a:ln>
        </p:spPr>
      </p:pic>
      <p:sp>
        <p:nvSpPr>
          <p:cNvPr id="424" name="Google Shape;424;p63"/>
          <p:cNvSpPr txBox="1"/>
          <p:nvPr/>
        </p:nvSpPr>
        <p:spPr>
          <a:xfrm>
            <a:off x="3934750" y="1033500"/>
            <a:ext cx="23871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True: Made Purchase</a:t>
            </a:r>
            <a:endParaRPr/>
          </a:p>
          <a:p>
            <a:pPr indent="0" lvl="0" marL="0" rtl="0" algn="l">
              <a:spcBef>
                <a:spcPts val="0"/>
              </a:spcBef>
              <a:spcAft>
                <a:spcPts val="0"/>
              </a:spcAft>
              <a:buNone/>
            </a:pPr>
            <a:r>
              <a:rPr lang="en-GB"/>
              <a:t>False: Not purchased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4"/>
          <p:cNvSpPr txBox="1"/>
          <p:nvPr>
            <p:ph type="title"/>
          </p:nvPr>
        </p:nvSpPr>
        <p:spPr>
          <a:xfrm>
            <a:off x="0" y="0"/>
            <a:ext cx="9144000" cy="10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Countplot - Weekend(True or False) Vs Sales</a:t>
            </a:r>
            <a:endParaRPr sz="2000"/>
          </a:p>
        </p:txBody>
      </p:sp>
      <p:sp>
        <p:nvSpPr>
          <p:cNvPr id="430" name="Google Shape;430;p64"/>
          <p:cNvSpPr txBox="1"/>
          <p:nvPr/>
        </p:nvSpPr>
        <p:spPr>
          <a:xfrm>
            <a:off x="455300" y="4183700"/>
            <a:ext cx="7813800" cy="3462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lang="en-GB" sz="1050">
                <a:solidFill>
                  <a:schemeClr val="dk1"/>
                </a:solidFill>
              </a:rPr>
              <a:t>Weekdays have higher sales rate compared to weekends </a:t>
            </a:r>
            <a:endParaRPr sz="1050">
              <a:solidFill>
                <a:schemeClr val="dk1"/>
              </a:solidFill>
            </a:endParaRPr>
          </a:p>
        </p:txBody>
      </p:sp>
      <p:pic>
        <p:nvPicPr>
          <p:cNvPr id="431" name="Google Shape;431;p64"/>
          <p:cNvPicPr preferRelativeResize="0"/>
          <p:nvPr/>
        </p:nvPicPr>
        <p:blipFill>
          <a:blip r:embed="rId3">
            <a:alphaModFix/>
          </a:blip>
          <a:stretch>
            <a:fillRect/>
          </a:stretch>
        </p:blipFill>
        <p:spPr>
          <a:xfrm>
            <a:off x="152400" y="538600"/>
            <a:ext cx="8178099" cy="3332925"/>
          </a:xfrm>
          <a:prstGeom prst="rect">
            <a:avLst/>
          </a:prstGeom>
          <a:noFill/>
          <a:ln>
            <a:noFill/>
          </a:ln>
        </p:spPr>
      </p:pic>
      <p:pic>
        <p:nvPicPr>
          <p:cNvPr id="432" name="Google Shape;432;p64"/>
          <p:cNvPicPr preferRelativeResize="0"/>
          <p:nvPr/>
        </p:nvPicPr>
        <p:blipFill>
          <a:blip r:embed="rId4">
            <a:alphaModFix/>
          </a:blip>
          <a:stretch>
            <a:fillRect/>
          </a:stretch>
        </p:blipFill>
        <p:spPr>
          <a:xfrm>
            <a:off x="2719400" y="1719500"/>
            <a:ext cx="6323376" cy="483100"/>
          </a:xfrm>
          <a:prstGeom prst="rect">
            <a:avLst/>
          </a:prstGeom>
          <a:noFill/>
          <a:ln cap="flat" cmpd="sng" w="9525">
            <a:solidFill>
              <a:srgbClr val="0000FF"/>
            </a:solidFill>
            <a:prstDash val="solid"/>
            <a:round/>
            <a:headEnd len="sm" w="sm" type="none"/>
            <a:tailEnd len="sm" w="sm" type="none"/>
          </a:ln>
        </p:spPr>
      </p:pic>
      <p:sp>
        <p:nvSpPr>
          <p:cNvPr id="433" name="Google Shape;433;p64"/>
          <p:cNvSpPr txBox="1"/>
          <p:nvPr/>
        </p:nvSpPr>
        <p:spPr>
          <a:xfrm>
            <a:off x="4089329" y="794125"/>
            <a:ext cx="306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True: Made Purchase</a:t>
            </a:r>
            <a:endParaRPr/>
          </a:p>
          <a:p>
            <a:pPr indent="0" lvl="0" marL="0" rtl="0" algn="l">
              <a:spcBef>
                <a:spcPts val="0"/>
              </a:spcBef>
              <a:spcAft>
                <a:spcPts val="0"/>
              </a:spcAft>
              <a:buNone/>
            </a:pPr>
            <a:r>
              <a:rPr lang="en-GB"/>
              <a:t>False: No purchase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5"/>
          <p:cNvSpPr txBox="1"/>
          <p:nvPr>
            <p:ph type="title"/>
          </p:nvPr>
        </p:nvSpPr>
        <p:spPr>
          <a:xfrm>
            <a:off x="0" y="0"/>
            <a:ext cx="9144000" cy="53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Chi Square table Categorical</a:t>
            </a:r>
            <a:endParaRPr/>
          </a:p>
        </p:txBody>
      </p:sp>
      <p:sp>
        <p:nvSpPr>
          <p:cNvPr id="439" name="Google Shape;439;p65"/>
          <p:cNvSpPr txBox="1"/>
          <p:nvPr/>
        </p:nvSpPr>
        <p:spPr>
          <a:xfrm>
            <a:off x="455300" y="4183700"/>
            <a:ext cx="7813800" cy="3462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lang="en-GB" sz="1050">
                <a:solidFill>
                  <a:schemeClr val="dk1"/>
                </a:solidFill>
              </a:rPr>
              <a:t>From chi-squared test we got that except Region all other discrete features are dependent on Revenue feature</a:t>
            </a:r>
            <a:endParaRPr sz="1050">
              <a:solidFill>
                <a:schemeClr val="dk1"/>
              </a:solidFill>
            </a:endParaRPr>
          </a:p>
        </p:txBody>
      </p:sp>
      <p:pic>
        <p:nvPicPr>
          <p:cNvPr id="440" name="Google Shape;440;p65"/>
          <p:cNvPicPr preferRelativeResize="0"/>
          <p:nvPr/>
        </p:nvPicPr>
        <p:blipFill>
          <a:blip r:embed="rId3">
            <a:alphaModFix/>
          </a:blip>
          <a:stretch>
            <a:fillRect/>
          </a:stretch>
        </p:blipFill>
        <p:spPr>
          <a:xfrm>
            <a:off x="2876300" y="532200"/>
            <a:ext cx="2971800" cy="33242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Chi Square Numerical</a:t>
            </a:r>
            <a:endParaRPr/>
          </a:p>
        </p:txBody>
      </p:sp>
      <p:pic>
        <p:nvPicPr>
          <p:cNvPr id="446" name="Google Shape;446;p66"/>
          <p:cNvPicPr preferRelativeResize="0"/>
          <p:nvPr/>
        </p:nvPicPr>
        <p:blipFill>
          <a:blip r:embed="rId3">
            <a:alphaModFix/>
          </a:blip>
          <a:stretch>
            <a:fillRect/>
          </a:stretch>
        </p:blipFill>
        <p:spPr>
          <a:xfrm>
            <a:off x="1419800" y="762000"/>
            <a:ext cx="5138775" cy="3267075"/>
          </a:xfrm>
          <a:prstGeom prst="rect">
            <a:avLst/>
          </a:prstGeom>
          <a:noFill/>
          <a:ln>
            <a:noFill/>
          </a:ln>
        </p:spPr>
      </p:pic>
      <p:sp>
        <p:nvSpPr>
          <p:cNvPr id="447" name="Google Shape;447;p66"/>
          <p:cNvSpPr txBox="1"/>
          <p:nvPr/>
        </p:nvSpPr>
        <p:spPr>
          <a:xfrm>
            <a:off x="455300" y="4183700"/>
            <a:ext cx="7813800" cy="3462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lang="en-GB" sz="1050">
                <a:solidFill>
                  <a:schemeClr val="dk1"/>
                </a:solidFill>
              </a:rPr>
              <a:t>From chi-squared test we got all numerical features are dependent on Revenue feature</a:t>
            </a:r>
            <a:endParaRPr sz="105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Page-wise Sales Conversion</a:t>
            </a:r>
            <a:endParaRPr/>
          </a:p>
        </p:txBody>
      </p:sp>
      <p:pic>
        <p:nvPicPr>
          <p:cNvPr id="453" name="Google Shape;453;p67"/>
          <p:cNvPicPr preferRelativeResize="0"/>
          <p:nvPr/>
        </p:nvPicPr>
        <p:blipFill>
          <a:blip r:embed="rId3">
            <a:alphaModFix/>
          </a:blip>
          <a:stretch>
            <a:fillRect/>
          </a:stretch>
        </p:blipFill>
        <p:spPr>
          <a:xfrm>
            <a:off x="177025" y="491325"/>
            <a:ext cx="8448800" cy="4266000"/>
          </a:xfrm>
          <a:prstGeom prst="rect">
            <a:avLst/>
          </a:prstGeom>
          <a:noFill/>
          <a:ln>
            <a:noFill/>
          </a:ln>
        </p:spPr>
      </p:pic>
      <p:sp>
        <p:nvSpPr>
          <p:cNvPr id="454" name="Google Shape;454;p67"/>
          <p:cNvSpPr txBox="1"/>
          <p:nvPr/>
        </p:nvSpPr>
        <p:spPr>
          <a:xfrm>
            <a:off x="2522525" y="1870125"/>
            <a:ext cx="4442100" cy="150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GB" sz="1200">
                <a:solidFill>
                  <a:schemeClr val="accent2"/>
                </a:solidFill>
                <a:highlight>
                  <a:srgbClr val="FFFFFF"/>
                </a:highlight>
                <a:latin typeface="Roboto"/>
                <a:ea typeface="Roboto"/>
                <a:cs typeface="Roboto"/>
                <a:sym typeface="Roboto"/>
              </a:rPr>
              <a:t>Inference-</a:t>
            </a:r>
            <a:endParaRPr b="1"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rPr lang="en-GB" sz="1200">
                <a:solidFill>
                  <a:schemeClr val="accent2"/>
                </a:solidFill>
                <a:highlight>
                  <a:srgbClr val="FFFFFF"/>
                </a:highlight>
                <a:latin typeface="Roboto"/>
                <a:ea typeface="Roboto"/>
                <a:cs typeface="Roboto"/>
                <a:sym typeface="Roboto"/>
              </a:rPr>
              <a:t>The majority of the sessions on the website included visit to product related pages. Further, it has the highest contribution to revenue generation. Therefore, product related pages are of utmost importance to the client as suggested by the number of customer visits.</a:t>
            </a:r>
            <a:endParaRPr sz="1200">
              <a:solidFill>
                <a:schemeClr val="accent2"/>
              </a:solidFill>
              <a:highlight>
                <a:srgbClr val="FFFFFF"/>
              </a:highlight>
              <a:latin typeface="Roboto"/>
              <a:ea typeface="Roboto"/>
              <a:cs typeface="Roboto"/>
              <a:sym typeface="Roboto"/>
            </a:endParaRPr>
          </a:p>
        </p:txBody>
      </p:sp>
      <p:sp>
        <p:nvSpPr>
          <p:cNvPr id="455" name="Google Shape;455;p67"/>
          <p:cNvSpPr/>
          <p:nvPr/>
        </p:nvSpPr>
        <p:spPr>
          <a:xfrm>
            <a:off x="7696200" y="3644900"/>
            <a:ext cx="749400" cy="16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sales</a:t>
            </a:r>
            <a:endParaRPr/>
          </a:p>
        </p:txBody>
      </p:sp>
      <p:sp>
        <p:nvSpPr>
          <p:cNvPr id="456" name="Google Shape;456;p67"/>
          <p:cNvSpPr txBox="1"/>
          <p:nvPr/>
        </p:nvSpPr>
        <p:spPr>
          <a:xfrm>
            <a:off x="5776250" y="851600"/>
            <a:ext cx="23871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True: Made Purchase</a:t>
            </a:r>
            <a:endParaRPr/>
          </a:p>
          <a:p>
            <a:pPr indent="0" lvl="0" marL="0" rtl="0" algn="l">
              <a:spcBef>
                <a:spcPts val="0"/>
              </a:spcBef>
              <a:spcAft>
                <a:spcPts val="0"/>
              </a:spcAft>
              <a:buNone/>
            </a:pPr>
            <a:r>
              <a:rPr lang="en-GB"/>
              <a:t>False: Not purchased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Page-wise time in seconds</a:t>
            </a:r>
            <a:endParaRPr/>
          </a:p>
        </p:txBody>
      </p:sp>
      <p:pic>
        <p:nvPicPr>
          <p:cNvPr id="462" name="Google Shape;462;p68"/>
          <p:cNvPicPr preferRelativeResize="0"/>
          <p:nvPr/>
        </p:nvPicPr>
        <p:blipFill>
          <a:blip r:embed="rId3">
            <a:alphaModFix/>
          </a:blip>
          <a:stretch>
            <a:fillRect/>
          </a:stretch>
        </p:blipFill>
        <p:spPr>
          <a:xfrm>
            <a:off x="196875" y="455300"/>
            <a:ext cx="8520600" cy="4495800"/>
          </a:xfrm>
          <a:prstGeom prst="rect">
            <a:avLst/>
          </a:prstGeom>
          <a:noFill/>
          <a:ln>
            <a:noFill/>
          </a:ln>
        </p:spPr>
      </p:pic>
      <p:sp>
        <p:nvSpPr>
          <p:cNvPr id="463" name="Google Shape;463;p68"/>
          <p:cNvSpPr txBox="1"/>
          <p:nvPr/>
        </p:nvSpPr>
        <p:spPr>
          <a:xfrm>
            <a:off x="2830150" y="1747325"/>
            <a:ext cx="5598900" cy="108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GB" sz="1200">
                <a:solidFill>
                  <a:schemeClr val="accent2"/>
                </a:solidFill>
                <a:highlight>
                  <a:srgbClr val="FFFFFF"/>
                </a:highlight>
                <a:latin typeface="Roboto"/>
                <a:ea typeface="Roboto"/>
                <a:cs typeface="Roboto"/>
                <a:sym typeface="Roboto"/>
              </a:rPr>
              <a:t>Inference-</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rPr lang="en-GB" sz="1200">
                <a:solidFill>
                  <a:schemeClr val="accent2"/>
                </a:solidFill>
                <a:highlight>
                  <a:srgbClr val="FFFFFF"/>
                </a:highlight>
                <a:latin typeface="Roboto"/>
                <a:ea typeface="Roboto"/>
                <a:cs typeface="Roboto"/>
                <a:sym typeface="Roboto"/>
              </a:rPr>
              <a:t>The majority of the time spent on the website was on Product Related pages. Therefore, product related pages are of utmost importance to the client from the perspective of revenue generation.</a:t>
            </a:r>
            <a:endParaRPr sz="1200">
              <a:solidFill>
                <a:schemeClr val="accent2"/>
              </a:solidFill>
              <a:highlight>
                <a:srgbClr val="FFFFFF"/>
              </a:highlight>
              <a:latin typeface="Roboto"/>
              <a:ea typeface="Roboto"/>
              <a:cs typeface="Roboto"/>
              <a:sym typeface="Roboto"/>
            </a:endParaRPr>
          </a:p>
        </p:txBody>
      </p:sp>
      <p:sp>
        <p:nvSpPr>
          <p:cNvPr id="464" name="Google Shape;464;p68"/>
          <p:cNvSpPr txBox="1"/>
          <p:nvPr/>
        </p:nvSpPr>
        <p:spPr>
          <a:xfrm>
            <a:off x="6041950" y="1499300"/>
            <a:ext cx="23871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True: Made Purchase</a:t>
            </a:r>
            <a:endParaRPr/>
          </a:p>
          <a:p>
            <a:pPr indent="0" lvl="0" marL="0" rtl="0" algn="l">
              <a:spcBef>
                <a:spcPts val="0"/>
              </a:spcBef>
              <a:spcAft>
                <a:spcPts val="0"/>
              </a:spcAft>
              <a:buNone/>
            </a:pPr>
            <a:r>
              <a:rPr lang="en-GB"/>
              <a:t>False: Not purchased</a:t>
            </a:r>
            <a:endParaRPr/>
          </a:p>
        </p:txBody>
      </p:sp>
      <p:sp>
        <p:nvSpPr>
          <p:cNvPr id="465" name="Google Shape;465;p68"/>
          <p:cNvSpPr/>
          <p:nvPr/>
        </p:nvSpPr>
        <p:spPr>
          <a:xfrm>
            <a:off x="7771200" y="3797300"/>
            <a:ext cx="749400" cy="16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sales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9"/>
          <p:cNvSpPr txBox="1"/>
          <p:nvPr>
            <p:ph type="title"/>
          </p:nvPr>
        </p:nvSpPr>
        <p:spPr>
          <a:xfrm>
            <a:off x="127125" y="125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on only Revenue Positive Cases (15.5% Data)</a:t>
            </a:r>
            <a:endParaRPr/>
          </a:p>
        </p:txBody>
      </p:sp>
      <p:pic>
        <p:nvPicPr>
          <p:cNvPr id="471" name="Google Shape;471;p69"/>
          <p:cNvPicPr preferRelativeResize="0"/>
          <p:nvPr/>
        </p:nvPicPr>
        <p:blipFill>
          <a:blip r:embed="rId3">
            <a:alphaModFix/>
          </a:blip>
          <a:stretch>
            <a:fillRect/>
          </a:stretch>
        </p:blipFill>
        <p:spPr>
          <a:xfrm>
            <a:off x="263150" y="813275"/>
            <a:ext cx="4038257" cy="4140925"/>
          </a:xfrm>
          <a:prstGeom prst="rect">
            <a:avLst/>
          </a:prstGeom>
          <a:noFill/>
          <a:ln>
            <a:noFill/>
          </a:ln>
        </p:spPr>
      </p:pic>
      <p:sp>
        <p:nvSpPr>
          <p:cNvPr id="472" name="Google Shape;472;p69"/>
          <p:cNvSpPr txBox="1"/>
          <p:nvPr/>
        </p:nvSpPr>
        <p:spPr>
          <a:xfrm>
            <a:off x="4528250" y="1168975"/>
            <a:ext cx="4454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2"/>
                </a:solidFill>
                <a:highlight>
                  <a:srgbClr val="FFFFFF"/>
                </a:highlight>
                <a:latin typeface="Roboto"/>
                <a:ea typeface="Roboto"/>
                <a:cs typeface="Roboto"/>
                <a:sym typeface="Roboto"/>
              </a:rPr>
              <a:t>From the above doughnut plot, it can be inferred that November has the most significant contribution to client’s sales followed by May, December and March. While February, June and July have the least contribution. Client needs to analyze what drives the customers during the peak months and implement similar strategies in the other months.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0"/>
          <p:cNvSpPr txBox="1"/>
          <p:nvPr>
            <p:ph type="title"/>
          </p:nvPr>
        </p:nvSpPr>
        <p:spPr>
          <a:xfrm>
            <a:off x="533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3D view of Bounce Rates, Exit Rates and Page Value</a:t>
            </a:r>
            <a:endParaRPr/>
          </a:p>
        </p:txBody>
      </p:sp>
      <p:pic>
        <p:nvPicPr>
          <p:cNvPr id="478" name="Google Shape;478;p70"/>
          <p:cNvPicPr preferRelativeResize="0"/>
          <p:nvPr/>
        </p:nvPicPr>
        <p:blipFill>
          <a:blip r:embed="rId3">
            <a:alphaModFix/>
          </a:blip>
          <a:stretch>
            <a:fillRect/>
          </a:stretch>
        </p:blipFill>
        <p:spPr>
          <a:xfrm>
            <a:off x="53300" y="572700"/>
            <a:ext cx="4325016" cy="4266000"/>
          </a:xfrm>
          <a:prstGeom prst="rect">
            <a:avLst/>
          </a:prstGeom>
          <a:noFill/>
          <a:ln>
            <a:noFill/>
          </a:ln>
        </p:spPr>
      </p:pic>
      <p:sp>
        <p:nvSpPr>
          <p:cNvPr id="479" name="Google Shape;479;p70"/>
          <p:cNvSpPr txBox="1"/>
          <p:nvPr/>
        </p:nvSpPr>
        <p:spPr>
          <a:xfrm>
            <a:off x="4712825" y="972100"/>
            <a:ext cx="4257300" cy="172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GB" sz="1200">
                <a:solidFill>
                  <a:schemeClr val="accent2"/>
                </a:solidFill>
                <a:highlight>
                  <a:srgbClr val="FFFFFF"/>
                </a:highlight>
                <a:latin typeface="Roboto"/>
                <a:ea typeface="Roboto"/>
                <a:cs typeface="Roboto"/>
                <a:sym typeface="Roboto"/>
              </a:rPr>
              <a:t>Here, Red points represent customers who did not bring sales and Black points represent sales positive customers. From the above visualization, following points are noted:</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rPr lang="en-GB" sz="1200">
                <a:solidFill>
                  <a:schemeClr val="accent2"/>
                </a:solidFill>
                <a:highlight>
                  <a:srgbClr val="FFFFFF"/>
                </a:highlight>
                <a:latin typeface="Roboto"/>
                <a:ea typeface="Roboto"/>
                <a:cs typeface="Roboto"/>
                <a:sym typeface="Roboto"/>
              </a:rPr>
              <a:t>Customers who havent ended up shopping (Reds) have a relatively lower bounce rate and exit rate than the black points. Customers who ended up shopping have a page value on the higher side relative to the negative classes.</a:t>
            </a:r>
            <a:endParaRPr sz="12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1"/>
          <p:cNvSpPr txBox="1"/>
          <p:nvPr>
            <p:ph type="title"/>
          </p:nvPr>
        </p:nvSpPr>
        <p:spPr>
          <a:xfrm>
            <a:off x="311700" y="19093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Distribution Plot Continuous Features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Revenue </a:t>
            </a:r>
            <a:r>
              <a:rPr lang="en-GB"/>
              <a:t>Generated Based On </a:t>
            </a:r>
            <a:r>
              <a:rPr lang="en-GB"/>
              <a:t>Pages</a:t>
            </a:r>
            <a:endParaRPr/>
          </a:p>
        </p:txBody>
      </p:sp>
      <p:pic>
        <p:nvPicPr>
          <p:cNvPr id="93" name="Google Shape;93;p18"/>
          <p:cNvPicPr preferRelativeResize="0"/>
          <p:nvPr/>
        </p:nvPicPr>
        <p:blipFill>
          <a:blip r:embed="rId3">
            <a:alphaModFix/>
          </a:blip>
          <a:stretch>
            <a:fillRect/>
          </a:stretch>
        </p:blipFill>
        <p:spPr>
          <a:xfrm>
            <a:off x="283925" y="899325"/>
            <a:ext cx="6468999" cy="3820975"/>
          </a:xfrm>
          <a:prstGeom prst="rect">
            <a:avLst/>
          </a:prstGeom>
          <a:noFill/>
          <a:ln>
            <a:noFill/>
          </a:ln>
        </p:spPr>
      </p:pic>
      <p:sp>
        <p:nvSpPr>
          <p:cNvPr id="94" name="Google Shape;94;p18"/>
          <p:cNvSpPr txBox="1"/>
          <p:nvPr/>
        </p:nvSpPr>
        <p:spPr>
          <a:xfrm>
            <a:off x="7129875" y="1157625"/>
            <a:ext cx="1960200" cy="80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Revenue generated are high in product related pages</a:t>
            </a:r>
            <a:endParaRPr>
              <a:solidFill>
                <a:schemeClr val="dk2"/>
              </a:solidFill>
            </a:endParaRPr>
          </a:p>
        </p:txBody>
      </p:sp>
      <p:cxnSp>
        <p:nvCxnSpPr>
          <p:cNvPr id="95" name="Google Shape;95;p18"/>
          <p:cNvCxnSpPr>
            <a:endCxn id="94" idx="2"/>
          </p:cNvCxnSpPr>
          <p:nvPr/>
        </p:nvCxnSpPr>
        <p:spPr>
          <a:xfrm flipH="1" rot="10800000">
            <a:off x="6642975" y="1959825"/>
            <a:ext cx="1467000" cy="1539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2"/>
          <p:cNvSpPr txBox="1"/>
          <p:nvPr>
            <p:ph type="title"/>
          </p:nvPr>
        </p:nvSpPr>
        <p:spPr>
          <a:xfrm>
            <a:off x="0" y="0"/>
            <a:ext cx="9090600" cy="51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200"/>
              <a:t>Outlier analysis </a:t>
            </a:r>
            <a:r>
              <a:rPr lang="en-GB"/>
              <a:t>- </a:t>
            </a:r>
            <a:r>
              <a:rPr lang="en-GB" sz="2200"/>
              <a:t>outliers of the numerical columns based on the boxplots.</a:t>
            </a:r>
            <a:endParaRPr sz="2200"/>
          </a:p>
        </p:txBody>
      </p:sp>
      <p:pic>
        <p:nvPicPr>
          <p:cNvPr id="490" name="Google Shape;490;p72"/>
          <p:cNvPicPr preferRelativeResize="0"/>
          <p:nvPr/>
        </p:nvPicPr>
        <p:blipFill>
          <a:blip r:embed="rId3">
            <a:alphaModFix/>
          </a:blip>
          <a:stretch>
            <a:fillRect/>
          </a:stretch>
        </p:blipFill>
        <p:spPr>
          <a:xfrm>
            <a:off x="339175" y="510600"/>
            <a:ext cx="7706102" cy="424080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3"/>
          <p:cNvSpPr txBox="1"/>
          <p:nvPr>
            <p:ph type="title"/>
          </p:nvPr>
        </p:nvSpPr>
        <p:spPr>
          <a:xfrm>
            <a:off x="53300" y="0"/>
            <a:ext cx="9090600" cy="59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200"/>
              <a:t>Outlier analysis </a:t>
            </a:r>
            <a:r>
              <a:rPr lang="en-GB"/>
              <a:t>- </a:t>
            </a:r>
            <a:r>
              <a:rPr lang="en-GB" sz="2200"/>
              <a:t>Distribution of our numerical data</a:t>
            </a:r>
            <a:endParaRPr sz="2200"/>
          </a:p>
        </p:txBody>
      </p:sp>
      <p:pic>
        <p:nvPicPr>
          <p:cNvPr id="496" name="Google Shape;496;p73"/>
          <p:cNvPicPr preferRelativeResize="0"/>
          <p:nvPr/>
        </p:nvPicPr>
        <p:blipFill>
          <a:blip r:embed="rId3">
            <a:alphaModFix/>
          </a:blip>
          <a:stretch>
            <a:fillRect/>
          </a:stretch>
        </p:blipFill>
        <p:spPr>
          <a:xfrm>
            <a:off x="202225" y="510725"/>
            <a:ext cx="8739748" cy="4495774"/>
          </a:xfrm>
          <a:prstGeom prst="rect">
            <a:avLst/>
          </a:prstGeom>
          <a:noFill/>
          <a:ln>
            <a:noFill/>
          </a:ln>
        </p:spPr>
      </p:pic>
      <p:sp>
        <p:nvSpPr>
          <p:cNvPr id="497" name="Google Shape;497;p73"/>
          <p:cNvSpPr txBox="1"/>
          <p:nvPr/>
        </p:nvSpPr>
        <p:spPr>
          <a:xfrm>
            <a:off x="3150775" y="4083100"/>
            <a:ext cx="5791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2"/>
                </a:solidFill>
                <a:highlight>
                  <a:srgbClr val="FFFFFF"/>
                </a:highlight>
                <a:latin typeface="Roboto"/>
                <a:ea typeface="Roboto"/>
                <a:cs typeface="Roboto"/>
                <a:sym typeface="Roboto"/>
              </a:rPr>
              <a:t>As seen on the histograms above, most of the numeric features suffer from right skewness. One way to correct it is apply a type of transformation that scales the data to a Gaussian manner which is power transformation,specifically 'Yeo-Johnson' transformation.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4"/>
          <p:cNvSpPr txBox="1"/>
          <p:nvPr>
            <p:ph type="title"/>
          </p:nvPr>
        </p:nvSpPr>
        <p:spPr>
          <a:xfrm>
            <a:off x="386775" y="190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Power-Transformation('Yeo-Johnson'):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5"/>
          <p:cNvSpPr txBox="1"/>
          <p:nvPr>
            <p:ph type="title"/>
          </p:nvPr>
        </p:nvSpPr>
        <p:spPr>
          <a:xfrm>
            <a:off x="0" y="0"/>
            <a:ext cx="9090600" cy="51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200"/>
              <a:t>Outlier analysis </a:t>
            </a:r>
            <a:r>
              <a:rPr lang="en-GB"/>
              <a:t>- </a:t>
            </a:r>
            <a:r>
              <a:rPr lang="en-GB" sz="2200"/>
              <a:t>after power transform </a:t>
            </a:r>
            <a:endParaRPr sz="2200"/>
          </a:p>
        </p:txBody>
      </p:sp>
      <p:pic>
        <p:nvPicPr>
          <p:cNvPr id="508" name="Google Shape;508;p75"/>
          <p:cNvPicPr preferRelativeResize="0"/>
          <p:nvPr/>
        </p:nvPicPr>
        <p:blipFill>
          <a:blip r:embed="rId3">
            <a:alphaModFix/>
          </a:blip>
          <a:stretch>
            <a:fillRect/>
          </a:stretch>
        </p:blipFill>
        <p:spPr>
          <a:xfrm>
            <a:off x="152400" y="631025"/>
            <a:ext cx="8389724" cy="4095776"/>
          </a:xfrm>
          <a:prstGeom prst="rect">
            <a:avLst/>
          </a:prstGeom>
          <a:noFill/>
          <a:ln>
            <a:noFill/>
          </a:ln>
        </p:spPr>
      </p:pic>
      <p:sp>
        <p:nvSpPr>
          <p:cNvPr id="509" name="Google Shape;509;p75"/>
          <p:cNvSpPr txBox="1"/>
          <p:nvPr/>
        </p:nvSpPr>
        <p:spPr>
          <a:xfrm>
            <a:off x="3059750" y="3902700"/>
            <a:ext cx="5043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2"/>
                </a:solidFill>
                <a:highlight>
                  <a:srgbClr val="FFFFFF"/>
                </a:highlight>
                <a:latin typeface="Roboto"/>
                <a:ea typeface="Roboto"/>
                <a:cs typeface="Roboto"/>
                <a:sym typeface="Roboto"/>
              </a:rPr>
              <a:t>As seen above, most of the columns were scaled to a Gaussian-like shape and the impact of multiple outliers was decreased to the point that they do no exceed the above quantiles anymore</a:t>
            </a:r>
            <a:endParaRPr>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6"/>
          <p:cNvSpPr txBox="1"/>
          <p:nvPr>
            <p:ph type="title"/>
          </p:nvPr>
        </p:nvSpPr>
        <p:spPr>
          <a:xfrm>
            <a:off x="53300" y="0"/>
            <a:ext cx="9090600" cy="59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Outlier analysis boxplot after applying power transform </a:t>
            </a:r>
            <a:endParaRPr sz="2000"/>
          </a:p>
        </p:txBody>
      </p:sp>
      <p:pic>
        <p:nvPicPr>
          <p:cNvPr id="515" name="Google Shape;515;p76"/>
          <p:cNvPicPr preferRelativeResize="0"/>
          <p:nvPr/>
        </p:nvPicPr>
        <p:blipFill>
          <a:blip r:embed="rId3">
            <a:alphaModFix/>
          </a:blip>
          <a:stretch>
            <a:fillRect/>
          </a:stretch>
        </p:blipFill>
        <p:spPr>
          <a:xfrm>
            <a:off x="113325" y="463825"/>
            <a:ext cx="8415775" cy="4367149"/>
          </a:xfrm>
          <a:prstGeom prst="rect">
            <a:avLst/>
          </a:prstGeom>
          <a:noFill/>
          <a:ln>
            <a:noFill/>
          </a:ln>
        </p:spPr>
      </p:pic>
      <p:sp>
        <p:nvSpPr>
          <p:cNvPr id="516" name="Google Shape;516;p76"/>
          <p:cNvSpPr txBox="1"/>
          <p:nvPr/>
        </p:nvSpPr>
        <p:spPr>
          <a:xfrm>
            <a:off x="3212575" y="3722775"/>
            <a:ext cx="4720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2"/>
                </a:solidFill>
                <a:highlight>
                  <a:srgbClr val="FFFFFF"/>
                </a:highlight>
                <a:latin typeface="Roboto"/>
                <a:ea typeface="Roboto"/>
                <a:cs typeface="Roboto"/>
                <a:sym typeface="Roboto"/>
              </a:rPr>
              <a:t>Furthermore, instead of removing the outliers, the prower tranformation will just decrease their impact in a way that they are not considered outliers anymore. We consider this preferable to removing them as they could represent valuable information for our models.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Business EDA Summary</a:t>
            </a:r>
            <a:endParaRPr/>
          </a:p>
        </p:txBody>
      </p:sp>
      <p:sp>
        <p:nvSpPr>
          <p:cNvPr id="522" name="Google Shape;522;p77"/>
          <p:cNvSpPr txBox="1"/>
          <p:nvPr/>
        </p:nvSpPr>
        <p:spPr>
          <a:xfrm>
            <a:off x="356825" y="609654"/>
            <a:ext cx="8520600" cy="3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Month - </a:t>
            </a:r>
            <a:r>
              <a:rPr lang="en-GB">
                <a:solidFill>
                  <a:schemeClr val="dk1"/>
                </a:solidFill>
              </a:rPr>
              <a:t>Majority of the sessions in the data pertain to the month of may followed by November. Months such as November,May, December and March have the most significant contribution to client’s sales. The same is visible in the doughnut plot in the visualization section as well as Client needs to analyze what drives the customers during the peak months and implement similar strategies in the other months. It is therefore advisable to take maximum benefit out of these months by using aggressive marketing startegies.February has the lowest proportion of sessions which yielded sales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highlight>
                  <a:srgbClr val="FFFFFF"/>
                </a:highlight>
              </a:rPr>
              <a:t>Bounce rate,Exit rate,Page Value </a:t>
            </a:r>
            <a:r>
              <a:rPr lang="en-GB">
                <a:solidFill>
                  <a:schemeClr val="dk1"/>
                </a:solidFill>
                <a:highlight>
                  <a:srgbClr val="FFFFFF"/>
                </a:highlight>
              </a:rPr>
              <a:t>- Customers who ended up shopping had a relatively lower bounce rate and exit rates while Average Page value of a page that user visited before making a transactions is visibly higher relative to the negative classes. Therefore, the focus should be on reducing the exit rates and bounce rates on your webpage as well as improving the factors that determine the page value.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
        <p:nvSpPr>
          <p:cNvPr id="523" name="Google Shape;523;p77"/>
          <p:cNvSpPr txBox="1"/>
          <p:nvPr/>
        </p:nvSpPr>
        <p:spPr>
          <a:xfrm>
            <a:off x="356825" y="3297700"/>
            <a:ext cx="8170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highlight>
                  <a:srgbClr val="FFFFFF"/>
                </a:highlight>
              </a:rPr>
              <a:t>Proportion of sales positive sessions is the highest among </a:t>
            </a:r>
            <a:r>
              <a:rPr b="1" lang="en-GB">
                <a:solidFill>
                  <a:schemeClr val="dk1"/>
                </a:solidFill>
                <a:highlight>
                  <a:srgbClr val="FFFFFF"/>
                </a:highlight>
              </a:rPr>
              <a:t>new visitors</a:t>
            </a:r>
            <a:r>
              <a:rPr lang="en-GB">
                <a:solidFill>
                  <a:schemeClr val="dk1"/>
                </a:solidFill>
                <a:highlight>
                  <a:srgbClr val="FFFFFF"/>
                </a:highlight>
              </a:rPr>
              <a:t> followed by other visitors.</a:t>
            </a:r>
            <a:r>
              <a:rPr b="1" lang="en-GB">
                <a:solidFill>
                  <a:schemeClr val="dk1"/>
                </a:solidFill>
                <a:highlight>
                  <a:srgbClr val="FFFFFF"/>
                </a:highlight>
              </a:rPr>
              <a:t> Returning visitor sessions</a:t>
            </a:r>
            <a:r>
              <a:rPr lang="en-GB">
                <a:solidFill>
                  <a:schemeClr val="dk1"/>
                </a:solidFill>
                <a:highlight>
                  <a:srgbClr val="FFFFFF"/>
                </a:highlight>
              </a:rPr>
              <a:t> have a relatively lower proportion of revenue positive sessions. So if a visitor is a returning visitor, there are more chances of not having a sale. Returning visitor feature also appears among the top 10 most important feature list above.</a:t>
            </a:r>
            <a:endParaRPr>
              <a:solidFill>
                <a:schemeClr val="dk1"/>
              </a:solidFill>
              <a:highlight>
                <a:srgbClr val="FFFFFF"/>
              </a:high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Technical EDA Summary</a:t>
            </a:r>
            <a:endParaRPr/>
          </a:p>
        </p:txBody>
      </p:sp>
      <p:sp>
        <p:nvSpPr>
          <p:cNvPr id="529" name="Google Shape;529;p78"/>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dk1"/>
              </a:buClr>
              <a:buSzPts val="1400"/>
              <a:buChar char="●"/>
            </a:pPr>
            <a:r>
              <a:rPr lang="en-GB" sz="1400">
                <a:solidFill>
                  <a:schemeClr val="dk1"/>
                </a:solidFill>
              </a:rPr>
              <a:t>65% of visitors come from browser chrome and more than 85% of visitors come from chrome and mozilla. We can make website to more appealing, interactive and responsive to these browsers.</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Approx 95% of visitors uses operating system Windows,Linux and Android.</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Having a high bounce rate can mean the quality of the page is low. There’s nothing inviting to engage with.Your audience doesn’t match the purpose of the page, as they won’t engage with your page.Visitors have found the information that they were looking for.</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If the bounce rate amongst new visitors is high, think about how you could improve their engagement with your site.</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Therefore, along with product related pages, it is also important to further improve your websites administrative pages.</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highlight>
                  <a:srgbClr val="FFFFFF"/>
                </a:highlight>
              </a:rPr>
              <a:t>Operating system (which could possibly be Android) while majoirty of the users on this android would probably use Google Chrome as their browser.</a:t>
            </a:r>
            <a:endParaRPr sz="1400">
              <a:solidFill>
                <a:schemeClr val="dk1"/>
              </a:solidFill>
              <a:highlight>
                <a:srgbClr val="FFFFFF"/>
              </a:highlight>
            </a:endParaRPr>
          </a:p>
          <a:p>
            <a:pPr indent="0" lvl="0" marL="0" rtl="0" algn="l">
              <a:lnSpc>
                <a:spcPct val="100000"/>
              </a:lnSpc>
              <a:spcBef>
                <a:spcPts val="500"/>
              </a:spcBef>
              <a:spcAft>
                <a:spcPts val="0"/>
              </a:spcAft>
              <a:buNone/>
            </a:pPr>
            <a:r>
              <a:t/>
            </a:r>
            <a:endParaRPr sz="1400">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9"/>
          <p:cNvSpPr txBox="1"/>
          <p:nvPr>
            <p:ph type="title"/>
          </p:nvPr>
        </p:nvSpPr>
        <p:spPr>
          <a:xfrm>
            <a:off x="623400" y="1995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MODEL BUILDING</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0"/>
          <p:cNvSpPr txBox="1"/>
          <p:nvPr>
            <p:ph type="title"/>
          </p:nvPr>
        </p:nvSpPr>
        <p:spPr>
          <a:xfrm>
            <a:off x="236975" y="21761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2000">
                <a:solidFill>
                  <a:schemeClr val="accent2"/>
                </a:solidFill>
                <a:highlight>
                  <a:srgbClr val="FFFFFF"/>
                </a:highlight>
                <a:latin typeface="Roboto"/>
                <a:ea typeface="Roboto"/>
                <a:cs typeface="Roboto"/>
                <a:sym typeface="Roboto"/>
              </a:rPr>
              <a:t>                     Applying Base Model - with / without transformation</a:t>
            </a:r>
            <a:endParaRPr sz="20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20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Scaling &amp; Encoding (without transform)</a:t>
            </a:r>
            <a:endParaRPr/>
          </a:p>
        </p:txBody>
      </p:sp>
      <p:pic>
        <p:nvPicPr>
          <p:cNvPr id="545" name="Google Shape;545;p81"/>
          <p:cNvPicPr preferRelativeResize="0"/>
          <p:nvPr/>
        </p:nvPicPr>
        <p:blipFill>
          <a:blip r:embed="rId3">
            <a:alphaModFix/>
          </a:blip>
          <a:stretch>
            <a:fillRect/>
          </a:stretch>
        </p:blipFill>
        <p:spPr>
          <a:xfrm>
            <a:off x="214225" y="638274"/>
            <a:ext cx="8092150" cy="3448975"/>
          </a:xfrm>
          <a:prstGeom prst="rect">
            <a:avLst/>
          </a:prstGeom>
          <a:noFill/>
          <a:ln>
            <a:noFill/>
          </a:ln>
        </p:spPr>
      </p:pic>
      <p:sp>
        <p:nvSpPr>
          <p:cNvPr id="546" name="Google Shape;546;p81"/>
          <p:cNvSpPr txBox="1"/>
          <p:nvPr/>
        </p:nvSpPr>
        <p:spPr>
          <a:xfrm>
            <a:off x="3935450" y="4346450"/>
            <a:ext cx="37239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Used the scalertransform to fit the numerical column without transform, encoded the data</a:t>
            </a:r>
            <a:endParaRPr/>
          </a:p>
        </p:txBody>
      </p:sp>
      <p:sp>
        <p:nvSpPr>
          <p:cNvPr id="547" name="Google Shape;547;p81"/>
          <p:cNvSpPr/>
          <p:nvPr/>
        </p:nvSpPr>
        <p:spPr>
          <a:xfrm>
            <a:off x="684975" y="1843200"/>
            <a:ext cx="4359000" cy="6351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8" name="Google Shape;548;p81"/>
          <p:cNvSpPr/>
          <p:nvPr/>
        </p:nvSpPr>
        <p:spPr>
          <a:xfrm>
            <a:off x="538475" y="3315725"/>
            <a:ext cx="4359000" cy="6351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49" name="Google Shape;549;p81"/>
          <p:cNvCxnSpPr>
            <a:stCxn id="548" idx="2"/>
            <a:endCxn id="546" idx="0"/>
          </p:cNvCxnSpPr>
          <p:nvPr/>
        </p:nvCxnSpPr>
        <p:spPr>
          <a:xfrm>
            <a:off x="2717975" y="3950825"/>
            <a:ext cx="3079500" cy="395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Ten Important Features For Predictive Model</a:t>
            </a:r>
            <a:endParaRPr/>
          </a:p>
        </p:txBody>
      </p:sp>
      <p:sp>
        <p:nvSpPr>
          <p:cNvPr id="101" name="Google Shape;101;p19"/>
          <p:cNvSpPr txBox="1"/>
          <p:nvPr>
            <p:ph idx="1" type="body"/>
          </p:nvPr>
        </p:nvSpPr>
        <p:spPr>
          <a:xfrm>
            <a:off x="245925" y="863550"/>
            <a:ext cx="3016500" cy="3416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GB">
                <a:solidFill>
                  <a:schemeClr val="dk1"/>
                </a:solidFill>
              </a:rPr>
              <a:t>Administrative</a:t>
            </a:r>
            <a:endParaRPr b="1">
              <a:solidFill>
                <a:schemeClr val="dk1"/>
              </a:solidFill>
            </a:endParaRPr>
          </a:p>
          <a:p>
            <a:pPr indent="0" lvl="0" marL="0" rtl="0" algn="l">
              <a:spcBef>
                <a:spcPts val="1200"/>
              </a:spcBef>
              <a:spcAft>
                <a:spcPts val="0"/>
              </a:spcAft>
              <a:buNone/>
            </a:pPr>
            <a:r>
              <a:rPr b="1" lang="en-GB">
                <a:solidFill>
                  <a:schemeClr val="dk1"/>
                </a:solidFill>
              </a:rPr>
              <a:t>ProductRelated</a:t>
            </a:r>
            <a:endParaRPr b="1">
              <a:solidFill>
                <a:schemeClr val="dk1"/>
              </a:solidFill>
            </a:endParaRPr>
          </a:p>
          <a:p>
            <a:pPr indent="0" lvl="0" marL="0" rtl="0" algn="l">
              <a:spcBef>
                <a:spcPts val="1200"/>
              </a:spcBef>
              <a:spcAft>
                <a:spcPts val="0"/>
              </a:spcAft>
              <a:buNone/>
            </a:pPr>
            <a:r>
              <a:rPr b="1" lang="en-GB">
                <a:solidFill>
                  <a:schemeClr val="dk1"/>
                </a:solidFill>
              </a:rPr>
              <a:t>ProductRelated_Duration</a:t>
            </a:r>
            <a:endParaRPr b="1">
              <a:solidFill>
                <a:schemeClr val="dk1"/>
              </a:solidFill>
            </a:endParaRPr>
          </a:p>
          <a:p>
            <a:pPr indent="0" lvl="0" marL="0" rtl="0" algn="l">
              <a:spcBef>
                <a:spcPts val="1200"/>
              </a:spcBef>
              <a:spcAft>
                <a:spcPts val="0"/>
              </a:spcAft>
              <a:buNone/>
            </a:pPr>
            <a:r>
              <a:rPr b="1" lang="en-GB">
                <a:solidFill>
                  <a:schemeClr val="dk1"/>
                </a:solidFill>
              </a:rPr>
              <a:t>BounceRates</a:t>
            </a:r>
            <a:endParaRPr b="1">
              <a:solidFill>
                <a:schemeClr val="dk1"/>
              </a:solidFill>
            </a:endParaRPr>
          </a:p>
          <a:p>
            <a:pPr indent="0" lvl="0" marL="0" rtl="0" algn="l">
              <a:spcBef>
                <a:spcPts val="1200"/>
              </a:spcBef>
              <a:spcAft>
                <a:spcPts val="0"/>
              </a:spcAft>
              <a:buNone/>
            </a:pPr>
            <a:r>
              <a:rPr b="1" lang="en-GB">
                <a:solidFill>
                  <a:schemeClr val="dk1"/>
                </a:solidFill>
              </a:rPr>
              <a:t>ExitRates</a:t>
            </a:r>
            <a:endParaRPr b="1">
              <a:solidFill>
                <a:schemeClr val="dk1"/>
              </a:solidFill>
            </a:endParaRPr>
          </a:p>
          <a:p>
            <a:pPr indent="0" lvl="0" marL="0" rtl="0" algn="l">
              <a:spcBef>
                <a:spcPts val="1200"/>
              </a:spcBef>
              <a:spcAft>
                <a:spcPts val="0"/>
              </a:spcAft>
              <a:buNone/>
            </a:pPr>
            <a:r>
              <a:rPr b="1" lang="en-GB">
                <a:solidFill>
                  <a:schemeClr val="dk1"/>
                </a:solidFill>
              </a:rPr>
              <a:t>PageValues</a:t>
            </a:r>
            <a:endParaRPr b="1">
              <a:solidFill>
                <a:schemeClr val="dk1"/>
              </a:solidFill>
            </a:endParaRPr>
          </a:p>
          <a:p>
            <a:pPr indent="0" lvl="0" marL="0" rtl="0" algn="l">
              <a:spcBef>
                <a:spcPts val="1200"/>
              </a:spcBef>
              <a:spcAft>
                <a:spcPts val="0"/>
              </a:spcAft>
              <a:buNone/>
            </a:pPr>
            <a:r>
              <a:rPr b="1" lang="en-GB">
                <a:solidFill>
                  <a:schemeClr val="dk1"/>
                </a:solidFill>
              </a:rPr>
              <a:t>Month_Mar</a:t>
            </a:r>
            <a:endParaRPr b="1">
              <a:solidFill>
                <a:schemeClr val="dk1"/>
              </a:solidFill>
            </a:endParaRPr>
          </a:p>
          <a:p>
            <a:pPr indent="0" lvl="0" marL="0" rtl="0" algn="l">
              <a:spcBef>
                <a:spcPts val="1200"/>
              </a:spcBef>
              <a:spcAft>
                <a:spcPts val="0"/>
              </a:spcAft>
              <a:buNone/>
            </a:pPr>
            <a:r>
              <a:rPr b="1" lang="en-GB">
                <a:solidFill>
                  <a:schemeClr val="dk1"/>
                </a:solidFill>
              </a:rPr>
              <a:t>Month_May</a:t>
            </a:r>
            <a:endParaRPr b="1">
              <a:solidFill>
                <a:schemeClr val="dk1"/>
              </a:solidFill>
            </a:endParaRPr>
          </a:p>
          <a:p>
            <a:pPr indent="0" lvl="0" marL="0" rtl="0" algn="l">
              <a:spcBef>
                <a:spcPts val="1200"/>
              </a:spcBef>
              <a:spcAft>
                <a:spcPts val="0"/>
              </a:spcAft>
              <a:buNone/>
            </a:pPr>
            <a:r>
              <a:rPr b="1" lang="en-GB">
                <a:solidFill>
                  <a:schemeClr val="dk1"/>
                </a:solidFill>
              </a:rPr>
              <a:t>Month_Nov</a:t>
            </a:r>
            <a:endParaRPr b="1">
              <a:solidFill>
                <a:schemeClr val="dk1"/>
              </a:solidFill>
            </a:endParaRPr>
          </a:p>
          <a:p>
            <a:pPr indent="0" lvl="0" marL="0" rtl="0" algn="l">
              <a:spcBef>
                <a:spcPts val="1200"/>
              </a:spcBef>
              <a:spcAft>
                <a:spcPts val="1200"/>
              </a:spcAft>
              <a:buNone/>
            </a:pPr>
            <a:r>
              <a:rPr b="1" lang="en-GB">
                <a:solidFill>
                  <a:schemeClr val="dk1"/>
                </a:solidFill>
              </a:rPr>
              <a:t>VisitorType_Returning_Visitor</a:t>
            </a:r>
            <a:endParaRPr b="1">
              <a:solidFill>
                <a:schemeClr val="dk1"/>
              </a:solidFill>
            </a:endParaRPr>
          </a:p>
        </p:txBody>
      </p:sp>
      <p:sp>
        <p:nvSpPr>
          <p:cNvPr id="102" name="Google Shape;102;p19"/>
          <p:cNvSpPr txBox="1"/>
          <p:nvPr/>
        </p:nvSpPr>
        <p:spPr>
          <a:xfrm>
            <a:off x="4577850" y="2078450"/>
            <a:ext cx="3315000" cy="736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Rest of the column are set in </a:t>
            </a:r>
            <a:r>
              <a:rPr lang="en-GB" sz="1800">
                <a:solidFill>
                  <a:schemeClr val="dk2"/>
                </a:solidFill>
              </a:rPr>
              <a:t>default</a:t>
            </a:r>
            <a:r>
              <a:rPr lang="en-GB" sz="1800">
                <a:solidFill>
                  <a:schemeClr val="dk2"/>
                </a:solidFill>
              </a:rPr>
              <a:t> as zero</a:t>
            </a:r>
            <a:endParaRPr sz="1800">
              <a:solidFill>
                <a:schemeClr val="dk2"/>
              </a:solidFill>
            </a:endParaRPr>
          </a:p>
        </p:txBody>
      </p:sp>
      <p:cxnSp>
        <p:nvCxnSpPr>
          <p:cNvPr id="103" name="Google Shape;103;p19"/>
          <p:cNvCxnSpPr>
            <a:endCxn id="102" idx="1"/>
          </p:cNvCxnSpPr>
          <p:nvPr/>
        </p:nvCxnSpPr>
        <p:spPr>
          <a:xfrm flipH="1" rot="10800000">
            <a:off x="3262350" y="2446850"/>
            <a:ext cx="1315500" cy="85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2"/>
          <p:cNvSpPr txBox="1"/>
          <p:nvPr>
            <p:ph type="title"/>
          </p:nvPr>
        </p:nvSpPr>
        <p:spPr>
          <a:xfrm>
            <a:off x="626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After onehot-encoding </a:t>
            </a:r>
            <a:endParaRPr/>
          </a:p>
        </p:txBody>
      </p:sp>
      <p:pic>
        <p:nvPicPr>
          <p:cNvPr id="555" name="Google Shape;555;p82"/>
          <p:cNvPicPr preferRelativeResize="0"/>
          <p:nvPr/>
        </p:nvPicPr>
        <p:blipFill>
          <a:blip r:embed="rId3">
            <a:alphaModFix/>
          </a:blip>
          <a:stretch>
            <a:fillRect/>
          </a:stretch>
        </p:blipFill>
        <p:spPr>
          <a:xfrm>
            <a:off x="364100" y="725100"/>
            <a:ext cx="8839199" cy="2940255"/>
          </a:xfrm>
          <a:prstGeom prst="rect">
            <a:avLst/>
          </a:prstGeom>
          <a:noFill/>
          <a:ln>
            <a:noFill/>
          </a:ln>
        </p:spPr>
      </p:pic>
      <p:sp>
        <p:nvSpPr>
          <p:cNvPr id="556" name="Google Shape;556;p82"/>
          <p:cNvSpPr/>
          <p:nvPr/>
        </p:nvSpPr>
        <p:spPr>
          <a:xfrm>
            <a:off x="364100" y="3254350"/>
            <a:ext cx="1743600" cy="411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7" name="Google Shape;557;p82"/>
          <p:cNvSpPr txBox="1"/>
          <p:nvPr/>
        </p:nvSpPr>
        <p:spPr>
          <a:xfrm>
            <a:off x="3013875" y="3773550"/>
            <a:ext cx="49941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After onehot encoding there are 61 columns as input , aren't dropping any column as per pvalue, transform method </a:t>
            </a:r>
            <a:endParaRPr/>
          </a:p>
        </p:txBody>
      </p:sp>
      <p:cxnSp>
        <p:nvCxnSpPr>
          <p:cNvPr id="558" name="Google Shape;558;p82"/>
          <p:cNvCxnSpPr>
            <a:stCxn id="556" idx="3"/>
            <a:endCxn id="557" idx="1"/>
          </p:cNvCxnSpPr>
          <p:nvPr/>
        </p:nvCxnSpPr>
        <p:spPr>
          <a:xfrm>
            <a:off x="2107700" y="3459850"/>
            <a:ext cx="906300" cy="650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8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Train, Test , Validation Split</a:t>
            </a:r>
            <a:endParaRPr/>
          </a:p>
        </p:txBody>
      </p:sp>
      <p:pic>
        <p:nvPicPr>
          <p:cNvPr id="564" name="Google Shape;564;p83"/>
          <p:cNvPicPr preferRelativeResize="0"/>
          <p:nvPr/>
        </p:nvPicPr>
        <p:blipFill>
          <a:blip r:embed="rId3">
            <a:alphaModFix/>
          </a:blip>
          <a:stretch>
            <a:fillRect/>
          </a:stretch>
        </p:blipFill>
        <p:spPr>
          <a:xfrm>
            <a:off x="401475" y="687725"/>
            <a:ext cx="7477125" cy="2352675"/>
          </a:xfrm>
          <a:prstGeom prst="rect">
            <a:avLst/>
          </a:prstGeom>
          <a:noFill/>
          <a:ln>
            <a:noFill/>
          </a:ln>
        </p:spPr>
      </p:pic>
      <p:sp>
        <p:nvSpPr>
          <p:cNvPr id="565" name="Google Shape;565;p83"/>
          <p:cNvSpPr txBox="1"/>
          <p:nvPr/>
        </p:nvSpPr>
        <p:spPr>
          <a:xfrm>
            <a:off x="622700" y="3633163"/>
            <a:ext cx="2316600" cy="3861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Data split (70:30:10)</a:t>
            </a:r>
            <a:endParaRPr b="1"/>
          </a:p>
        </p:txBody>
      </p:sp>
      <p:cxnSp>
        <p:nvCxnSpPr>
          <p:cNvPr id="566" name="Google Shape;566;p83"/>
          <p:cNvCxnSpPr>
            <a:stCxn id="567" idx="1"/>
            <a:endCxn id="565" idx="3"/>
          </p:cNvCxnSpPr>
          <p:nvPr/>
        </p:nvCxnSpPr>
        <p:spPr>
          <a:xfrm rot="10800000">
            <a:off x="2939438" y="3826213"/>
            <a:ext cx="1353000" cy="0"/>
          </a:xfrm>
          <a:prstGeom prst="straightConnector1">
            <a:avLst/>
          </a:prstGeom>
          <a:noFill/>
          <a:ln cap="flat" cmpd="sng" w="9525">
            <a:solidFill>
              <a:schemeClr val="dk2"/>
            </a:solidFill>
            <a:prstDash val="solid"/>
            <a:round/>
            <a:headEnd len="med" w="med" type="none"/>
            <a:tailEnd len="med" w="med" type="none"/>
          </a:ln>
        </p:spPr>
      </p:cxnSp>
      <p:pic>
        <p:nvPicPr>
          <p:cNvPr id="567" name="Google Shape;567;p83"/>
          <p:cNvPicPr preferRelativeResize="0"/>
          <p:nvPr/>
        </p:nvPicPr>
        <p:blipFill>
          <a:blip r:embed="rId4">
            <a:alphaModFix/>
          </a:blip>
          <a:stretch>
            <a:fillRect/>
          </a:stretch>
        </p:blipFill>
        <p:spPr>
          <a:xfrm>
            <a:off x="4292438" y="3192800"/>
            <a:ext cx="4400550" cy="12668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Scaling &amp; Encoding (with transform)</a:t>
            </a:r>
            <a:endParaRPr/>
          </a:p>
        </p:txBody>
      </p:sp>
      <p:pic>
        <p:nvPicPr>
          <p:cNvPr id="573" name="Google Shape;573;p84"/>
          <p:cNvPicPr preferRelativeResize="0"/>
          <p:nvPr/>
        </p:nvPicPr>
        <p:blipFill>
          <a:blip r:embed="rId3">
            <a:alphaModFix/>
          </a:blip>
          <a:stretch>
            <a:fillRect/>
          </a:stretch>
        </p:blipFill>
        <p:spPr>
          <a:xfrm>
            <a:off x="452025" y="685725"/>
            <a:ext cx="6607675" cy="2872950"/>
          </a:xfrm>
          <a:prstGeom prst="rect">
            <a:avLst/>
          </a:prstGeom>
          <a:noFill/>
          <a:ln>
            <a:noFill/>
          </a:ln>
        </p:spPr>
      </p:pic>
      <p:sp>
        <p:nvSpPr>
          <p:cNvPr id="574" name="Google Shape;574;p84"/>
          <p:cNvSpPr/>
          <p:nvPr/>
        </p:nvSpPr>
        <p:spPr>
          <a:xfrm>
            <a:off x="720100" y="1144425"/>
            <a:ext cx="6082200" cy="3471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75" name="Google Shape;575;p84"/>
          <p:cNvCxnSpPr>
            <a:stCxn id="574" idx="3"/>
          </p:cNvCxnSpPr>
          <p:nvPr/>
        </p:nvCxnSpPr>
        <p:spPr>
          <a:xfrm>
            <a:off x="6802300" y="1317975"/>
            <a:ext cx="681600" cy="855300"/>
          </a:xfrm>
          <a:prstGeom prst="straightConnector1">
            <a:avLst/>
          </a:prstGeom>
          <a:noFill/>
          <a:ln cap="flat" cmpd="sng" w="9525">
            <a:solidFill>
              <a:schemeClr val="dk2"/>
            </a:solidFill>
            <a:prstDash val="solid"/>
            <a:round/>
            <a:headEnd len="med" w="med" type="none"/>
            <a:tailEnd len="med" w="med" type="none"/>
          </a:ln>
        </p:spPr>
      </p:cxnSp>
      <p:sp>
        <p:nvSpPr>
          <p:cNvPr id="576" name="Google Shape;576;p84"/>
          <p:cNvSpPr txBox="1"/>
          <p:nvPr/>
        </p:nvSpPr>
        <p:spPr>
          <a:xfrm>
            <a:off x="6300800" y="2276000"/>
            <a:ext cx="24174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Used powertransform to fit the model , encoded the data</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85"/>
          <p:cNvSpPr txBox="1"/>
          <p:nvPr>
            <p:ph type="title"/>
          </p:nvPr>
        </p:nvSpPr>
        <p:spPr>
          <a:xfrm>
            <a:off x="626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After onehot-encoding </a:t>
            </a:r>
            <a:endParaRPr/>
          </a:p>
        </p:txBody>
      </p:sp>
      <p:sp>
        <p:nvSpPr>
          <p:cNvPr id="582" name="Google Shape;582;p85"/>
          <p:cNvSpPr txBox="1"/>
          <p:nvPr/>
        </p:nvSpPr>
        <p:spPr>
          <a:xfrm>
            <a:off x="3013875" y="3773550"/>
            <a:ext cx="49941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After onehot encoding there are 61 columns as input , aren't dropping any column as per pvalue, transform method </a:t>
            </a:r>
            <a:endParaRPr/>
          </a:p>
        </p:txBody>
      </p:sp>
      <p:cxnSp>
        <p:nvCxnSpPr>
          <p:cNvPr id="583" name="Google Shape;583;p85"/>
          <p:cNvCxnSpPr>
            <a:stCxn id="584" idx="3"/>
            <a:endCxn id="582" idx="1"/>
          </p:cNvCxnSpPr>
          <p:nvPr/>
        </p:nvCxnSpPr>
        <p:spPr>
          <a:xfrm>
            <a:off x="2004675" y="3112650"/>
            <a:ext cx="1009200" cy="997200"/>
          </a:xfrm>
          <a:prstGeom prst="straightConnector1">
            <a:avLst/>
          </a:prstGeom>
          <a:noFill/>
          <a:ln cap="flat" cmpd="sng" w="9525">
            <a:solidFill>
              <a:schemeClr val="dk2"/>
            </a:solidFill>
            <a:prstDash val="solid"/>
            <a:round/>
            <a:headEnd len="med" w="med" type="none"/>
            <a:tailEnd len="med" w="med" type="none"/>
          </a:ln>
        </p:spPr>
      </p:cxnSp>
      <p:pic>
        <p:nvPicPr>
          <p:cNvPr id="585" name="Google Shape;585;p85"/>
          <p:cNvPicPr preferRelativeResize="0"/>
          <p:nvPr/>
        </p:nvPicPr>
        <p:blipFill>
          <a:blip r:embed="rId3">
            <a:alphaModFix/>
          </a:blip>
          <a:stretch>
            <a:fillRect/>
          </a:stretch>
        </p:blipFill>
        <p:spPr>
          <a:xfrm>
            <a:off x="152400" y="725100"/>
            <a:ext cx="7855574" cy="2376850"/>
          </a:xfrm>
          <a:prstGeom prst="rect">
            <a:avLst/>
          </a:prstGeom>
          <a:noFill/>
          <a:ln>
            <a:noFill/>
          </a:ln>
        </p:spPr>
      </p:pic>
      <p:sp>
        <p:nvSpPr>
          <p:cNvPr id="586" name="Google Shape;586;p85"/>
          <p:cNvSpPr/>
          <p:nvPr/>
        </p:nvSpPr>
        <p:spPr>
          <a:xfrm>
            <a:off x="261225" y="2907150"/>
            <a:ext cx="1743600" cy="411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Train, Test , Validation Split (After transform)</a:t>
            </a:r>
            <a:endParaRPr/>
          </a:p>
        </p:txBody>
      </p:sp>
      <p:pic>
        <p:nvPicPr>
          <p:cNvPr id="592" name="Google Shape;592;p86"/>
          <p:cNvPicPr preferRelativeResize="0"/>
          <p:nvPr/>
        </p:nvPicPr>
        <p:blipFill>
          <a:blip r:embed="rId3">
            <a:alphaModFix/>
          </a:blip>
          <a:stretch>
            <a:fillRect/>
          </a:stretch>
        </p:blipFill>
        <p:spPr>
          <a:xfrm>
            <a:off x="401475" y="687725"/>
            <a:ext cx="7477125" cy="2352675"/>
          </a:xfrm>
          <a:prstGeom prst="rect">
            <a:avLst/>
          </a:prstGeom>
          <a:noFill/>
          <a:ln>
            <a:noFill/>
          </a:ln>
        </p:spPr>
      </p:pic>
      <p:sp>
        <p:nvSpPr>
          <p:cNvPr id="593" name="Google Shape;593;p86"/>
          <p:cNvSpPr txBox="1"/>
          <p:nvPr/>
        </p:nvSpPr>
        <p:spPr>
          <a:xfrm>
            <a:off x="622700" y="3633163"/>
            <a:ext cx="2316600" cy="3861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Data split (70:30:10)</a:t>
            </a:r>
            <a:endParaRPr b="1"/>
          </a:p>
        </p:txBody>
      </p:sp>
      <p:cxnSp>
        <p:nvCxnSpPr>
          <p:cNvPr id="594" name="Google Shape;594;p86"/>
          <p:cNvCxnSpPr>
            <a:stCxn id="595" idx="1"/>
            <a:endCxn id="593" idx="3"/>
          </p:cNvCxnSpPr>
          <p:nvPr/>
        </p:nvCxnSpPr>
        <p:spPr>
          <a:xfrm rot="10800000">
            <a:off x="2939438" y="3826213"/>
            <a:ext cx="1353000" cy="0"/>
          </a:xfrm>
          <a:prstGeom prst="straightConnector1">
            <a:avLst/>
          </a:prstGeom>
          <a:noFill/>
          <a:ln cap="flat" cmpd="sng" w="9525">
            <a:solidFill>
              <a:schemeClr val="dk2"/>
            </a:solidFill>
            <a:prstDash val="solid"/>
            <a:round/>
            <a:headEnd len="med" w="med" type="none"/>
            <a:tailEnd len="med" w="med" type="none"/>
          </a:ln>
        </p:spPr>
      </p:cxnSp>
      <p:pic>
        <p:nvPicPr>
          <p:cNvPr id="595" name="Google Shape;595;p86"/>
          <p:cNvPicPr preferRelativeResize="0"/>
          <p:nvPr/>
        </p:nvPicPr>
        <p:blipFill>
          <a:blip r:embed="rId4">
            <a:alphaModFix/>
          </a:blip>
          <a:stretch>
            <a:fillRect/>
          </a:stretch>
        </p:blipFill>
        <p:spPr>
          <a:xfrm>
            <a:off x="4292438" y="3192800"/>
            <a:ext cx="4400550" cy="126682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7"/>
          <p:cNvSpPr txBox="1"/>
          <p:nvPr>
            <p:ph type="title"/>
          </p:nvPr>
        </p:nvSpPr>
        <p:spPr>
          <a:xfrm>
            <a:off x="0" y="0"/>
            <a:ext cx="8936700" cy="86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Base Model Logistic Regression (with &amp; without transform fit code )</a:t>
            </a:r>
            <a:endParaRPr/>
          </a:p>
        </p:txBody>
      </p:sp>
      <p:pic>
        <p:nvPicPr>
          <p:cNvPr id="601" name="Google Shape;601;p87"/>
          <p:cNvPicPr preferRelativeResize="0"/>
          <p:nvPr/>
        </p:nvPicPr>
        <p:blipFill>
          <a:blip r:embed="rId3">
            <a:alphaModFix/>
          </a:blip>
          <a:stretch>
            <a:fillRect/>
          </a:stretch>
        </p:blipFill>
        <p:spPr>
          <a:xfrm>
            <a:off x="165250" y="938750"/>
            <a:ext cx="4499153" cy="3977100"/>
          </a:xfrm>
          <a:prstGeom prst="rect">
            <a:avLst/>
          </a:prstGeom>
          <a:noFill/>
          <a:ln>
            <a:noFill/>
          </a:ln>
        </p:spPr>
      </p:pic>
      <p:sp>
        <p:nvSpPr>
          <p:cNvPr id="602" name="Google Shape;602;p87"/>
          <p:cNvSpPr txBox="1"/>
          <p:nvPr/>
        </p:nvSpPr>
        <p:spPr>
          <a:xfrm>
            <a:off x="6003475" y="1068100"/>
            <a:ext cx="2623200" cy="1080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To fit, predict the model</a:t>
            </a:r>
            <a:endParaRPr/>
          </a:p>
        </p:txBody>
      </p:sp>
      <p:sp>
        <p:nvSpPr>
          <p:cNvPr id="603" name="Google Shape;603;p87"/>
          <p:cNvSpPr/>
          <p:nvPr/>
        </p:nvSpPr>
        <p:spPr>
          <a:xfrm>
            <a:off x="389825" y="938750"/>
            <a:ext cx="2747700" cy="5787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04" name="Google Shape;604;p87"/>
          <p:cNvCxnSpPr>
            <a:stCxn id="603" idx="3"/>
            <a:endCxn id="602" idx="1"/>
          </p:cNvCxnSpPr>
          <p:nvPr/>
        </p:nvCxnSpPr>
        <p:spPr>
          <a:xfrm>
            <a:off x="3137525" y="1228100"/>
            <a:ext cx="2865900" cy="380100"/>
          </a:xfrm>
          <a:prstGeom prst="straightConnector1">
            <a:avLst/>
          </a:prstGeom>
          <a:noFill/>
          <a:ln cap="flat" cmpd="sng" w="9525">
            <a:solidFill>
              <a:schemeClr val="dk2"/>
            </a:solidFill>
            <a:prstDash val="solid"/>
            <a:round/>
            <a:headEnd len="med" w="med" type="none"/>
            <a:tailEnd len="med" w="med" type="none"/>
          </a:ln>
        </p:spPr>
      </p:cxnSp>
      <p:sp>
        <p:nvSpPr>
          <p:cNvPr id="605" name="Google Shape;605;p87"/>
          <p:cNvSpPr/>
          <p:nvPr/>
        </p:nvSpPr>
        <p:spPr>
          <a:xfrm>
            <a:off x="389750" y="1594600"/>
            <a:ext cx="3637500" cy="33213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06" name="Google Shape;606;p87"/>
          <p:cNvCxnSpPr>
            <a:endCxn id="602" idx="2"/>
          </p:cNvCxnSpPr>
          <p:nvPr/>
        </p:nvCxnSpPr>
        <p:spPr>
          <a:xfrm flipH="1" rot="10800000">
            <a:off x="4027375" y="2148400"/>
            <a:ext cx="3287700" cy="74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 Comparison with &amp; without transformed model</a:t>
            </a:r>
            <a:endParaRPr/>
          </a:p>
        </p:txBody>
      </p:sp>
      <p:pic>
        <p:nvPicPr>
          <p:cNvPr id="612" name="Google Shape;612;p88"/>
          <p:cNvPicPr preferRelativeResize="0"/>
          <p:nvPr/>
        </p:nvPicPr>
        <p:blipFill>
          <a:blip r:embed="rId3">
            <a:alphaModFix/>
          </a:blip>
          <a:stretch>
            <a:fillRect/>
          </a:stretch>
        </p:blipFill>
        <p:spPr>
          <a:xfrm>
            <a:off x="363900" y="745275"/>
            <a:ext cx="5305425" cy="3829050"/>
          </a:xfrm>
          <a:prstGeom prst="rect">
            <a:avLst/>
          </a:prstGeom>
          <a:noFill/>
          <a:ln>
            <a:noFill/>
          </a:ln>
        </p:spPr>
      </p:pic>
      <p:sp>
        <p:nvSpPr>
          <p:cNvPr id="613" name="Google Shape;613;p88"/>
          <p:cNvSpPr txBox="1"/>
          <p:nvPr/>
        </p:nvSpPr>
        <p:spPr>
          <a:xfrm>
            <a:off x="6499750" y="2098350"/>
            <a:ext cx="2405400" cy="6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8"/>
          <p:cNvSpPr txBox="1"/>
          <p:nvPr/>
        </p:nvSpPr>
        <p:spPr>
          <a:xfrm>
            <a:off x="6499750" y="2034450"/>
            <a:ext cx="2316000" cy="8454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Based on the result will be using transformed data for future analysis</a:t>
            </a:r>
            <a:endParaRPr/>
          </a:p>
        </p:txBody>
      </p:sp>
      <p:cxnSp>
        <p:nvCxnSpPr>
          <p:cNvPr id="615" name="Google Shape;615;p88"/>
          <p:cNvCxnSpPr>
            <a:stCxn id="612" idx="3"/>
            <a:endCxn id="614" idx="1"/>
          </p:cNvCxnSpPr>
          <p:nvPr/>
        </p:nvCxnSpPr>
        <p:spPr>
          <a:xfrm flipH="1" rot="10800000">
            <a:off x="5669325" y="2457300"/>
            <a:ext cx="830400" cy="202500"/>
          </a:xfrm>
          <a:prstGeom prst="straightConnector1">
            <a:avLst/>
          </a:prstGeom>
          <a:noFill/>
          <a:ln cap="flat" cmpd="sng" w="9525">
            <a:solidFill>
              <a:schemeClr val="dk2"/>
            </a:solidFill>
            <a:prstDash val="solid"/>
            <a:round/>
            <a:headEnd len="med" w="med" type="none"/>
            <a:tailEnd len="med" w="med" type="none"/>
          </a:ln>
        </p:spPr>
      </p:cxnSp>
      <p:sp>
        <p:nvSpPr>
          <p:cNvPr id="616" name="Google Shape;616;p88"/>
          <p:cNvSpPr txBox="1"/>
          <p:nvPr/>
        </p:nvSpPr>
        <p:spPr>
          <a:xfrm>
            <a:off x="5815750" y="3262950"/>
            <a:ext cx="30000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50">
                <a:solidFill>
                  <a:schemeClr val="dk1"/>
                </a:solidFill>
                <a:highlight>
                  <a:srgbClr val="FFFFFF"/>
                </a:highlight>
              </a:rPr>
              <a:t>All the evaluation metrics except precision are improving by using power transformation. Further even ROC-AUC scores improve in the case of power transformation, I will use this power transformed data for any further analysis.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9"/>
          <p:cNvSpPr txBox="1"/>
          <p:nvPr>
            <p:ph type="title"/>
          </p:nvPr>
        </p:nvSpPr>
        <p:spPr>
          <a:xfrm>
            <a:off x="0" y="100600"/>
            <a:ext cx="9144000" cy="6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Applying various parametric,non-parametric &amp; ensemble models with hyperparameter tuning</a:t>
            </a:r>
            <a:endParaRPr sz="2000"/>
          </a:p>
        </p:txBody>
      </p:sp>
      <p:sp>
        <p:nvSpPr>
          <p:cNvPr id="622" name="Google Shape;622;p89"/>
          <p:cNvSpPr txBox="1"/>
          <p:nvPr/>
        </p:nvSpPr>
        <p:spPr>
          <a:xfrm>
            <a:off x="157950" y="1270125"/>
            <a:ext cx="8828100" cy="229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GB" sz="1200">
                <a:solidFill>
                  <a:schemeClr val="accent2"/>
                </a:solidFill>
                <a:highlight>
                  <a:srgbClr val="FFFFFF"/>
                </a:highlight>
                <a:latin typeface="Roboto"/>
                <a:ea typeface="Roboto"/>
                <a:cs typeface="Roboto"/>
                <a:sym typeface="Roboto"/>
              </a:rPr>
              <a:t>Point of action / steps to be taken -</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60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Apply other parametric and non parametric models</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Hyper-Parameter tuning for these models</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Applying ensemble techniques such as Adaboost classifier, XGBoost, Gradient boosting</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Applying customized grid search for n_estimators wherever necessary</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Apply feature selection strategies</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AutoNum type="arabicPeriod"/>
            </a:pPr>
            <a:r>
              <a:rPr lang="en-GB" sz="1200">
                <a:solidFill>
                  <a:schemeClr val="accent2"/>
                </a:solidFill>
                <a:highlight>
                  <a:srgbClr val="FFFFFF"/>
                </a:highlight>
                <a:latin typeface="Roboto"/>
                <a:ea typeface="Roboto"/>
                <a:cs typeface="Roboto"/>
                <a:sym typeface="Roboto"/>
              </a:rPr>
              <a:t>Will also use SMOTE analysis to see if the performance on test improves</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500"/>
              </a:spcAft>
              <a:buNone/>
            </a:pPr>
            <a:r>
              <a:rPr lang="en-GB" sz="1200">
                <a:solidFill>
                  <a:schemeClr val="accent2"/>
                </a:solidFill>
                <a:highlight>
                  <a:srgbClr val="FFFFFF"/>
                </a:highlight>
                <a:latin typeface="Roboto"/>
                <a:ea typeface="Roboto"/>
                <a:cs typeface="Roboto"/>
                <a:sym typeface="Roboto"/>
              </a:rPr>
              <a:t>I will use 5-Fold cross validation strategy to check the bias and variance error in the model and my scoring parameter will be 'ROC-AUC' since it's a more robust metric. The model which performs best will be finally evaluated on the test data.</a:t>
            </a:r>
            <a:endParaRPr sz="12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9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Summarise model After (Tuning Code )</a:t>
            </a:r>
            <a:endParaRPr/>
          </a:p>
        </p:txBody>
      </p:sp>
      <p:pic>
        <p:nvPicPr>
          <p:cNvPr id="628" name="Google Shape;628;p90"/>
          <p:cNvPicPr preferRelativeResize="0"/>
          <p:nvPr/>
        </p:nvPicPr>
        <p:blipFill>
          <a:blip r:embed="rId3">
            <a:alphaModFix/>
          </a:blip>
          <a:stretch>
            <a:fillRect/>
          </a:stretch>
        </p:blipFill>
        <p:spPr>
          <a:xfrm>
            <a:off x="290750" y="951475"/>
            <a:ext cx="8382000" cy="24193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9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Bias-Variance error result</a:t>
            </a:r>
            <a:endParaRPr/>
          </a:p>
        </p:txBody>
      </p:sp>
      <p:pic>
        <p:nvPicPr>
          <p:cNvPr id="634" name="Google Shape;634;p91"/>
          <p:cNvPicPr preferRelativeResize="0"/>
          <p:nvPr/>
        </p:nvPicPr>
        <p:blipFill>
          <a:blip r:embed="rId3">
            <a:alphaModFix/>
          </a:blip>
          <a:stretch>
            <a:fillRect/>
          </a:stretch>
        </p:blipFill>
        <p:spPr>
          <a:xfrm>
            <a:off x="718325" y="742950"/>
            <a:ext cx="4581525" cy="3657600"/>
          </a:xfrm>
          <a:prstGeom prst="rect">
            <a:avLst/>
          </a:prstGeom>
          <a:noFill/>
          <a:ln>
            <a:noFill/>
          </a:ln>
        </p:spPr>
      </p:pic>
      <p:sp>
        <p:nvSpPr>
          <p:cNvPr id="635" name="Google Shape;635;p91"/>
          <p:cNvSpPr/>
          <p:nvPr/>
        </p:nvSpPr>
        <p:spPr>
          <a:xfrm>
            <a:off x="1395925" y="4049400"/>
            <a:ext cx="3772800" cy="327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6" name="Google Shape;636;p91"/>
          <p:cNvSpPr txBox="1"/>
          <p:nvPr/>
        </p:nvSpPr>
        <p:spPr>
          <a:xfrm>
            <a:off x="5721975" y="2578050"/>
            <a:ext cx="2798700" cy="6918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Xgboost have low bia,low variance error</a:t>
            </a:r>
            <a:endParaRPr>
              <a:solidFill>
                <a:srgbClr val="0000FF"/>
              </a:solidFill>
            </a:endParaRPr>
          </a:p>
        </p:txBody>
      </p:sp>
      <p:cxnSp>
        <p:nvCxnSpPr>
          <p:cNvPr id="637" name="Google Shape;637;p91"/>
          <p:cNvCxnSpPr>
            <a:stCxn id="635" idx="3"/>
            <a:endCxn id="636" idx="2"/>
          </p:cNvCxnSpPr>
          <p:nvPr/>
        </p:nvCxnSpPr>
        <p:spPr>
          <a:xfrm flipH="1" rot="10800000">
            <a:off x="5168725" y="3270000"/>
            <a:ext cx="1952700" cy="942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13"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Web Predictive Model (Different Features)</a:t>
            </a:r>
            <a:endParaRPr/>
          </a:p>
        </p:txBody>
      </p:sp>
      <p:pic>
        <p:nvPicPr>
          <p:cNvPr id="109" name="Google Shape;109;p20"/>
          <p:cNvPicPr preferRelativeResize="0"/>
          <p:nvPr/>
        </p:nvPicPr>
        <p:blipFill>
          <a:blip r:embed="rId3">
            <a:alphaModFix/>
          </a:blip>
          <a:stretch>
            <a:fillRect/>
          </a:stretch>
        </p:blipFill>
        <p:spPr>
          <a:xfrm>
            <a:off x="152400" y="725100"/>
            <a:ext cx="8223395" cy="42660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9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2000">
                <a:solidFill>
                  <a:schemeClr val="accent2"/>
                </a:solidFill>
                <a:highlight>
                  <a:srgbClr val="FFFFFF"/>
                </a:highlight>
                <a:latin typeface="Roboto"/>
                <a:ea typeface="Roboto"/>
                <a:cs typeface="Roboto"/>
                <a:sym typeface="Roboto"/>
              </a:rPr>
              <a:t>Algorithm Selection Boxplot</a:t>
            </a:r>
            <a:endParaRPr sz="20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2000"/>
          </a:p>
        </p:txBody>
      </p:sp>
      <p:pic>
        <p:nvPicPr>
          <p:cNvPr id="643" name="Google Shape;643;p92"/>
          <p:cNvPicPr preferRelativeResize="0"/>
          <p:nvPr/>
        </p:nvPicPr>
        <p:blipFill>
          <a:blip r:embed="rId3">
            <a:alphaModFix/>
          </a:blip>
          <a:stretch>
            <a:fillRect/>
          </a:stretch>
        </p:blipFill>
        <p:spPr>
          <a:xfrm>
            <a:off x="315875" y="699950"/>
            <a:ext cx="6433815" cy="4266000"/>
          </a:xfrm>
          <a:prstGeom prst="rect">
            <a:avLst/>
          </a:prstGeom>
          <a:noFill/>
          <a:ln>
            <a:noFill/>
          </a:ln>
        </p:spPr>
      </p:pic>
      <p:sp>
        <p:nvSpPr>
          <p:cNvPr id="644" name="Google Shape;644;p92"/>
          <p:cNvSpPr txBox="1"/>
          <p:nvPr/>
        </p:nvSpPr>
        <p:spPr>
          <a:xfrm>
            <a:off x="5659100" y="1131825"/>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50">
                <a:solidFill>
                  <a:schemeClr val="dk1"/>
                </a:solidFill>
                <a:highlight>
                  <a:srgbClr val="FFFFFF"/>
                </a:highlight>
              </a:rPr>
              <a:t>XGBoost is the winner and shall be used in all further analysis</a:t>
            </a:r>
            <a:endParaRPr/>
          </a:p>
        </p:txBody>
      </p:sp>
      <p:sp>
        <p:nvSpPr>
          <p:cNvPr id="645" name="Google Shape;645;p92"/>
          <p:cNvSpPr/>
          <p:nvPr/>
        </p:nvSpPr>
        <p:spPr>
          <a:xfrm>
            <a:off x="6074100" y="3106225"/>
            <a:ext cx="675600" cy="7545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46" name="Google Shape;646;p92"/>
          <p:cNvCxnSpPr>
            <a:stCxn id="644" idx="2"/>
            <a:endCxn id="645" idx="0"/>
          </p:cNvCxnSpPr>
          <p:nvPr/>
        </p:nvCxnSpPr>
        <p:spPr>
          <a:xfrm flipH="1">
            <a:off x="6411800" y="1639725"/>
            <a:ext cx="747300" cy="1466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9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Code without using SMOTE</a:t>
            </a:r>
            <a:endParaRPr/>
          </a:p>
        </p:txBody>
      </p:sp>
      <p:pic>
        <p:nvPicPr>
          <p:cNvPr id="652" name="Google Shape;652;p93"/>
          <p:cNvPicPr preferRelativeResize="0"/>
          <p:nvPr/>
        </p:nvPicPr>
        <p:blipFill>
          <a:blip r:embed="rId3">
            <a:alphaModFix/>
          </a:blip>
          <a:stretch>
            <a:fillRect/>
          </a:stretch>
        </p:blipFill>
        <p:spPr>
          <a:xfrm>
            <a:off x="529675" y="662225"/>
            <a:ext cx="4657205" cy="4266000"/>
          </a:xfrm>
          <a:prstGeom prst="rect">
            <a:avLst/>
          </a:prstGeom>
          <a:noFill/>
          <a:ln>
            <a:noFill/>
          </a:ln>
        </p:spPr>
      </p:pic>
      <p:sp>
        <p:nvSpPr>
          <p:cNvPr id="653" name="Google Shape;653;p93"/>
          <p:cNvSpPr txBox="1"/>
          <p:nvPr/>
        </p:nvSpPr>
        <p:spPr>
          <a:xfrm>
            <a:off x="5810025" y="1710300"/>
            <a:ext cx="2226000" cy="6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3"/>
          <p:cNvSpPr/>
          <p:nvPr/>
        </p:nvSpPr>
        <p:spPr>
          <a:xfrm>
            <a:off x="729400" y="662225"/>
            <a:ext cx="4149900" cy="2532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5" name="Google Shape;655;p93"/>
          <p:cNvSpPr txBox="1"/>
          <p:nvPr/>
        </p:nvSpPr>
        <p:spPr>
          <a:xfrm>
            <a:off x="5910625" y="1370750"/>
            <a:ext cx="2439600" cy="7671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Code to train, test the power transformed data </a:t>
            </a:r>
            <a:endParaRPr/>
          </a:p>
        </p:txBody>
      </p:sp>
      <p:cxnSp>
        <p:nvCxnSpPr>
          <p:cNvPr id="656" name="Google Shape;656;p93"/>
          <p:cNvCxnSpPr>
            <a:stCxn id="654" idx="3"/>
            <a:endCxn id="655" idx="1"/>
          </p:cNvCxnSpPr>
          <p:nvPr/>
        </p:nvCxnSpPr>
        <p:spPr>
          <a:xfrm flipH="1" rot="10800000">
            <a:off x="4879300" y="1754225"/>
            <a:ext cx="1031400" cy="174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9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Code SMOTE</a:t>
            </a:r>
            <a:endParaRPr/>
          </a:p>
        </p:txBody>
      </p:sp>
      <p:sp>
        <p:nvSpPr>
          <p:cNvPr id="662" name="Google Shape;662;p94"/>
          <p:cNvSpPr txBox="1"/>
          <p:nvPr/>
        </p:nvSpPr>
        <p:spPr>
          <a:xfrm>
            <a:off x="5810025" y="1710300"/>
            <a:ext cx="2226000" cy="6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63" name="Google Shape;663;p94"/>
          <p:cNvPicPr preferRelativeResize="0"/>
          <p:nvPr/>
        </p:nvPicPr>
        <p:blipFill>
          <a:blip r:embed="rId3">
            <a:alphaModFix/>
          </a:blip>
          <a:stretch>
            <a:fillRect/>
          </a:stretch>
        </p:blipFill>
        <p:spPr>
          <a:xfrm>
            <a:off x="290725" y="725100"/>
            <a:ext cx="4724400" cy="3819525"/>
          </a:xfrm>
          <a:prstGeom prst="rect">
            <a:avLst/>
          </a:prstGeom>
          <a:noFill/>
          <a:ln>
            <a:noFill/>
          </a:ln>
        </p:spPr>
      </p:pic>
      <p:sp>
        <p:nvSpPr>
          <p:cNvPr id="664" name="Google Shape;664;p94"/>
          <p:cNvSpPr txBox="1"/>
          <p:nvPr/>
        </p:nvSpPr>
        <p:spPr>
          <a:xfrm>
            <a:off x="5910625" y="1370750"/>
            <a:ext cx="2439600" cy="7671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Code to train, test the power transformed data </a:t>
            </a:r>
            <a:endParaRPr/>
          </a:p>
        </p:txBody>
      </p:sp>
      <p:sp>
        <p:nvSpPr>
          <p:cNvPr id="665" name="Google Shape;665;p94"/>
          <p:cNvSpPr/>
          <p:nvPr/>
        </p:nvSpPr>
        <p:spPr>
          <a:xfrm>
            <a:off x="389875" y="662225"/>
            <a:ext cx="4149900" cy="2532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66" name="Google Shape;666;p94"/>
          <p:cNvCxnSpPr>
            <a:stCxn id="665" idx="3"/>
            <a:endCxn id="664" idx="1"/>
          </p:cNvCxnSpPr>
          <p:nvPr/>
        </p:nvCxnSpPr>
        <p:spPr>
          <a:xfrm flipH="1" rot="10800000">
            <a:off x="4539775" y="1754225"/>
            <a:ext cx="1371000" cy="174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9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 Result Overall</a:t>
            </a:r>
            <a:endParaRPr/>
          </a:p>
        </p:txBody>
      </p:sp>
      <p:pic>
        <p:nvPicPr>
          <p:cNvPr id="672" name="Google Shape;672;p95"/>
          <p:cNvPicPr preferRelativeResize="0"/>
          <p:nvPr/>
        </p:nvPicPr>
        <p:blipFill>
          <a:blip r:embed="rId3">
            <a:alphaModFix/>
          </a:blip>
          <a:stretch>
            <a:fillRect/>
          </a:stretch>
        </p:blipFill>
        <p:spPr>
          <a:xfrm>
            <a:off x="152400" y="572700"/>
            <a:ext cx="8839200" cy="3541377"/>
          </a:xfrm>
          <a:prstGeom prst="rect">
            <a:avLst/>
          </a:prstGeom>
          <a:noFill/>
          <a:ln>
            <a:noFill/>
          </a:ln>
        </p:spPr>
      </p:pic>
      <p:sp>
        <p:nvSpPr>
          <p:cNvPr id="673" name="Google Shape;673;p95"/>
          <p:cNvSpPr txBox="1"/>
          <p:nvPr/>
        </p:nvSpPr>
        <p:spPr>
          <a:xfrm>
            <a:off x="389850" y="4114075"/>
            <a:ext cx="852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2"/>
                </a:solidFill>
                <a:highlight>
                  <a:srgbClr val="FFFFFF"/>
                </a:highlight>
                <a:latin typeface="Roboto"/>
                <a:ea typeface="Roboto"/>
                <a:cs typeface="Roboto"/>
                <a:sym typeface="Roboto"/>
              </a:rPr>
              <a:t>Final Conclusion - If the aim of the model is to minimize the the undetected sales sessions (False Negatives) and at the cost of incorrectly predicting non-revenue sessions as revenue sale , then SMOTE model should be chosen. For the current analysis, I will go ahead with a more generalized model i.e without SMOTE</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 Importance Result</a:t>
            </a:r>
            <a:endParaRPr/>
          </a:p>
        </p:txBody>
      </p:sp>
      <p:pic>
        <p:nvPicPr>
          <p:cNvPr id="679" name="Google Shape;679;p96"/>
          <p:cNvPicPr preferRelativeResize="0"/>
          <p:nvPr/>
        </p:nvPicPr>
        <p:blipFill>
          <a:blip r:embed="rId3">
            <a:alphaModFix/>
          </a:blip>
          <a:stretch>
            <a:fillRect/>
          </a:stretch>
        </p:blipFill>
        <p:spPr>
          <a:xfrm>
            <a:off x="5706575" y="624500"/>
            <a:ext cx="3324225" cy="3324225"/>
          </a:xfrm>
          <a:prstGeom prst="rect">
            <a:avLst/>
          </a:prstGeom>
          <a:noFill/>
          <a:ln>
            <a:noFill/>
          </a:ln>
        </p:spPr>
      </p:pic>
      <p:pic>
        <p:nvPicPr>
          <p:cNvPr id="680" name="Google Shape;680;p96"/>
          <p:cNvPicPr preferRelativeResize="0"/>
          <p:nvPr/>
        </p:nvPicPr>
        <p:blipFill>
          <a:blip r:embed="rId4">
            <a:alphaModFix/>
          </a:blip>
          <a:stretch>
            <a:fillRect/>
          </a:stretch>
        </p:blipFill>
        <p:spPr>
          <a:xfrm>
            <a:off x="95063" y="729000"/>
            <a:ext cx="5457825" cy="1371600"/>
          </a:xfrm>
          <a:prstGeom prst="rect">
            <a:avLst/>
          </a:prstGeom>
          <a:noFill/>
          <a:ln>
            <a:noFill/>
          </a:ln>
        </p:spPr>
      </p:pic>
      <p:sp>
        <p:nvSpPr>
          <p:cNvPr id="681" name="Google Shape;681;p96"/>
          <p:cNvSpPr txBox="1"/>
          <p:nvPr/>
        </p:nvSpPr>
        <p:spPr>
          <a:xfrm>
            <a:off x="364700" y="2905000"/>
            <a:ext cx="4300800" cy="8427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This is the top 10 feature from the xgboost classifier model (base model)</a:t>
            </a:r>
            <a:endParaRPr/>
          </a:p>
        </p:txBody>
      </p:sp>
      <p:cxnSp>
        <p:nvCxnSpPr>
          <p:cNvPr id="682" name="Google Shape;682;p96"/>
          <p:cNvCxnSpPr/>
          <p:nvPr/>
        </p:nvCxnSpPr>
        <p:spPr>
          <a:xfrm flipH="1" rot="10800000">
            <a:off x="4665500" y="2904850"/>
            <a:ext cx="955800" cy="421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9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 Importance Visualisation</a:t>
            </a:r>
            <a:endParaRPr/>
          </a:p>
        </p:txBody>
      </p:sp>
      <p:cxnSp>
        <p:nvCxnSpPr>
          <p:cNvPr id="688" name="Google Shape;688;p97"/>
          <p:cNvCxnSpPr/>
          <p:nvPr/>
        </p:nvCxnSpPr>
        <p:spPr>
          <a:xfrm flipH="1" rot="10800000">
            <a:off x="4665500" y="2904850"/>
            <a:ext cx="955800" cy="421500"/>
          </a:xfrm>
          <a:prstGeom prst="straightConnector1">
            <a:avLst/>
          </a:prstGeom>
          <a:noFill/>
          <a:ln cap="flat" cmpd="sng" w="9525">
            <a:solidFill>
              <a:schemeClr val="dk2"/>
            </a:solidFill>
            <a:prstDash val="solid"/>
            <a:round/>
            <a:headEnd len="med" w="med" type="none"/>
            <a:tailEnd len="med" w="med" type="none"/>
          </a:ln>
        </p:spPr>
      </p:cxnSp>
      <p:pic>
        <p:nvPicPr>
          <p:cNvPr id="689" name="Google Shape;689;p97"/>
          <p:cNvPicPr preferRelativeResize="0"/>
          <p:nvPr/>
        </p:nvPicPr>
        <p:blipFill>
          <a:blip r:embed="rId3">
            <a:alphaModFix/>
          </a:blip>
          <a:stretch>
            <a:fillRect/>
          </a:stretch>
        </p:blipFill>
        <p:spPr>
          <a:xfrm>
            <a:off x="0" y="1605450"/>
            <a:ext cx="9144002" cy="3538050"/>
          </a:xfrm>
          <a:prstGeom prst="rect">
            <a:avLst/>
          </a:prstGeom>
          <a:noFill/>
          <a:ln>
            <a:noFill/>
          </a:ln>
        </p:spPr>
      </p:pic>
      <p:sp>
        <p:nvSpPr>
          <p:cNvPr id="690" name="Google Shape;690;p97"/>
          <p:cNvSpPr txBox="1"/>
          <p:nvPr/>
        </p:nvSpPr>
        <p:spPr>
          <a:xfrm>
            <a:off x="2109900" y="2288725"/>
            <a:ext cx="4300800" cy="8427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This is the top 15 feature from the xgboost classifier model (base model)</a:t>
            </a:r>
            <a:endParaRPr/>
          </a:p>
        </p:txBody>
      </p:sp>
      <p:pic>
        <p:nvPicPr>
          <p:cNvPr id="691" name="Google Shape;691;p97"/>
          <p:cNvPicPr preferRelativeResize="0"/>
          <p:nvPr/>
        </p:nvPicPr>
        <p:blipFill>
          <a:blip r:embed="rId4">
            <a:alphaModFix/>
          </a:blip>
          <a:stretch>
            <a:fillRect/>
          </a:stretch>
        </p:blipFill>
        <p:spPr>
          <a:xfrm>
            <a:off x="607450" y="572688"/>
            <a:ext cx="7305675" cy="9429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98"/>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Confusion Matrix Result (XGB Base Model Validation Set)</a:t>
            </a:r>
            <a:endParaRPr sz="2000"/>
          </a:p>
        </p:txBody>
      </p:sp>
      <p:sp>
        <p:nvSpPr>
          <p:cNvPr id="697" name="Google Shape;697;p98"/>
          <p:cNvSpPr txBox="1"/>
          <p:nvPr/>
        </p:nvSpPr>
        <p:spPr>
          <a:xfrm>
            <a:off x="2930600" y="531150"/>
            <a:ext cx="1556700" cy="3414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t>  Base Model</a:t>
            </a:r>
            <a:endParaRPr b="1" sz="1200"/>
          </a:p>
        </p:txBody>
      </p:sp>
      <p:sp>
        <p:nvSpPr>
          <p:cNvPr id="698" name="Google Shape;698;p98"/>
          <p:cNvSpPr txBox="1"/>
          <p:nvPr/>
        </p:nvSpPr>
        <p:spPr>
          <a:xfrm>
            <a:off x="200850" y="3675075"/>
            <a:ext cx="8623800" cy="85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050">
                <a:solidFill>
                  <a:schemeClr val="dk1"/>
                </a:solidFill>
                <a:highlight>
                  <a:srgbClr val="FFFFFF"/>
                </a:highlight>
              </a:rPr>
              <a:t>From the confusion matrix of the separate validation set, this best model try to predict a more negative class as the positive class.</a:t>
            </a:r>
            <a:endParaRPr sz="1050">
              <a:solidFill>
                <a:schemeClr val="dk1"/>
              </a:solidFill>
              <a:highlight>
                <a:srgbClr val="FFFFFF"/>
              </a:highlight>
            </a:endParaRPr>
          </a:p>
          <a:p>
            <a:pPr indent="0" lvl="0" marL="0" rtl="0" algn="l">
              <a:lnSpc>
                <a:spcPct val="115000"/>
              </a:lnSpc>
              <a:spcBef>
                <a:spcPts val="1100"/>
              </a:spcBef>
              <a:spcAft>
                <a:spcPts val="1100"/>
              </a:spcAft>
              <a:buNone/>
            </a:pPr>
            <a:r>
              <a:rPr lang="en-GB" sz="1050">
                <a:solidFill>
                  <a:schemeClr val="dk1"/>
                </a:solidFill>
                <a:highlight>
                  <a:srgbClr val="FFFFFF"/>
                </a:highlight>
              </a:rPr>
              <a:t>The False Positive count 33 , and the False negative 51, True Positive increase from 99, and True Negative 681. The precision 75%.Additionally, recall (prev. 66% ), and  AUC 90%.</a:t>
            </a:r>
            <a:endParaRPr sz="1050">
              <a:solidFill>
                <a:schemeClr val="dk1"/>
              </a:solidFill>
              <a:highlight>
                <a:srgbClr val="FFFFFF"/>
              </a:highlight>
            </a:endParaRPr>
          </a:p>
        </p:txBody>
      </p:sp>
      <p:pic>
        <p:nvPicPr>
          <p:cNvPr id="699" name="Google Shape;699;p98"/>
          <p:cNvPicPr preferRelativeResize="0"/>
          <p:nvPr/>
        </p:nvPicPr>
        <p:blipFill>
          <a:blip r:embed="rId3">
            <a:alphaModFix/>
          </a:blip>
          <a:stretch>
            <a:fillRect/>
          </a:stretch>
        </p:blipFill>
        <p:spPr>
          <a:xfrm>
            <a:off x="2051600" y="872550"/>
            <a:ext cx="3314700" cy="1009650"/>
          </a:xfrm>
          <a:prstGeom prst="rect">
            <a:avLst/>
          </a:prstGeom>
          <a:noFill/>
          <a:ln cap="flat" cmpd="sng" w="9525">
            <a:solidFill>
              <a:srgbClr val="9900FF"/>
            </a:solidFill>
            <a:prstDash val="solid"/>
            <a:round/>
            <a:headEnd len="sm" w="sm" type="none"/>
            <a:tailEnd len="sm" w="sm" type="none"/>
          </a:ln>
        </p:spPr>
      </p:pic>
      <p:pic>
        <p:nvPicPr>
          <p:cNvPr id="700" name="Google Shape;700;p98"/>
          <p:cNvPicPr preferRelativeResize="0"/>
          <p:nvPr/>
        </p:nvPicPr>
        <p:blipFill>
          <a:blip r:embed="rId4">
            <a:alphaModFix/>
          </a:blip>
          <a:stretch>
            <a:fillRect/>
          </a:stretch>
        </p:blipFill>
        <p:spPr>
          <a:xfrm>
            <a:off x="1792000" y="1882200"/>
            <a:ext cx="3732765" cy="1685500"/>
          </a:xfrm>
          <a:prstGeom prst="rect">
            <a:avLst/>
          </a:prstGeom>
          <a:noFill/>
          <a:ln cap="flat" cmpd="sng" w="9525">
            <a:solidFill>
              <a:srgbClr val="9900FF"/>
            </a:solidFill>
            <a:prstDash val="solid"/>
            <a:round/>
            <a:headEnd len="sm" w="sm" type="none"/>
            <a:tailEnd len="sm" w="sm" type="none"/>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4" name="Shape 704"/>
        <p:cNvGrpSpPr/>
        <p:nvPr/>
      </p:nvGrpSpPr>
      <p:grpSpPr>
        <a:xfrm>
          <a:off x="0" y="0"/>
          <a:ext cx="0" cy="0"/>
          <a:chOff x="0" y="0"/>
          <a:chExt cx="0" cy="0"/>
        </a:xfrm>
      </p:grpSpPr>
      <p:sp>
        <p:nvSpPr>
          <p:cNvPr id="705" name="Google Shape;705;p99"/>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Confusion Matrix Result (XGB Base Model with &amp; with smote)</a:t>
            </a:r>
            <a:endParaRPr sz="2000"/>
          </a:p>
        </p:txBody>
      </p:sp>
      <p:sp>
        <p:nvSpPr>
          <p:cNvPr id="706" name="Google Shape;706;p99"/>
          <p:cNvSpPr txBox="1"/>
          <p:nvPr/>
        </p:nvSpPr>
        <p:spPr>
          <a:xfrm>
            <a:off x="1033750" y="497600"/>
            <a:ext cx="1556700" cy="3414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t>  Base Model</a:t>
            </a:r>
            <a:endParaRPr b="1" sz="1200"/>
          </a:p>
        </p:txBody>
      </p:sp>
      <p:sp>
        <p:nvSpPr>
          <p:cNvPr id="707" name="Google Shape;707;p99"/>
          <p:cNvSpPr txBox="1"/>
          <p:nvPr/>
        </p:nvSpPr>
        <p:spPr>
          <a:xfrm>
            <a:off x="200850" y="3675075"/>
            <a:ext cx="8623800" cy="137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050">
                <a:solidFill>
                  <a:schemeClr val="dk1"/>
                </a:solidFill>
                <a:highlight>
                  <a:srgbClr val="FFFFFF"/>
                </a:highlight>
              </a:rPr>
              <a:t>From the confusion matrix of the separate validation set, this best model try to predict a more negative class as the positive class.</a:t>
            </a:r>
            <a:endParaRPr sz="1050">
              <a:solidFill>
                <a:schemeClr val="dk1"/>
              </a:solidFill>
              <a:highlight>
                <a:srgbClr val="FFFFFF"/>
              </a:highlight>
            </a:endParaRPr>
          </a:p>
          <a:p>
            <a:pPr indent="0" lvl="0" marL="0" rtl="0" algn="l">
              <a:lnSpc>
                <a:spcPct val="115000"/>
              </a:lnSpc>
              <a:spcBef>
                <a:spcPts val="1100"/>
              </a:spcBef>
              <a:spcAft>
                <a:spcPts val="0"/>
              </a:spcAft>
              <a:buNone/>
            </a:pPr>
            <a:r>
              <a:rPr lang="en-GB" sz="1050">
                <a:solidFill>
                  <a:schemeClr val="dk1"/>
                </a:solidFill>
                <a:highlight>
                  <a:srgbClr val="FFFFFF"/>
                </a:highlight>
              </a:rPr>
              <a:t>Compared to the previous training on the base model, the False Positive count increase from 33 to 98, and the False negative decrease from 51 to 21, True Positive increase from 99 to 129, and True Negative decrease from 681  to 616. The increase count of FP has an impact on the decreasing of the precision (previously 75% to 57%). It might be a sign of the model learning the noise inside the dataset.</a:t>
            </a:r>
            <a:endParaRPr sz="1050">
              <a:solidFill>
                <a:schemeClr val="dk1"/>
              </a:solidFill>
              <a:highlight>
                <a:srgbClr val="FFFFFF"/>
              </a:highlight>
            </a:endParaRPr>
          </a:p>
          <a:p>
            <a:pPr indent="0" lvl="0" marL="0" rtl="0" algn="l">
              <a:lnSpc>
                <a:spcPct val="115000"/>
              </a:lnSpc>
              <a:spcBef>
                <a:spcPts val="1100"/>
              </a:spcBef>
              <a:spcAft>
                <a:spcPts val="500"/>
              </a:spcAft>
              <a:buNone/>
            </a:pPr>
            <a:r>
              <a:rPr lang="en-GB" sz="1050">
                <a:solidFill>
                  <a:schemeClr val="dk1"/>
                </a:solidFill>
                <a:highlight>
                  <a:srgbClr val="FFFFFF"/>
                </a:highlight>
              </a:rPr>
              <a:t>Additionally, increasing of recall (prev. 66% to 86%), and decrease in AUC (prev. 94% to 93%).</a:t>
            </a:r>
            <a:endParaRPr sz="1050">
              <a:solidFill>
                <a:schemeClr val="dk1"/>
              </a:solidFill>
              <a:highlight>
                <a:srgbClr val="FFFFFF"/>
              </a:highlight>
            </a:endParaRPr>
          </a:p>
        </p:txBody>
      </p:sp>
      <p:pic>
        <p:nvPicPr>
          <p:cNvPr id="708" name="Google Shape;708;p99"/>
          <p:cNvPicPr preferRelativeResize="0"/>
          <p:nvPr/>
        </p:nvPicPr>
        <p:blipFill>
          <a:blip r:embed="rId3">
            <a:alphaModFix/>
          </a:blip>
          <a:stretch>
            <a:fillRect/>
          </a:stretch>
        </p:blipFill>
        <p:spPr>
          <a:xfrm>
            <a:off x="408700" y="839000"/>
            <a:ext cx="3314700" cy="1009650"/>
          </a:xfrm>
          <a:prstGeom prst="rect">
            <a:avLst/>
          </a:prstGeom>
          <a:noFill/>
          <a:ln cap="flat" cmpd="sng" w="9525">
            <a:solidFill>
              <a:srgbClr val="9900FF"/>
            </a:solidFill>
            <a:prstDash val="solid"/>
            <a:round/>
            <a:headEnd len="sm" w="sm" type="none"/>
            <a:tailEnd len="sm" w="sm" type="none"/>
          </a:ln>
        </p:spPr>
      </p:pic>
      <p:pic>
        <p:nvPicPr>
          <p:cNvPr id="709" name="Google Shape;709;p99"/>
          <p:cNvPicPr preferRelativeResize="0"/>
          <p:nvPr/>
        </p:nvPicPr>
        <p:blipFill>
          <a:blip r:embed="rId4">
            <a:alphaModFix/>
          </a:blip>
          <a:stretch>
            <a:fillRect/>
          </a:stretch>
        </p:blipFill>
        <p:spPr>
          <a:xfrm>
            <a:off x="199675" y="1882200"/>
            <a:ext cx="3732765" cy="1685500"/>
          </a:xfrm>
          <a:prstGeom prst="rect">
            <a:avLst/>
          </a:prstGeom>
          <a:noFill/>
          <a:ln cap="flat" cmpd="sng" w="9525">
            <a:solidFill>
              <a:srgbClr val="9900FF"/>
            </a:solidFill>
            <a:prstDash val="solid"/>
            <a:round/>
            <a:headEnd len="sm" w="sm" type="none"/>
            <a:tailEnd len="sm" w="sm" type="none"/>
          </a:ln>
        </p:spPr>
      </p:pic>
      <p:sp>
        <p:nvSpPr>
          <p:cNvPr id="710" name="Google Shape;710;p99"/>
          <p:cNvSpPr txBox="1"/>
          <p:nvPr/>
        </p:nvSpPr>
        <p:spPr>
          <a:xfrm>
            <a:off x="5711925" y="497600"/>
            <a:ext cx="1556700" cy="3414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t> SMOTE  Model</a:t>
            </a:r>
            <a:endParaRPr b="1" sz="1200"/>
          </a:p>
        </p:txBody>
      </p:sp>
      <p:pic>
        <p:nvPicPr>
          <p:cNvPr id="711" name="Google Shape;711;p99"/>
          <p:cNvPicPr preferRelativeResize="0"/>
          <p:nvPr/>
        </p:nvPicPr>
        <p:blipFill>
          <a:blip r:embed="rId5">
            <a:alphaModFix/>
          </a:blip>
          <a:stretch>
            <a:fillRect/>
          </a:stretch>
        </p:blipFill>
        <p:spPr>
          <a:xfrm>
            <a:off x="4442575" y="881850"/>
            <a:ext cx="3848100" cy="923925"/>
          </a:xfrm>
          <a:prstGeom prst="rect">
            <a:avLst/>
          </a:prstGeom>
          <a:noFill/>
          <a:ln cap="flat" cmpd="sng" w="9525">
            <a:solidFill>
              <a:srgbClr val="9900FF"/>
            </a:solidFill>
            <a:prstDash val="solid"/>
            <a:round/>
            <a:headEnd len="sm" w="sm" type="none"/>
            <a:tailEnd len="sm" w="sm" type="none"/>
          </a:ln>
        </p:spPr>
      </p:pic>
      <p:pic>
        <p:nvPicPr>
          <p:cNvPr id="712" name="Google Shape;712;p99"/>
          <p:cNvPicPr preferRelativeResize="0"/>
          <p:nvPr/>
        </p:nvPicPr>
        <p:blipFill>
          <a:blip r:embed="rId6">
            <a:alphaModFix/>
          </a:blip>
          <a:stretch>
            <a:fillRect/>
          </a:stretch>
        </p:blipFill>
        <p:spPr>
          <a:xfrm>
            <a:off x="4533690" y="1848625"/>
            <a:ext cx="3756985" cy="1728375"/>
          </a:xfrm>
          <a:prstGeom prst="rect">
            <a:avLst/>
          </a:prstGeom>
          <a:noFill/>
          <a:ln cap="flat" cmpd="sng" w="9525">
            <a:solidFill>
              <a:srgbClr val="9900FF"/>
            </a:solidFill>
            <a:prstDash val="solid"/>
            <a:round/>
            <a:headEnd len="sm" w="sm" type="none"/>
            <a:tailEnd len="sm" w="sm" type="none"/>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00"/>
          <p:cNvSpPr txBox="1"/>
          <p:nvPr>
            <p:ph type="title"/>
          </p:nvPr>
        </p:nvSpPr>
        <p:spPr>
          <a:xfrm>
            <a:off x="0" y="0"/>
            <a:ext cx="9093300" cy="68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400"/>
              <a:t>ROC-AUC curve result and Curve for RF model(validation,train data)</a:t>
            </a:r>
            <a:endParaRPr sz="2400"/>
          </a:p>
        </p:txBody>
      </p:sp>
      <p:pic>
        <p:nvPicPr>
          <p:cNvPr id="718" name="Google Shape;718;p100"/>
          <p:cNvPicPr preferRelativeResize="0"/>
          <p:nvPr/>
        </p:nvPicPr>
        <p:blipFill>
          <a:blip r:embed="rId3">
            <a:alphaModFix/>
          </a:blip>
          <a:stretch>
            <a:fillRect/>
          </a:stretch>
        </p:blipFill>
        <p:spPr>
          <a:xfrm>
            <a:off x="900850" y="689100"/>
            <a:ext cx="7206699" cy="399227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0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XGB base Model Inference, Test Set</a:t>
            </a:r>
            <a:endParaRPr/>
          </a:p>
        </p:txBody>
      </p:sp>
      <p:sp>
        <p:nvSpPr>
          <p:cNvPr id="724" name="Google Shape;724;p101"/>
          <p:cNvSpPr txBox="1"/>
          <p:nvPr/>
        </p:nvSpPr>
        <p:spPr>
          <a:xfrm>
            <a:off x="612950" y="3700800"/>
            <a:ext cx="7721700" cy="53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100"/>
              </a:spcAft>
              <a:buNone/>
            </a:pPr>
            <a:r>
              <a:rPr lang="en-GB" sz="1050">
                <a:solidFill>
                  <a:schemeClr val="dk1"/>
                </a:solidFill>
                <a:highlight>
                  <a:schemeClr val="lt1"/>
                </a:highlight>
              </a:rPr>
              <a:t>From the base model, the False Positive count 136 and the False negative 205, True Positive 324 and True Negative 3034. The overall accuracy around 91%</a:t>
            </a:r>
            <a:endParaRPr sz="1200">
              <a:solidFill>
                <a:schemeClr val="accent2"/>
              </a:solidFill>
              <a:highlight>
                <a:srgbClr val="FFFFFF"/>
              </a:highlight>
              <a:latin typeface="Roboto"/>
              <a:ea typeface="Roboto"/>
              <a:cs typeface="Roboto"/>
              <a:sym typeface="Roboto"/>
            </a:endParaRPr>
          </a:p>
        </p:txBody>
      </p:sp>
      <p:pic>
        <p:nvPicPr>
          <p:cNvPr id="725" name="Google Shape;725;p101"/>
          <p:cNvPicPr preferRelativeResize="0"/>
          <p:nvPr/>
        </p:nvPicPr>
        <p:blipFill>
          <a:blip r:embed="rId3">
            <a:alphaModFix/>
          </a:blip>
          <a:stretch>
            <a:fillRect/>
          </a:stretch>
        </p:blipFill>
        <p:spPr>
          <a:xfrm>
            <a:off x="4343600" y="725100"/>
            <a:ext cx="3543300" cy="1000125"/>
          </a:xfrm>
          <a:prstGeom prst="rect">
            <a:avLst/>
          </a:prstGeom>
          <a:noFill/>
          <a:ln>
            <a:noFill/>
          </a:ln>
        </p:spPr>
      </p:pic>
      <p:pic>
        <p:nvPicPr>
          <p:cNvPr id="726" name="Google Shape;726;p101"/>
          <p:cNvPicPr preferRelativeResize="0"/>
          <p:nvPr/>
        </p:nvPicPr>
        <p:blipFill>
          <a:blip r:embed="rId4">
            <a:alphaModFix/>
          </a:blip>
          <a:stretch>
            <a:fillRect/>
          </a:stretch>
        </p:blipFill>
        <p:spPr>
          <a:xfrm>
            <a:off x="429750" y="572700"/>
            <a:ext cx="2955025" cy="2785475"/>
          </a:xfrm>
          <a:prstGeom prst="rect">
            <a:avLst/>
          </a:prstGeom>
          <a:noFill/>
          <a:ln>
            <a:noFill/>
          </a:ln>
        </p:spPr>
      </p:pic>
      <p:pic>
        <p:nvPicPr>
          <p:cNvPr id="727" name="Google Shape;727;p101"/>
          <p:cNvPicPr preferRelativeResize="0"/>
          <p:nvPr/>
        </p:nvPicPr>
        <p:blipFill>
          <a:blip r:embed="rId5">
            <a:alphaModFix/>
          </a:blip>
          <a:stretch>
            <a:fillRect/>
          </a:stretch>
        </p:blipFill>
        <p:spPr>
          <a:xfrm>
            <a:off x="4129675" y="1687400"/>
            <a:ext cx="3618693" cy="167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126100" y="454975"/>
            <a:ext cx="8639175" cy="38004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02"/>
          <p:cNvSpPr txBox="1"/>
          <p:nvPr>
            <p:ph idx="1" type="subTitle"/>
          </p:nvPr>
        </p:nvSpPr>
        <p:spPr>
          <a:xfrm>
            <a:off x="0" y="0"/>
            <a:ext cx="9144000" cy="59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Front End Code</a:t>
            </a:r>
            <a:endParaRPr/>
          </a:p>
        </p:txBody>
      </p:sp>
      <p:pic>
        <p:nvPicPr>
          <p:cNvPr id="733" name="Google Shape;733;p102"/>
          <p:cNvPicPr preferRelativeResize="0"/>
          <p:nvPr/>
        </p:nvPicPr>
        <p:blipFill>
          <a:blip r:embed="rId3">
            <a:alphaModFix/>
          </a:blip>
          <a:stretch>
            <a:fillRect/>
          </a:stretch>
        </p:blipFill>
        <p:spPr>
          <a:xfrm>
            <a:off x="165000" y="590700"/>
            <a:ext cx="5153025" cy="4162425"/>
          </a:xfrm>
          <a:prstGeom prst="rect">
            <a:avLst/>
          </a:prstGeom>
          <a:noFill/>
          <a:ln>
            <a:noFill/>
          </a:ln>
        </p:spPr>
      </p:pic>
      <p:pic>
        <p:nvPicPr>
          <p:cNvPr id="734" name="Google Shape;734;p102"/>
          <p:cNvPicPr preferRelativeResize="0"/>
          <p:nvPr/>
        </p:nvPicPr>
        <p:blipFill>
          <a:blip r:embed="rId4">
            <a:alphaModFix/>
          </a:blip>
          <a:stretch>
            <a:fillRect/>
          </a:stretch>
        </p:blipFill>
        <p:spPr>
          <a:xfrm>
            <a:off x="3329225" y="666324"/>
            <a:ext cx="5426276" cy="1842375"/>
          </a:xfrm>
          <a:prstGeom prst="rect">
            <a:avLst/>
          </a:prstGeom>
          <a:noFill/>
          <a:ln>
            <a:noFill/>
          </a:ln>
        </p:spPr>
      </p:pic>
      <p:cxnSp>
        <p:nvCxnSpPr>
          <p:cNvPr id="735" name="Google Shape;735;p102"/>
          <p:cNvCxnSpPr>
            <a:stCxn id="734" idx="2"/>
          </p:cNvCxnSpPr>
          <p:nvPr/>
        </p:nvCxnSpPr>
        <p:spPr>
          <a:xfrm>
            <a:off x="6042363" y="2508699"/>
            <a:ext cx="639000" cy="680700"/>
          </a:xfrm>
          <a:prstGeom prst="straightConnector1">
            <a:avLst/>
          </a:prstGeom>
          <a:noFill/>
          <a:ln cap="flat" cmpd="sng" w="9525">
            <a:solidFill>
              <a:schemeClr val="dk2"/>
            </a:solidFill>
            <a:prstDash val="solid"/>
            <a:round/>
            <a:headEnd len="med" w="med" type="none"/>
            <a:tailEnd len="med" w="med" type="none"/>
          </a:ln>
        </p:spPr>
      </p:cxnSp>
      <p:sp>
        <p:nvSpPr>
          <p:cNvPr id="736" name="Google Shape;736;p102"/>
          <p:cNvSpPr txBox="1"/>
          <p:nvPr/>
        </p:nvSpPr>
        <p:spPr>
          <a:xfrm>
            <a:off x="5710800" y="3126450"/>
            <a:ext cx="2168400" cy="10212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UI function to get the input for 60 columns , predict with the model.predict function</a:t>
            </a:r>
            <a:endParaRPr>
              <a:solidFill>
                <a:srgbClr val="0000FF"/>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03"/>
          <p:cNvSpPr txBox="1"/>
          <p:nvPr/>
        </p:nvSpPr>
        <p:spPr>
          <a:xfrm>
            <a:off x="0" y="0"/>
            <a:ext cx="91440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t>UI Sample with 60 columns</a:t>
            </a:r>
            <a:endParaRPr sz="2100"/>
          </a:p>
        </p:txBody>
      </p:sp>
      <p:pic>
        <p:nvPicPr>
          <p:cNvPr id="742" name="Google Shape;742;p103"/>
          <p:cNvPicPr preferRelativeResize="0"/>
          <p:nvPr/>
        </p:nvPicPr>
        <p:blipFill rotWithShape="1">
          <a:blip r:embed="rId3">
            <a:alphaModFix/>
          </a:blip>
          <a:srcRect b="0" l="0" r="47810" t="0"/>
          <a:stretch/>
        </p:blipFill>
        <p:spPr>
          <a:xfrm>
            <a:off x="304800" y="650650"/>
            <a:ext cx="1889900" cy="4264800"/>
          </a:xfrm>
          <a:prstGeom prst="rect">
            <a:avLst/>
          </a:prstGeom>
          <a:noFill/>
          <a:ln cap="flat" cmpd="sng" w="9525">
            <a:solidFill>
              <a:srgbClr val="9900FF"/>
            </a:solidFill>
            <a:prstDash val="solid"/>
            <a:round/>
            <a:headEnd len="sm" w="sm" type="none"/>
            <a:tailEnd len="sm" w="sm" type="none"/>
          </a:ln>
        </p:spPr>
      </p:pic>
      <p:pic>
        <p:nvPicPr>
          <p:cNvPr id="743" name="Google Shape;743;p103"/>
          <p:cNvPicPr preferRelativeResize="0"/>
          <p:nvPr/>
        </p:nvPicPr>
        <p:blipFill>
          <a:blip r:embed="rId4">
            <a:alphaModFix/>
          </a:blip>
          <a:stretch>
            <a:fillRect/>
          </a:stretch>
        </p:blipFill>
        <p:spPr>
          <a:xfrm>
            <a:off x="2194700" y="650650"/>
            <a:ext cx="2743304" cy="4264800"/>
          </a:xfrm>
          <a:prstGeom prst="rect">
            <a:avLst/>
          </a:prstGeom>
          <a:noFill/>
          <a:ln cap="flat" cmpd="sng" w="9525">
            <a:solidFill>
              <a:srgbClr val="9900FF"/>
            </a:solidFill>
            <a:prstDash val="solid"/>
            <a:round/>
            <a:headEnd len="sm" w="sm" type="none"/>
            <a:tailEnd len="sm" w="sm" type="none"/>
          </a:ln>
        </p:spPr>
      </p:pic>
      <p:pic>
        <p:nvPicPr>
          <p:cNvPr id="744" name="Google Shape;744;p103"/>
          <p:cNvPicPr preferRelativeResize="0"/>
          <p:nvPr/>
        </p:nvPicPr>
        <p:blipFill>
          <a:blip r:embed="rId5">
            <a:alphaModFix/>
          </a:blip>
          <a:stretch>
            <a:fillRect/>
          </a:stretch>
        </p:blipFill>
        <p:spPr>
          <a:xfrm>
            <a:off x="3361488" y="650650"/>
            <a:ext cx="5895975" cy="1809750"/>
          </a:xfrm>
          <a:prstGeom prst="rect">
            <a:avLst/>
          </a:prstGeom>
          <a:noFill/>
          <a:ln cap="flat" cmpd="sng" w="9525">
            <a:solidFill>
              <a:srgbClr val="9900FF"/>
            </a:solidFill>
            <a:prstDash val="solid"/>
            <a:round/>
            <a:headEnd len="sm" w="sm" type="none"/>
            <a:tailEnd len="sm" w="sm" type="none"/>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04"/>
          <p:cNvSpPr txBox="1"/>
          <p:nvPr>
            <p:ph idx="1" type="subTitle"/>
          </p:nvPr>
        </p:nvSpPr>
        <p:spPr>
          <a:xfrm>
            <a:off x="102500" y="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Test Case 1</a:t>
            </a:r>
            <a:endParaRPr/>
          </a:p>
        </p:txBody>
      </p:sp>
      <p:sp>
        <p:nvSpPr>
          <p:cNvPr id="750" name="Google Shape;750;p104"/>
          <p:cNvSpPr txBox="1"/>
          <p:nvPr/>
        </p:nvSpPr>
        <p:spPr>
          <a:xfrm>
            <a:off x="5232225" y="3237725"/>
            <a:ext cx="3682800" cy="5433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Actual 0 and predicted 0 output matches</a:t>
            </a:r>
            <a:endParaRPr/>
          </a:p>
        </p:txBody>
      </p:sp>
      <p:cxnSp>
        <p:nvCxnSpPr>
          <p:cNvPr id="751" name="Google Shape;751;p104"/>
          <p:cNvCxnSpPr/>
          <p:nvPr/>
        </p:nvCxnSpPr>
        <p:spPr>
          <a:xfrm flipH="1">
            <a:off x="7212300" y="2671325"/>
            <a:ext cx="285300" cy="566400"/>
          </a:xfrm>
          <a:prstGeom prst="straightConnector1">
            <a:avLst/>
          </a:prstGeom>
          <a:noFill/>
          <a:ln cap="flat" cmpd="sng" w="9525">
            <a:solidFill>
              <a:schemeClr val="dk2"/>
            </a:solidFill>
            <a:prstDash val="solid"/>
            <a:round/>
            <a:headEnd len="med" w="med" type="none"/>
            <a:tailEnd len="med" w="med" type="none"/>
          </a:ln>
        </p:spPr>
      </p:cxnSp>
      <p:pic>
        <p:nvPicPr>
          <p:cNvPr id="752" name="Google Shape;752;p104"/>
          <p:cNvPicPr preferRelativeResize="0"/>
          <p:nvPr/>
        </p:nvPicPr>
        <p:blipFill>
          <a:blip r:embed="rId3">
            <a:alphaModFix/>
          </a:blip>
          <a:stretch>
            <a:fillRect/>
          </a:stretch>
        </p:blipFill>
        <p:spPr>
          <a:xfrm>
            <a:off x="102500" y="604625"/>
            <a:ext cx="2521125" cy="3795642"/>
          </a:xfrm>
          <a:prstGeom prst="rect">
            <a:avLst/>
          </a:prstGeom>
          <a:noFill/>
          <a:ln>
            <a:noFill/>
          </a:ln>
        </p:spPr>
      </p:pic>
      <p:pic>
        <p:nvPicPr>
          <p:cNvPr id="753" name="Google Shape;753;p104"/>
          <p:cNvPicPr preferRelativeResize="0"/>
          <p:nvPr/>
        </p:nvPicPr>
        <p:blipFill>
          <a:blip r:embed="rId4">
            <a:alphaModFix/>
          </a:blip>
          <a:stretch>
            <a:fillRect/>
          </a:stretch>
        </p:blipFill>
        <p:spPr>
          <a:xfrm>
            <a:off x="2562425" y="604625"/>
            <a:ext cx="2369987" cy="4046100"/>
          </a:xfrm>
          <a:prstGeom prst="rect">
            <a:avLst/>
          </a:prstGeom>
          <a:noFill/>
          <a:ln>
            <a:noFill/>
          </a:ln>
        </p:spPr>
      </p:pic>
      <p:sp>
        <p:nvSpPr>
          <p:cNvPr id="754" name="Google Shape;754;p104"/>
          <p:cNvSpPr txBox="1"/>
          <p:nvPr/>
        </p:nvSpPr>
        <p:spPr>
          <a:xfrm>
            <a:off x="378225" y="4513175"/>
            <a:ext cx="1865700" cy="4791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Input to the column</a:t>
            </a:r>
            <a:endParaRPr/>
          </a:p>
        </p:txBody>
      </p:sp>
      <p:pic>
        <p:nvPicPr>
          <p:cNvPr id="755" name="Google Shape;755;p104"/>
          <p:cNvPicPr preferRelativeResize="0"/>
          <p:nvPr/>
        </p:nvPicPr>
        <p:blipFill rotWithShape="1">
          <a:blip r:embed="rId5">
            <a:alphaModFix/>
          </a:blip>
          <a:srcRect b="15368" l="0" r="30240" t="0"/>
          <a:stretch/>
        </p:blipFill>
        <p:spPr>
          <a:xfrm>
            <a:off x="5323275" y="1474500"/>
            <a:ext cx="3198801" cy="1196825"/>
          </a:xfrm>
          <a:prstGeom prst="rect">
            <a:avLst/>
          </a:prstGeom>
          <a:noFill/>
          <a:ln cap="flat" cmpd="sng" w="9525">
            <a:solidFill>
              <a:srgbClr val="9900FF"/>
            </a:solidFill>
            <a:prstDash val="solid"/>
            <a:round/>
            <a:headEnd len="sm" w="sm" type="none"/>
            <a:tailEnd len="sm" w="sm" type="none"/>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05"/>
          <p:cNvSpPr txBox="1"/>
          <p:nvPr>
            <p:ph idx="1" type="subTitle"/>
          </p:nvPr>
        </p:nvSpPr>
        <p:spPr>
          <a:xfrm>
            <a:off x="102500" y="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Test Case 2</a:t>
            </a:r>
            <a:endParaRPr/>
          </a:p>
        </p:txBody>
      </p:sp>
      <p:sp>
        <p:nvSpPr>
          <p:cNvPr id="761" name="Google Shape;761;p105"/>
          <p:cNvSpPr txBox="1"/>
          <p:nvPr/>
        </p:nvSpPr>
        <p:spPr>
          <a:xfrm>
            <a:off x="5232225" y="3237725"/>
            <a:ext cx="3682800" cy="5433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Actual 1 and predicted output is 0 did not  match</a:t>
            </a:r>
            <a:endParaRPr/>
          </a:p>
        </p:txBody>
      </p:sp>
      <p:cxnSp>
        <p:nvCxnSpPr>
          <p:cNvPr id="762" name="Google Shape;762;p105"/>
          <p:cNvCxnSpPr/>
          <p:nvPr/>
        </p:nvCxnSpPr>
        <p:spPr>
          <a:xfrm flipH="1">
            <a:off x="7212300" y="2671325"/>
            <a:ext cx="285300" cy="566400"/>
          </a:xfrm>
          <a:prstGeom prst="straightConnector1">
            <a:avLst/>
          </a:prstGeom>
          <a:noFill/>
          <a:ln cap="flat" cmpd="sng" w="9525">
            <a:solidFill>
              <a:schemeClr val="dk2"/>
            </a:solidFill>
            <a:prstDash val="solid"/>
            <a:round/>
            <a:headEnd len="med" w="med" type="none"/>
            <a:tailEnd len="med" w="med" type="none"/>
          </a:ln>
        </p:spPr>
      </p:cxnSp>
      <p:sp>
        <p:nvSpPr>
          <p:cNvPr id="763" name="Google Shape;763;p105"/>
          <p:cNvSpPr txBox="1"/>
          <p:nvPr/>
        </p:nvSpPr>
        <p:spPr>
          <a:xfrm>
            <a:off x="378225" y="4513175"/>
            <a:ext cx="1865700" cy="4791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Input to the column</a:t>
            </a:r>
            <a:endParaRPr/>
          </a:p>
        </p:txBody>
      </p:sp>
      <p:pic>
        <p:nvPicPr>
          <p:cNvPr id="764" name="Google Shape;764;p105"/>
          <p:cNvPicPr preferRelativeResize="0"/>
          <p:nvPr/>
        </p:nvPicPr>
        <p:blipFill>
          <a:blip r:embed="rId3">
            <a:alphaModFix/>
          </a:blip>
          <a:stretch>
            <a:fillRect/>
          </a:stretch>
        </p:blipFill>
        <p:spPr>
          <a:xfrm>
            <a:off x="5282925" y="792600"/>
            <a:ext cx="3581400" cy="1885950"/>
          </a:xfrm>
          <a:prstGeom prst="rect">
            <a:avLst/>
          </a:prstGeom>
          <a:noFill/>
          <a:ln cap="flat" cmpd="sng" w="9525">
            <a:solidFill>
              <a:srgbClr val="9900FF"/>
            </a:solidFill>
            <a:prstDash val="solid"/>
            <a:round/>
            <a:headEnd len="sm" w="sm" type="none"/>
            <a:tailEnd len="sm" w="sm" type="none"/>
          </a:ln>
        </p:spPr>
      </p:pic>
      <p:pic>
        <p:nvPicPr>
          <p:cNvPr id="765" name="Google Shape;765;p105"/>
          <p:cNvPicPr preferRelativeResize="0"/>
          <p:nvPr/>
        </p:nvPicPr>
        <p:blipFill>
          <a:blip r:embed="rId4">
            <a:alphaModFix/>
          </a:blip>
          <a:stretch>
            <a:fillRect/>
          </a:stretch>
        </p:blipFill>
        <p:spPr>
          <a:xfrm>
            <a:off x="240650" y="730675"/>
            <a:ext cx="2418404" cy="3415775"/>
          </a:xfrm>
          <a:prstGeom prst="rect">
            <a:avLst/>
          </a:prstGeom>
          <a:noFill/>
          <a:ln>
            <a:noFill/>
          </a:ln>
        </p:spPr>
      </p:pic>
      <p:pic>
        <p:nvPicPr>
          <p:cNvPr id="766" name="Google Shape;766;p105"/>
          <p:cNvPicPr preferRelativeResize="0"/>
          <p:nvPr/>
        </p:nvPicPr>
        <p:blipFill>
          <a:blip r:embed="rId5">
            <a:alphaModFix/>
          </a:blip>
          <a:stretch>
            <a:fillRect/>
          </a:stretch>
        </p:blipFill>
        <p:spPr>
          <a:xfrm>
            <a:off x="2723229" y="730675"/>
            <a:ext cx="2268371" cy="3577391"/>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06"/>
          <p:cNvSpPr txBox="1"/>
          <p:nvPr>
            <p:ph idx="1" type="subTitle"/>
          </p:nvPr>
        </p:nvSpPr>
        <p:spPr>
          <a:xfrm>
            <a:off x="102500" y="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Test Case 3</a:t>
            </a:r>
            <a:endParaRPr/>
          </a:p>
        </p:txBody>
      </p:sp>
      <p:sp>
        <p:nvSpPr>
          <p:cNvPr id="772" name="Google Shape;772;p106"/>
          <p:cNvSpPr txBox="1"/>
          <p:nvPr/>
        </p:nvSpPr>
        <p:spPr>
          <a:xfrm>
            <a:off x="5232225" y="3237725"/>
            <a:ext cx="3682800" cy="5433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Actual 0 and predicted output is 1 did not  match</a:t>
            </a:r>
            <a:endParaRPr/>
          </a:p>
        </p:txBody>
      </p:sp>
      <p:cxnSp>
        <p:nvCxnSpPr>
          <p:cNvPr id="773" name="Google Shape;773;p106"/>
          <p:cNvCxnSpPr/>
          <p:nvPr/>
        </p:nvCxnSpPr>
        <p:spPr>
          <a:xfrm flipH="1">
            <a:off x="7212300" y="2671325"/>
            <a:ext cx="285300" cy="566400"/>
          </a:xfrm>
          <a:prstGeom prst="straightConnector1">
            <a:avLst/>
          </a:prstGeom>
          <a:noFill/>
          <a:ln cap="flat" cmpd="sng" w="9525">
            <a:solidFill>
              <a:schemeClr val="dk2"/>
            </a:solidFill>
            <a:prstDash val="solid"/>
            <a:round/>
            <a:headEnd len="med" w="med" type="none"/>
            <a:tailEnd len="med" w="med" type="none"/>
          </a:ln>
        </p:spPr>
      </p:cxnSp>
      <p:sp>
        <p:nvSpPr>
          <p:cNvPr id="774" name="Google Shape;774;p106"/>
          <p:cNvSpPr txBox="1"/>
          <p:nvPr/>
        </p:nvSpPr>
        <p:spPr>
          <a:xfrm>
            <a:off x="365625" y="4664400"/>
            <a:ext cx="1865700" cy="4791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Input to the column</a:t>
            </a:r>
            <a:endParaRPr/>
          </a:p>
        </p:txBody>
      </p:sp>
      <p:pic>
        <p:nvPicPr>
          <p:cNvPr id="775" name="Google Shape;775;p106"/>
          <p:cNvPicPr preferRelativeResize="0"/>
          <p:nvPr/>
        </p:nvPicPr>
        <p:blipFill>
          <a:blip r:embed="rId3">
            <a:alphaModFix/>
          </a:blip>
          <a:stretch>
            <a:fillRect/>
          </a:stretch>
        </p:blipFill>
        <p:spPr>
          <a:xfrm>
            <a:off x="5495075" y="945000"/>
            <a:ext cx="3157108" cy="1573925"/>
          </a:xfrm>
          <a:prstGeom prst="rect">
            <a:avLst/>
          </a:prstGeom>
          <a:noFill/>
          <a:ln cap="flat" cmpd="sng" w="9525">
            <a:solidFill>
              <a:srgbClr val="0000FF"/>
            </a:solidFill>
            <a:prstDash val="solid"/>
            <a:round/>
            <a:headEnd len="sm" w="sm" type="none"/>
            <a:tailEnd len="sm" w="sm" type="none"/>
          </a:ln>
        </p:spPr>
      </p:pic>
      <p:pic>
        <p:nvPicPr>
          <p:cNvPr id="776" name="Google Shape;776;p106"/>
          <p:cNvPicPr preferRelativeResize="0"/>
          <p:nvPr/>
        </p:nvPicPr>
        <p:blipFill>
          <a:blip r:embed="rId4">
            <a:alphaModFix/>
          </a:blip>
          <a:stretch>
            <a:fillRect/>
          </a:stretch>
        </p:blipFill>
        <p:spPr>
          <a:xfrm>
            <a:off x="227975" y="548700"/>
            <a:ext cx="2423931" cy="4046100"/>
          </a:xfrm>
          <a:prstGeom prst="rect">
            <a:avLst/>
          </a:prstGeom>
          <a:noFill/>
          <a:ln>
            <a:noFill/>
          </a:ln>
        </p:spPr>
      </p:pic>
      <p:pic>
        <p:nvPicPr>
          <p:cNvPr id="777" name="Google Shape;777;p106"/>
          <p:cNvPicPr preferRelativeResize="0"/>
          <p:nvPr/>
        </p:nvPicPr>
        <p:blipFill>
          <a:blip r:embed="rId5">
            <a:alphaModFix/>
          </a:blip>
          <a:stretch>
            <a:fillRect/>
          </a:stretch>
        </p:blipFill>
        <p:spPr>
          <a:xfrm>
            <a:off x="2651906" y="943363"/>
            <a:ext cx="2275519" cy="3256784"/>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07"/>
          <p:cNvSpPr txBox="1"/>
          <p:nvPr>
            <p:ph idx="1" type="subTitle"/>
          </p:nvPr>
        </p:nvSpPr>
        <p:spPr>
          <a:xfrm>
            <a:off x="102500" y="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Test Case 4</a:t>
            </a:r>
            <a:endParaRPr/>
          </a:p>
        </p:txBody>
      </p:sp>
      <p:sp>
        <p:nvSpPr>
          <p:cNvPr id="783" name="Google Shape;783;p107"/>
          <p:cNvSpPr txBox="1"/>
          <p:nvPr/>
        </p:nvSpPr>
        <p:spPr>
          <a:xfrm>
            <a:off x="5232225" y="3237725"/>
            <a:ext cx="3682800" cy="5433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Actual 1 and predicted 1 output matches</a:t>
            </a:r>
            <a:endParaRPr/>
          </a:p>
        </p:txBody>
      </p:sp>
      <p:cxnSp>
        <p:nvCxnSpPr>
          <p:cNvPr id="784" name="Google Shape;784;p107"/>
          <p:cNvCxnSpPr/>
          <p:nvPr/>
        </p:nvCxnSpPr>
        <p:spPr>
          <a:xfrm flipH="1">
            <a:off x="7212300" y="2671325"/>
            <a:ext cx="285300" cy="566400"/>
          </a:xfrm>
          <a:prstGeom prst="straightConnector1">
            <a:avLst/>
          </a:prstGeom>
          <a:noFill/>
          <a:ln cap="flat" cmpd="sng" w="9525">
            <a:solidFill>
              <a:schemeClr val="dk2"/>
            </a:solidFill>
            <a:prstDash val="solid"/>
            <a:round/>
            <a:headEnd len="med" w="med" type="none"/>
            <a:tailEnd len="med" w="med" type="none"/>
          </a:ln>
        </p:spPr>
      </p:cxnSp>
      <p:sp>
        <p:nvSpPr>
          <p:cNvPr id="785" name="Google Shape;785;p107"/>
          <p:cNvSpPr txBox="1"/>
          <p:nvPr/>
        </p:nvSpPr>
        <p:spPr>
          <a:xfrm>
            <a:off x="378225" y="4513175"/>
            <a:ext cx="1865700" cy="4791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Input to the column</a:t>
            </a:r>
            <a:endParaRPr/>
          </a:p>
        </p:txBody>
      </p:sp>
      <p:pic>
        <p:nvPicPr>
          <p:cNvPr id="786" name="Google Shape;786;p107"/>
          <p:cNvPicPr preferRelativeResize="0"/>
          <p:nvPr/>
        </p:nvPicPr>
        <p:blipFill>
          <a:blip r:embed="rId3">
            <a:alphaModFix/>
          </a:blip>
          <a:stretch>
            <a:fillRect/>
          </a:stretch>
        </p:blipFill>
        <p:spPr>
          <a:xfrm>
            <a:off x="5358950" y="928250"/>
            <a:ext cx="3114675" cy="1743075"/>
          </a:xfrm>
          <a:prstGeom prst="rect">
            <a:avLst/>
          </a:prstGeom>
          <a:noFill/>
          <a:ln cap="flat" cmpd="sng" w="9525">
            <a:solidFill>
              <a:srgbClr val="9900FF"/>
            </a:solidFill>
            <a:prstDash val="solid"/>
            <a:round/>
            <a:headEnd len="sm" w="sm" type="none"/>
            <a:tailEnd len="sm" w="sm" type="none"/>
          </a:ln>
        </p:spPr>
      </p:pic>
      <p:pic>
        <p:nvPicPr>
          <p:cNvPr id="787" name="Google Shape;787;p107"/>
          <p:cNvPicPr preferRelativeResize="0"/>
          <p:nvPr/>
        </p:nvPicPr>
        <p:blipFill>
          <a:blip r:embed="rId4">
            <a:alphaModFix/>
          </a:blip>
          <a:stretch>
            <a:fillRect/>
          </a:stretch>
        </p:blipFill>
        <p:spPr>
          <a:xfrm>
            <a:off x="165000" y="705475"/>
            <a:ext cx="2533367" cy="3415775"/>
          </a:xfrm>
          <a:prstGeom prst="rect">
            <a:avLst/>
          </a:prstGeom>
          <a:noFill/>
          <a:ln>
            <a:noFill/>
          </a:ln>
        </p:spPr>
      </p:pic>
      <p:pic>
        <p:nvPicPr>
          <p:cNvPr id="788" name="Google Shape;788;p107"/>
          <p:cNvPicPr preferRelativeResize="0"/>
          <p:nvPr/>
        </p:nvPicPr>
        <p:blipFill>
          <a:blip r:embed="rId5">
            <a:alphaModFix/>
          </a:blip>
          <a:stretch>
            <a:fillRect/>
          </a:stretch>
        </p:blipFill>
        <p:spPr>
          <a:xfrm>
            <a:off x="2749892" y="705475"/>
            <a:ext cx="2229058" cy="35836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