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ac0e246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dac0e24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ac0e246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dac0e246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dac0e246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dac0e246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cefd699c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cefd699c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3d7d86662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3d7d86662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5103766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103766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cefd699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cefd699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ac0e24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ac0e24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ac0e24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ac0e24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dac0e24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dac0e24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dac0e246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dac0e246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ac0e24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dac0e24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67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500">
                <a:solidFill>
                  <a:srgbClr val="000000"/>
                </a:solidFill>
                <a:latin typeface="Times New Roman"/>
                <a:ea typeface="Times New Roman"/>
                <a:cs typeface="Times New Roman"/>
                <a:sym typeface="Times New Roman"/>
              </a:rPr>
              <a:t>STEGANALYSIS OF IMAGES</a:t>
            </a:r>
            <a:endParaRPr b="0" sz="3500">
              <a:solidFill>
                <a:srgbClr val="000000"/>
              </a:solidFill>
              <a:latin typeface="Times New Roman"/>
              <a:ea typeface="Times New Roman"/>
              <a:cs typeface="Times New Roman"/>
              <a:sym typeface="Times New Roman"/>
            </a:endParaRPr>
          </a:p>
          <a:p>
            <a:pPr indent="0" lvl="0" marL="0" rtl="0" algn="ctr">
              <a:spcBef>
                <a:spcPts val="1400"/>
              </a:spcBef>
              <a:spcAft>
                <a:spcPts val="1400"/>
              </a:spcAft>
              <a:buNone/>
            </a:pPr>
            <a:r>
              <a:t/>
            </a:r>
            <a:endParaRPr sz="3200">
              <a:solidFill>
                <a:schemeClr val="accent5"/>
              </a:solidFill>
              <a:latin typeface="Arial"/>
              <a:ea typeface="Arial"/>
              <a:cs typeface="Arial"/>
              <a:sym typeface="Arial"/>
            </a:endParaRPr>
          </a:p>
        </p:txBody>
      </p:sp>
      <p:sp>
        <p:nvSpPr>
          <p:cNvPr id="87" name="Google Shape;87;p13"/>
          <p:cNvSpPr txBox="1"/>
          <p:nvPr>
            <p:ph idx="1" type="subTitle"/>
          </p:nvPr>
        </p:nvSpPr>
        <p:spPr>
          <a:xfrm>
            <a:off x="729450" y="3162200"/>
            <a:ext cx="7900200" cy="14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 Submitted by</a:t>
            </a:r>
            <a:endParaRPr i="1" sz="1400">
              <a:solidFill>
                <a:srgbClr val="000000"/>
              </a:solidFill>
              <a:latin typeface="Arial"/>
              <a:ea typeface="Arial"/>
              <a:cs typeface="Arial"/>
              <a:sym typeface="Arial"/>
            </a:endParaRPr>
          </a:p>
          <a:p>
            <a:pPr indent="0" lvl="0" marL="5029200" rtl="0" algn="l">
              <a:spcBef>
                <a:spcPts val="0"/>
              </a:spcBef>
              <a:spcAft>
                <a:spcPts val="0"/>
              </a:spcAft>
              <a:buNone/>
            </a:pPr>
            <a:r>
              <a:rPr b="1" lang="en" sz="1400">
                <a:solidFill>
                  <a:srgbClr val="000000"/>
                </a:solidFill>
                <a:latin typeface="Arial"/>
                <a:ea typeface="Arial"/>
                <a:cs typeface="Arial"/>
                <a:sym typeface="Arial"/>
              </a:rPr>
              <a:t>   Jaidev Chittoria(181IT119)  </a:t>
            </a:r>
            <a:endParaRPr b="1" sz="1400">
              <a:solidFill>
                <a:srgbClr val="000000"/>
              </a:solidFill>
              <a:latin typeface="Arial"/>
              <a:ea typeface="Arial"/>
              <a:cs typeface="Arial"/>
              <a:sym typeface="Arial"/>
            </a:endParaRPr>
          </a:p>
          <a:p>
            <a:pPr indent="0" lvl="0" marL="4572000" rtl="0" algn="l">
              <a:spcBef>
                <a:spcPts val="0"/>
              </a:spcBef>
              <a:spcAft>
                <a:spcPts val="0"/>
              </a:spcAft>
              <a:buNone/>
            </a:pPr>
            <a:r>
              <a:rPr b="1"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Naman Vijayvargiya (181IT129)</a:t>
            </a:r>
            <a:endParaRPr b="1"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Shraddha Gole (181IT145)</a:t>
            </a:r>
            <a:endParaRPr b="1"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                   </a:t>
            </a:r>
            <a:r>
              <a:rPr b="1" lang="en" sz="1400">
                <a:solidFill>
                  <a:srgbClr val="FF0000"/>
                </a:solidFill>
                <a:latin typeface="Arial"/>
                <a:ea typeface="Arial"/>
                <a:cs typeface="Arial"/>
                <a:sym typeface="Arial"/>
              </a:rPr>
              <a:t>   </a:t>
            </a:r>
            <a:endParaRPr b="1" sz="1400" u="sng">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Results and Analysis</a:t>
            </a:r>
            <a:endParaRPr sz="2000">
              <a:latin typeface="Times New Roman"/>
              <a:ea typeface="Times New Roman"/>
              <a:cs typeface="Times New Roman"/>
              <a:sym typeface="Times New Roman"/>
            </a:endParaRPr>
          </a:p>
        </p:txBody>
      </p:sp>
      <p:sp>
        <p:nvSpPr>
          <p:cNvPr id="138" name="Google Shape;138;p22"/>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For each Id (image) in the test set, we provided a score that indicates how likely this image contains hidden data: the higher the score, the more it is assumed that image contains secret data.</a:t>
            </a:r>
            <a:r>
              <a:rPr lang="en" sz="1400">
                <a:solidFill>
                  <a:srgbClr val="000000"/>
                </a:solidFill>
                <a:latin typeface="Times New Roman"/>
                <a:ea typeface="Times New Roman"/>
                <a:cs typeface="Times New Roman"/>
                <a:sym typeface="Times New Roman"/>
              </a:rPr>
              <a:t> After training the data, we obtained a list containing the image id and their label. As we can see the predicted probability is high enough to classify an image as having some hidden data.</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       Fig- List of ids and their predicted labels</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39" name="Google Shape;139;p22"/>
          <p:cNvPicPr preferRelativeResize="0"/>
          <p:nvPr/>
        </p:nvPicPr>
        <p:blipFill>
          <a:blip r:embed="rId3">
            <a:alphaModFix/>
          </a:blip>
          <a:stretch>
            <a:fillRect/>
          </a:stretch>
        </p:blipFill>
        <p:spPr>
          <a:xfrm>
            <a:off x="935175" y="2905050"/>
            <a:ext cx="2985125" cy="180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2" type="body"/>
          </p:nvPr>
        </p:nvSpPr>
        <p:spPr>
          <a:xfrm>
            <a:off x="3969550" y="1681350"/>
            <a:ext cx="4448100" cy="3193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We divided the dataset into 100 bins and plotted the histogram for different bins of images and the range of probabilities predicted for them. As shown a large number of bins have probabilities in range 0.6 to 0.8.</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                         </a:t>
            </a:r>
            <a:r>
              <a:rPr lang="en" sz="800">
                <a:solidFill>
                  <a:srgbClr val="000000"/>
                </a:solidFill>
                <a:latin typeface="Times New Roman"/>
                <a:ea typeface="Times New Roman"/>
                <a:cs typeface="Times New Roman"/>
                <a:sym typeface="Times New Roman"/>
              </a:rPr>
              <a:t>Fig. Histogram of dataset and probabilities</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45" name="Google Shape;145;p23"/>
          <p:cNvPicPr preferRelativeResize="0"/>
          <p:nvPr/>
        </p:nvPicPr>
        <p:blipFill>
          <a:blip r:embed="rId3">
            <a:alphaModFix/>
          </a:blip>
          <a:stretch>
            <a:fillRect/>
          </a:stretch>
        </p:blipFill>
        <p:spPr>
          <a:xfrm>
            <a:off x="729325" y="1625875"/>
            <a:ext cx="3049075" cy="3030125"/>
          </a:xfrm>
          <a:prstGeom prst="rect">
            <a:avLst/>
          </a:prstGeom>
          <a:noFill/>
          <a:ln>
            <a:noFill/>
          </a:ln>
        </p:spPr>
      </p:pic>
      <p:pic>
        <p:nvPicPr>
          <p:cNvPr id="146" name="Google Shape;146;p23"/>
          <p:cNvPicPr preferRelativeResize="0"/>
          <p:nvPr/>
        </p:nvPicPr>
        <p:blipFill>
          <a:blip r:embed="rId4">
            <a:alphaModFix/>
          </a:blip>
          <a:stretch>
            <a:fillRect/>
          </a:stretch>
        </p:blipFill>
        <p:spPr>
          <a:xfrm>
            <a:off x="4427200" y="2739600"/>
            <a:ext cx="2844575" cy="183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726250" y="1641550"/>
            <a:ext cx="7411800" cy="2698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We plotted the ROC curve and chose AUC as the performance metric.We obtained an area of 0.92 under the curve which depicts the high accuracy of the model.</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8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800">
                <a:solidFill>
                  <a:srgbClr val="000000"/>
                </a:solidFill>
                <a:latin typeface="Times New Roman"/>
                <a:ea typeface="Times New Roman"/>
                <a:cs typeface="Times New Roman"/>
                <a:sym typeface="Times New Roman"/>
              </a:rPr>
              <a:t>      Fig. 9. Resultant ROC curve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                	</a:t>
            </a:r>
            <a:r>
              <a:rPr lang="en" sz="800">
                <a:solidFill>
                  <a:srgbClr val="000000"/>
                </a:solidFill>
                <a:latin typeface="Times New Roman"/>
                <a:ea typeface="Times New Roman"/>
                <a:cs typeface="Times New Roman"/>
                <a:sym typeface="Times New Roman"/>
              </a:rPr>
              <a:t>Fig. Resultant ROC curve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52" name="Google Shape;152;p24"/>
          <p:cNvPicPr preferRelativeResize="0"/>
          <p:nvPr/>
        </p:nvPicPr>
        <p:blipFill>
          <a:blip r:embed="rId3">
            <a:alphaModFix/>
          </a:blip>
          <a:stretch>
            <a:fillRect/>
          </a:stretch>
        </p:blipFill>
        <p:spPr>
          <a:xfrm>
            <a:off x="981300" y="2267100"/>
            <a:ext cx="2650000" cy="220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Conclusion and Future Work</a:t>
            </a:r>
            <a:endParaRPr sz="2000">
              <a:latin typeface="Times New Roman"/>
              <a:ea typeface="Times New Roman"/>
              <a:cs typeface="Times New Roman"/>
              <a:sym typeface="Times New Roman"/>
            </a:endParaRPr>
          </a:p>
        </p:txBody>
      </p:sp>
      <p:sp>
        <p:nvSpPr>
          <p:cNvPr id="158" name="Google Shape;158;p25"/>
          <p:cNvSpPr txBox="1"/>
          <p:nvPr>
            <p:ph idx="1" type="body"/>
          </p:nvPr>
        </p:nvSpPr>
        <p:spPr>
          <a:xfrm>
            <a:off x="318350" y="1853850"/>
            <a:ext cx="8099700" cy="30657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 this project , we have proposed a model which uses a EfficientNet B-2 neural network and trained on a dataset consisting four sets(cover,jmipod,juniverd,uerd) each of 7</a:t>
            </a:r>
            <a:r>
              <a:rPr lang="en" sz="1400">
                <a:solidFill>
                  <a:srgbClr val="000000"/>
                </a:solidFill>
                <a:latin typeface="Times New Roman"/>
                <a:ea typeface="Times New Roman"/>
                <a:cs typeface="Times New Roman"/>
                <a:sym typeface="Times New Roman"/>
              </a:rPr>
              <a:t>5K images.</a:t>
            </a:r>
            <a:endParaRPr sz="1400">
              <a:solidFill>
                <a:srgbClr val="000000"/>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has been demonstrated that this model can beat feature-based methods except in very difficult cases, and is therefore a promising research direction for further performance improvement. </a:t>
            </a:r>
            <a:endParaRPr sz="1400">
              <a:solidFill>
                <a:srgbClr val="000000"/>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Future works to assist move this inquire about ahead incorporates the taking after:</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Supplant 4×4 DCT with more successful channel banks or something proportionate. </a:t>
            </a:r>
            <a:endParaRPr sz="1400">
              <a:solidFill>
                <a:srgbClr val="000000"/>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Bring the data caused by pooling (subsampling) back by making the Neural Network phase-ware. </a:t>
            </a:r>
            <a:endParaRPr sz="1400">
              <a:solidFill>
                <a:srgbClr val="000000"/>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Making the Neural Network indeed more profound. </a:t>
            </a:r>
            <a:endParaRPr sz="1400">
              <a:solidFill>
                <a:srgbClr val="000000"/>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Test the proposed Neural Network on other JPEG steganographic calculations</a:t>
            </a:r>
            <a:endParaRPr sz="14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457200" rtl="0" algn="just">
              <a:spcBef>
                <a:spcPts val="1200"/>
              </a:spcBef>
              <a:spcAft>
                <a:spcPts val="12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latin typeface="Arial"/>
                <a:ea typeface="Arial"/>
                <a:cs typeface="Arial"/>
                <a:sym typeface="Arial"/>
              </a:rPr>
              <a:t>Introduction</a:t>
            </a:r>
            <a:endParaRPr sz="2800">
              <a:solidFill>
                <a:srgbClr val="000000"/>
              </a:solidFill>
              <a:latin typeface="Arial"/>
              <a:ea typeface="Arial"/>
              <a:cs typeface="Arial"/>
              <a:sym typeface="Arial"/>
            </a:endParaRPr>
          </a:p>
        </p:txBody>
      </p:sp>
      <p:sp>
        <p:nvSpPr>
          <p:cNvPr id="93" name="Google Shape;93;p14"/>
          <p:cNvSpPr txBox="1"/>
          <p:nvPr>
            <p:ph idx="1" type="body"/>
          </p:nvPr>
        </p:nvSpPr>
        <p:spPr>
          <a:xfrm>
            <a:off x="769250" y="1853850"/>
            <a:ext cx="7688700" cy="2712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Today the growth in Information Technology, especially networks such as mobile communication, Internet and digital multimedia applications has opened new opportunities for steganography and information hiding techniques. Steganography is a method of hiding secret messages into an innocent-looking cover media known as stegogramme such that an unintended observer will not be aware of the existence of the hidden messages. With steganographic techniques, it is possible to hide information within images, audio, video files or text which is perceptually and statistically undetectable.The same technology employed for digital watermarking and for digital markings/copyrights .But it's not limited to it , anyone can use it to hide information, to bypass securities, contact a specific person, send malicious content etc .The software build can be used by companies for this purpose.</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400">
                <a:solidFill>
                  <a:srgbClr val="000000"/>
                </a:solidFill>
                <a:latin typeface="Arial"/>
                <a:ea typeface="Arial"/>
                <a:cs typeface="Arial"/>
                <a:sym typeface="Arial"/>
              </a:rPr>
              <a:t> </a:t>
            </a:r>
            <a:endParaRPr b="1" sz="1400">
              <a:latin typeface="Arial"/>
              <a:ea typeface="Arial"/>
              <a:cs typeface="Arial"/>
              <a:sym typeface="Arial"/>
            </a:endParaRPr>
          </a:p>
          <a:p>
            <a:pPr indent="0" lvl="0" marL="0" rtl="0" algn="just">
              <a:spcBef>
                <a:spcPts val="1000"/>
              </a:spcBef>
              <a:spcAft>
                <a:spcPts val="1600"/>
              </a:spcAft>
              <a:buNone/>
            </a:pPr>
            <a:r>
              <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Scope of the problem</a:t>
            </a:r>
            <a:endParaRPr>
              <a:latin typeface="Arial"/>
              <a:ea typeface="Arial"/>
              <a:cs typeface="Arial"/>
              <a:sym typeface="Arial"/>
            </a:endParaRPr>
          </a:p>
        </p:txBody>
      </p:sp>
      <p:sp>
        <p:nvSpPr>
          <p:cNvPr id="99" name="Google Shape;99;p15"/>
          <p:cNvSpPr txBox="1"/>
          <p:nvPr>
            <p:ph idx="1" type="body"/>
          </p:nvPr>
        </p:nvSpPr>
        <p:spPr>
          <a:xfrm>
            <a:off x="368100" y="1940000"/>
            <a:ext cx="8049900" cy="3013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Steganalysis is the counterpart of steganography, as its goal is to detect the presence of hidden data. Steganography is the art of stealth communication or in a much simpler language we can say that it is the technique by which we can hide data, for say in digital images. Its purpose is to make communication undetectable to hide the presence of communication.</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We would try to build a software that can detect hidden information encoded into the image using any of the three paradigms :</a:t>
            </a:r>
            <a:r>
              <a:rPr lang="en" sz="1400">
                <a:solidFill>
                  <a:srgbClr val="000000"/>
                </a:solidFill>
                <a:latin typeface="Times New Roman"/>
                <a:ea typeface="Times New Roman"/>
                <a:cs typeface="Times New Roman"/>
                <a:sym typeface="Times New Roman"/>
              </a:rPr>
              <a:t>J-UNIWARD,UERD,JMiPOD.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scope of our project would cover many areas such as forensics investigation, surveillance systems, criminal investigation, medical imaging, journalism and intelligence services which use steganography for transferring the information in the form of an image.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94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05" name="Google Shape;105;p16"/>
          <p:cNvSpPr txBox="1"/>
          <p:nvPr>
            <p:ph idx="1" type="body"/>
          </p:nvPr>
        </p:nvSpPr>
        <p:spPr>
          <a:xfrm>
            <a:off x="729450" y="2078875"/>
            <a:ext cx="7688700" cy="2787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400">
                <a:solidFill>
                  <a:srgbClr val="333333"/>
                </a:solidFill>
                <a:latin typeface="Times New Roman"/>
                <a:ea typeface="Times New Roman"/>
                <a:cs typeface="Times New Roman"/>
                <a:sym typeface="Times New Roman"/>
              </a:rPr>
              <a:t>1. </a:t>
            </a:r>
            <a:r>
              <a:rPr b="1" lang="en" sz="1400">
                <a:solidFill>
                  <a:srgbClr val="000000"/>
                </a:solidFill>
                <a:latin typeface="Times New Roman"/>
                <a:ea typeface="Times New Roman"/>
                <a:cs typeface="Times New Roman"/>
                <a:sym typeface="Times New Roman"/>
              </a:rPr>
              <a:t>A Methodology of Steganalysis for Images</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This paper provides a comparison of some of the steganalysis methods proposed in the literature, and using these comparison results, a global steganalysis methodology is proposed. The secret message detection capacities of these steganalysis methods are evaluated using stego images generated by typical data hiding algorithms. The evaluation of steganalysis methods is realized in terms of false negative and false positive error rates using 100 images. There is not any steganalysis that can detect presence of secret messages in all types of stego images. Therefore, to realize a reliable analysis about a suspicious image, several steganalysis methods must be efficiently combined. In this paper, some considerations about steganalysis are provided using the results obtained of the comparison of steganalysis methods.</a:t>
            </a:r>
            <a:endParaRPr sz="1400">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solidFill>
                <a:schemeClr val="hlink"/>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696400" y="1372925"/>
            <a:ext cx="7721700" cy="296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2.Deep Convolutio</a:t>
            </a:r>
            <a:r>
              <a:rPr b="1" lang="en" sz="1400">
                <a:solidFill>
                  <a:srgbClr val="000000"/>
                </a:solidFill>
                <a:latin typeface="Times New Roman"/>
                <a:ea typeface="Times New Roman"/>
                <a:cs typeface="Times New Roman"/>
                <a:sym typeface="Times New Roman"/>
              </a:rPr>
              <a:t>nal Neural Netwo</a:t>
            </a:r>
            <a:r>
              <a:rPr b="1" lang="en" sz="1400">
                <a:solidFill>
                  <a:srgbClr val="000000"/>
                </a:solidFill>
                <a:latin typeface="Times New Roman"/>
                <a:ea typeface="Times New Roman"/>
                <a:cs typeface="Times New Roman"/>
                <a:sym typeface="Times New Roman"/>
              </a:rPr>
              <a:t>rk to Detect J-UNIWARD</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This paper presents an observational ponder on applying convolutional neural systems (CNNs) to recognizing J-UNIWARD -- one of the foremost secure JPEG steganographic strategy. Tests directing the engineering plan of the CNNs have been conducted on the JPEG compressed BOSSBase containing 10,000 covers of measure 512×512. Comes about have confirmed that both the pooling strategy and the profundity of the CNNs are basic for execution. Comes about have too demonstrated that a 20-layer CNN, in common, outflanks the foremost advanced feature-based strategies, but its advantage continuously reduces on hard-to-detect cases. To appear that the execution generalizes to large-scale databases and to distinctive cover sizes, one explore has been conducted on the CLS-LOC dataset of ImageNet containing more than one million covers trimmed to bound together measure of 256×256. The proposed 20-layer CNN has cut the blunder accomplished by a CNN as of late proposed for large-scale JPEG steganalysis by 35%.</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86025" y="1094350"/>
            <a:ext cx="7632300" cy="7596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2000">
                <a:solidFill>
                  <a:srgbClr val="000000"/>
                </a:solidFill>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p:txBody>
      </p:sp>
      <p:sp>
        <p:nvSpPr>
          <p:cNvPr id="116" name="Google Shape;116;p18"/>
          <p:cNvSpPr txBox="1"/>
          <p:nvPr>
            <p:ph idx="1" type="body"/>
          </p:nvPr>
        </p:nvSpPr>
        <p:spPr>
          <a:xfrm>
            <a:off x="785950" y="1731075"/>
            <a:ext cx="7632300" cy="26091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sz="1400">
                <a:solidFill>
                  <a:srgbClr val="000000"/>
                </a:solidFill>
                <a:latin typeface="Times New Roman"/>
                <a:ea typeface="Times New Roman"/>
                <a:cs typeface="Times New Roman"/>
                <a:sym typeface="Times New Roman"/>
              </a:rPr>
              <a:t>We have used the WaterFall Model as an abstract representation of the process.The software is divided into stages which consists of-</a:t>
            </a:r>
            <a:endParaRPr sz="1400">
              <a:solidFill>
                <a:srgbClr val="000000"/>
              </a:solidFill>
              <a:latin typeface="Times New Roman"/>
              <a:ea typeface="Times New Roman"/>
              <a:cs typeface="Times New Roman"/>
              <a:sym typeface="Times New Roman"/>
            </a:endParaRPr>
          </a:p>
          <a:p>
            <a:pPr indent="-317500" lvl="0" marL="457200" rtl="0" algn="just">
              <a:lnSpc>
                <a:spcPct val="100000"/>
              </a:lnSpc>
              <a:spcBef>
                <a:spcPts val="120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Exploratory Data Analysis </a:t>
            </a:r>
            <a:endParaRPr b="1" sz="1400">
              <a:solidFill>
                <a:srgbClr val="000000"/>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rPr lang="en" sz="1400">
                <a:solidFill>
                  <a:srgbClr val="000000"/>
                </a:solidFill>
                <a:latin typeface="Times New Roman"/>
                <a:ea typeface="Times New Roman"/>
                <a:cs typeface="Times New Roman"/>
                <a:sym typeface="Times New Roman"/>
              </a:rPr>
              <a:t>This module includes the process of finding out whether the data is hidden in least significant bits of discrete Cosine transform.If data is hidden in LSB then image will be prone to noise and hence easily identified so most of the time data is hidden in DCT. Hence software build is such that it identifies that data is hidden in DCT. This step involves visualisation step- </a:t>
            </a:r>
            <a:endParaRPr sz="1400">
              <a:solidFill>
                <a:srgbClr val="000000"/>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rPr i="1" lang="en" sz="1400">
                <a:solidFill>
                  <a:srgbClr val="000000"/>
                </a:solidFill>
                <a:latin typeface="Times New Roman"/>
                <a:ea typeface="Times New Roman"/>
                <a:cs typeface="Times New Roman"/>
                <a:sym typeface="Times New Roman"/>
              </a:rPr>
              <a:t>Visualize YCbCr Channels:</a:t>
            </a:r>
            <a:r>
              <a:rPr lang="en" sz="1400">
                <a:solidFill>
                  <a:srgbClr val="000000"/>
                </a:solidFill>
                <a:latin typeface="Times New Roman"/>
                <a:ea typeface="Times New Roman"/>
                <a:cs typeface="Times New Roman"/>
                <a:sym typeface="Times New Roman"/>
              </a:rPr>
              <a:t> The Y or Luminous component is the brightness of the color. That means the light intensity of the color. The human eye is more sensitive to this component.Cb and Cr is the blue component and red component related to the chroma component.Filter out the Y, Cb and Cr components for each image separately using the convert function with the path of the image as the parameter.</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825750" y="1303275"/>
            <a:ext cx="7592400" cy="36990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i="1" lang="en" sz="1400">
                <a:solidFill>
                  <a:srgbClr val="000000"/>
                </a:solidFill>
                <a:latin typeface="Times New Roman"/>
                <a:ea typeface="Times New Roman"/>
                <a:cs typeface="Times New Roman"/>
                <a:sym typeface="Times New Roman"/>
              </a:rPr>
              <a:t>Visualize DCT coefficients</a:t>
            </a:r>
            <a:r>
              <a:rPr lang="en" sz="1400">
                <a:solidFill>
                  <a:srgbClr val="000000"/>
                </a:solidFill>
                <a:latin typeface="Times New Roman"/>
                <a:ea typeface="Times New Roman"/>
                <a:cs typeface="Times New Roman"/>
                <a:sym typeface="Times New Roman"/>
              </a:rPr>
              <a:t>: DCT is a transformation technique for data compression and probably a good domain where the data can be hidden, and it can be seen that in the image that only a single 8X8 block was used for analysis, and further it can be seen that there is a much difference in the values of the coefficients; white represents very high values and black very low, so there is a high variance of the data here. </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400">
                <a:solidFill>
                  <a:srgbClr val="000000"/>
                </a:solidFill>
                <a:latin typeface="Times New Roman"/>
                <a:ea typeface="Times New Roman"/>
                <a:cs typeface="Times New Roman"/>
                <a:sym typeface="Times New Roman"/>
              </a:rPr>
              <a:t>When we did EDA on the images taken from dataset it is found that usually data is hidden in LSB and thus requires RGB to YCbCr conversion</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122" name="Google Shape;122;p19"/>
          <p:cNvPicPr preferRelativeResize="0"/>
          <p:nvPr/>
        </p:nvPicPr>
        <p:blipFill>
          <a:blip r:embed="rId3">
            <a:alphaModFix/>
          </a:blip>
          <a:stretch>
            <a:fillRect/>
          </a:stretch>
        </p:blipFill>
        <p:spPr>
          <a:xfrm>
            <a:off x="1873075" y="3258200"/>
            <a:ext cx="3067050"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729450" y="1402775"/>
            <a:ext cx="7688700" cy="293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Times New Roman"/>
                <a:ea typeface="Times New Roman"/>
                <a:cs typeface="Times New Roman"/>
                <a:sym typeface="Times New Roman"/>
              </a:rPr>
              <a:t>Data Preprocessing and Augmentation</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Now we will process the insights that we have gathered by EDA. As we have found that the chances of data being hidden in spatial   domain are more than of it being in frequency domain.</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i="1" lang="en" sz="1400">
                <a:solidFill>
                  <a:srgbClr val="000000"/>
                </a:solidFill>
                <a:latin typeface="Times New Roman"/>
                <a:ea typeface="Times New Roman"/>
                <a:cs typeface="Times New Roman"/>
                <a:sym typeface="Times New Roman"/>
              </a:rPr>
              <a:t>Augmentation</a:t>
            </a:r>
            <a:r>
              <a:rPr lang="en" sz="1400">
                <a:solidFill>
                  <a:srgbClr val="000000"/>
                </a:solidFill>
                <a:latin typeface="Times New Roman"/>
                <a:ea typeface="Times New Roman"/>
                <a:cs typeface="Times New Roman"/>
                <a:sym typeface="Times New Roman"/>
              </a:rPr>
              <a:t>: It is done to reduce the chances of overfitting of a model. Here images are cloned but they are also rotated or flipped so that the size of training data can be increased and as a result there will be less chances of the model being overfitted.</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After Augmentation, the next step is preprocessing the data. Data preprocessing is basically processing the data so that  it can be feeded properly to the neural network. It includes converting image channels from BGR to RGB. Further the insights that we have gathered from EDA that spatial domain has high potential of having hidden data so the spatial domain data of the images will be extracted from the images i.e decompressing the original image to its YCbCr components. </a:t>
            </a:r>
            <a:endParaRPr sz="14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rgbClr val="000000"/>
                </a:solidFill>
                <a:latin typeface="Times New Roman"/>
                <a:ea typeface="Times New Roman"/>
                <a:cs typeface="Times New Roman"/>
                <a:sym typeface="Times New Roman"/>
              </a:rPr>
              <a:t> </a:t>
            </a:r>
            <a:endParaRPr b="1"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686475" y="1283400"/>
            <a:ext cx="7731600" cy="3056700"/>
          </a:xfrm>
          <a:prstGeom prst="rect">
            <a:avLst/>
          </a:prstGeom>
        </p:spPr>
        <p:txBody>
          <a:bodyPr anchorCtr="0" anchor="t" bIns="91425" lIns="91425" spcFirstLastPara="1" rIns="91425" wrap="square" tIns="91425">
            <a:noAutofit/>
          </a:bodyPr>
          <a:lstStyle/>
          <a:p>
            <a:pPr indent="0" lvl="0" marL="12700" rtl="0" algn="just">
              <a:lnSpc>
                <a:spcPct val="150000"/>
              </a:lnSpc>
              <a:spcBef>
                <a:spcPts val="1200"/>
              </a:spcBef>
              <a:spcAft>
                <a:spcPts val="0"/>
              </a:spcAft>
              <a:buNone/>
            </a:pPr>
            <a:r>
              <a:rPr b="1" lang="en" sz="1400">
                <a:solidFill>
                  <a:srgbClr val="000000"/>
                </a:solidFill>
                <a:latin typeface="Times New Roman"/>
                <a:ea typeface="Times New Roman"/>
                <a:cs typeface="Times New Roman"/>
                <a:sym typeface="Times New Roman"/>
              </a:rPr>
              <a:t>Training and Inference</a:t>
            </a:r>
            <a:endParaRPr b="1" sz="1400">
              <a:solidFill>
                <a:srgbClr val="000000"/>
              </a:solidFill>
              <a:latin typeface="Times New Roman"/>
              <a:ea typeface="Times New Roman"/>
              <a:cs typeface="Times New Roman"/>
              <a:sym typeface="Times New Roman"/>
            </a:endParaRPr>
          </a:p>
          <a:p>
            <a:pPr indent="0" lvl="0" marL="12700" rtl="0" algn="just">
              <a:lnSpc>
                <a:spcPct val="100000"/>
              </a:lnSpc>
              <a:spcBef>
                <a:spcPts val="1200"/>
              </a:spcBef>
              <a:spcAft>
                <a:spcPts val="0"/>
              </a:spcAft>
              <a:buNone/>
            </a:pPr>
            <a:r>
              <a:rPr lang="en" sz="1400">
                <a:solidFill>
                  <a:srgbClr val="000000"/>
                </a:solidFill>
                <a:latin typeface="Times New Roman"/>
                <a:ea typeface="Times New Roman"/>
                <a:cs typeface="Times New Roman"/>
                <a:sym typeface="Times New Roman"/>
              </a:rPr>
              <a:t>Now as the data has been preprocessed it is ready to be further passed to the model. So we first fit the data to the model and then we train it.The neural network that we have chosen is efficientNet-B2 because of its good accuracy.The dataset contained normal images and three different types of images that are encoded with hidden data using different algorithms which we have already mentioned above.</a:t>
            </a:r>
            <a:endParaRPr sz="1400">
              <a:solidFill>
                <a:srgbClr val="000000"/>
              </a:solidFill>
              <a:latin typeface="Times New Roman"/>
              <a:ea typeface="Times New Roman"/>
              <a:cs typeface="Times New Roman"/>
              <a:sym typeface="Times New Roman"/>
            </a:endParaRPr>
          </a:p>
          <a:p>
            <a:pPr indent="0" lvl="0" marL="12700" rtl="0" algn="just">
              <a:lnSpc>
                <a:spcPct val="100000"/>
              </a:lnSpc>
              <a:spcBef>
                <a:spcPts val="1200"/>
              </a:spcBef>
              <a:spcAft>
                <a:spcPts val="0"/>
              </a:spcAft>
              <a:buNone/>
            </a:pPr>
            <a:r>
              <a:rPr lang="en" sz="1400">
                <a:solidFill>
                  <a:srgbClr val="000000"/>
                </a:solidFill>
                <a:latin typeface="Times New Roman"/>
                <a:ea typeface="Times New Roman"/>
                <a:cs typeface="Times New Roman"/>
                <a:sym typeface="Times New Roman"/>
              </a:rPr>
              <a:t>So, for training and testing purposes we divided the dataset in 8:2 ratio; where 80% images are used for training and 20% are used for testing how better the model performs.</a:t>
            </a:r>
            <a:endParaRPr sz="1400">
              <a:solidFill>
                <a:srgbClr val="000000"/>
              </a:solidFill>
              <a:latin typeface="Times New Roman"/>
              <a:ea typeface="Times New Roman"/>
              <a:cs typeface="Times New Roman"/>
              <a:sym typeface="Times New Roman"/>
            </a:endParaRPr>
          </a:p>
          <a:p>
            <a:pPr indent="0" lvl="0" marL="12700" rtl="0" algn="just">
              <a:lnSpc>
                <a:spcPct val="100000"/>
              </a:lnSpc>
              <a:spcBef>
                <a:spcPts val="1200"/>
              </a:spcBef>
              <a:spcAft>
                <a:spcPts val="0"/>
              </a:spcAft>
              <a:buNone/>
            </a:pPr>
            <a:r>
              <a:rPr lang="en" sz="1400">
                <a:solidFill>
                  <a:srgbClr val="000000"/>
                </a:solidFill>
                <a:latin typeface="Times New Roman"/>
                <a:ea typeface="Times New Roman"/>
                <a:cs typeface="Times New Roman"/>
                <a:sym typeface="Times New Roman"/>
              </a:rPr>
              <a:t>The model is fitted by tuning the hyperparameters i.e learning rate,optimization techniques,num of epochs,batch size etc.</a:t>
            </a:r>
            <a:endParaRPr sz="1400">
              <a:solidFill>
                <a:srgbClr val="000000"/>
              </a:solidFill>
              <a:latin typeface="Times New Roman"/>
              <a:ea typeface="Times New Roman"/>
              <a:cs typeface="Times New Roman"/>
              <a:sym typeface="Times New Roman"/>
            </a:endParaRPr>
          </a:p>
          <a:p>
            <a:pPr indent="0" lvl="0" marL="12700" rtl="0" algn="just">
              <a:lnSpc>
                <a:spcPct val="100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12700" rtl="0" algn="just">
              <a:lnSpc>
                <a:spcPct val="100000"/>
              </a:lnSpc>
              <a:spcBef>
                <a:spcPts val="1200"/>
              </a:spcBef>
              <a:spcAft>
                <a:spcPts val="0"/>
              </a:spcAft>
              <a:buNone/>
            </a:pP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