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594F3-54DA-4207-A0E8-FA9B6DEBC0A5}" type="datetimeFigureOut">
              <a:rPr lang="en-US" smtClean="0"/>
              <a:t>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C88F3D-C9C0-4915-9473-758F5910525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C88F3D-C9C0-4915-9473-758F5910525A}"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B96BFAF-8B3E-41AD-A725-7FBCF4EC9FFF}" type="datetimeFigureOut">
              <a:rPr lang="en-US" smtClean="0"/>
              <a:t>1/17/2022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046482F-4E37-4E68-80AE-20850553FD1F}"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96BFAF-8B3E-41AD-A725-7FBCF4EC9FFF}"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482F-4E37-4E68-80AE-20850553FD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96BFAF-8B3E-41AD-A725-7FBCF4EC9FFF}"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482F-4E37-4E68-80AE-20850553FD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B96BFAF-8B3E-41AD-A725-7FBCF4EC9FFF}"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482F-4E37-4E68-80AE-20850553FD1F}"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96BFAF-8B3E-41AD-A725-7FBCF4EC9FFF}" type="datetimeFigureOut">
              <a:rPr lang="en-US" smtClean="0"/>
              <a:t>1/17/2022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046482F-4E37-4E68-80AE-20850553FD1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B96BFAF-8B3E-41AD-A725-7FBCF4EC9FFF}"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6482F-4E37-4E68-80AE-20850553FD1F}"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B96BFAF-8B3E-41AD-A725-7FBCF4EC9FFF}"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46482F-4E37-4E68-80AE-20850553FD1F}"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96BFAF-8B3E-41AD-A725-7FBCF4EC9FFF}"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46482F-4E37-4E68-80AE-20850553FD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6BFAF-8B3E-41AD-A725-7FBCF4EC9FFF}"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46482F-4E37-4E68-80AE-20850553FD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96BFAF-8B3E-41AD-A725-7FBCF4EC9FFF}"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6482F-4E37-4E68-80AE-20850553FD1F}"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96BFAF-8B3E-41AD-A725-7FBCF4EC9FFF}" type="datetimeFigureOut">
              <a:rPr lang="en-US" smtClean="0"/>
              <a:t>1/17/2022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046482F-4E37-4E68-80AE-20850553FD1F}"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B96BFAF-8B3E-41AD-A725-7FBCF4EC9FFF}" type="datetimeFigureOut">
              <a:rPr lang="en-US" smtClean="0"/>
              <a:t>1/17/2022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046482F-4E37-4E68-80AE-20850553FD1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Dr. </a:t>
            </a:r>
            <a:r>
              <a:rPr lang="en-US" dirty="0" err="1" smtClean="0"/>
              <a:t>Bhawana</a:t>
            </a:r>
            <a:r>
              <a:rPr lang="en-US" dirty="0" smtClean="0"/>
              <a:t> </a:t>
            </a:r>
            <a:r>
              <a:rPr lang="en-US" dirty="0" err="1" smtClean="0"/>
              <a:t>Rudra</a:t>
            </a:r>
            <a:endParaRPr lang="en-US" dirty="0" smtClean="0"/>
          </a:p>
          <a:p>
            <a:r>
              <a:rPr lang="en-US" dirty="0" smtClean="0"/>
              <a:t>NITK</a:t>
            </a:r>
            <a:endParaRPr lang="en-US" dirty="0"/>
          </a:p>
        </p:txBody>
      </p:sp>
      <p:sp>
        <p:nvSpPr>
          <p:cNvPr id="2" name="Title 1"/>
          <p:cNvSpPr>
            <a:spLocks noGrp="1"/>
          </p:cNvSpPr>
          <p:nvPr>
            <p:ph type="ctrTitle"/>
          </p:nvPr>
        </p:nvSpPr>
        <p:spPr/>
        <p:txBody>
          <a:bodyPr/>
          <a:lstStyle/>
          <a:p>
            <a:r>
              <a:rPr lang="en-US" dirty="0" err="1" smtClean="0"/>
              <a:t>IoT</a:t>
            </a:r>
            <a:r>
              <a:rPr lang="en-US" dirty="0" smtClean="0"/>
              <a:t> Architectures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600200"/>
            <a:ext cx="8472518" cy="4525963"/>
          </a:xfrm>
        </p:spPr>
        <p:txBody>
          <a:bodyPr>
            <a:normAutofit/>
          </a:bodyPr>
          <a:lstStyle/>
          <a:p>
            <a:r>
              <a:rPr lang="en-US" b="1" dirty="0" smtClean="0"/>
              <a:t> PERCEPTION </a:t>
            </a:r>
            <a:r>
              <a:rPr lang="en-US" b="1" dirty="0"/>
              <a:t>LAYER </a:t>
            </a:r>
            <a:endParaRPr lang="en-US" b="1" dirty="0" smtClean="0"/>
          </a:p>
          <a:p>
            <a:r>
              <a:rPr lang="en-US" dirty="0"/>
              <a:t>It is also known as a sensor layer or physical </a:t>
            </a:r>
            <a:r>
              <a:rPr lang="en-US" dirty="0" smtClean="0"/>
              <a:t>layer.</a:t>
            </a:r>
          </a:p>
          <a:p>
            <a:r>
              <a:rPr lang="en-US" dirty="0" smtClean="0"/>
              <a:t>It </a:t>
            </a:r>
            <a:r>
              <a:rPr lang="en-US" dirty="0" err="1"/>
              <a:t>identiﬁes</a:t>
            </a:r>
            <a:r>
              <a:rPr lang="en-US" dirty="0"/>
              <a:t> objects in order to gather </a:t>
            </a:r>
            <a:r>
              <a:rPr lang="en-US" dirty="0" smtClean="0"/>
              <a:t>information.</a:t>
            </a:r>
          </a:p>
          <a:p>
            <a:r>
              <a:rPr lang="en-US" dirty="0" smtClean="0"/>
              <a:t>For </a:t>
            </a:r>
            <a:r>
              <a:rPr lang="en-US" dirty="0"/>
              <a:t>this purpose, different types of sensors are attached to the objects such Radio Frequency </a:t>
            </a:r>
            <a:r>
              <a:rPr lang="en-US" dirty="0" err="1"/>
              <a:t>Identiﬁcation</a:t>
            </a:r>
            <a:r>
              <a:rPr lang="en-US" dirty="0"/>
              <a:t> (RFID) tags, barcode, Bluetooth, wireless sensors, LTE, etc</a:t>
            </a:r>
            <a:r>
              <a:rPr lang="en-US" dirty="0" smtClean="0"/>
              <a:t>.</a:t>
            </a:r>
          </a:p>
          <a:p>
            <a:r>
              <a:rPr lang="en-US" dirty="0" smtClean="0"/>
              <a:t>A </a:t>
            </a:r>
            <a:r>
              <a:rPr lang="en-US" dirty="0"/>
              <a:t>sensor is chosen according to the needs of users and objects where it is attached. </a:t>
            </a:r>
            <a:endParaRPr lang="en-US" dirty="0" smtClean="0"/>
          </a:p>
          <a:p>
            <a:r>
              <a:rPr lang="en-US" dirty="0" smtClean="0"/>
              <a:t>It </a:t>
            </a:r>
            <a:r>
              <a:rPr lang="en-US" dirty="0"/>
              <a:t>sends collected information to the observer layer to check the authentication of these sensors and devices.</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b="1" dirty="0" smtClean="0"/>
              <a:t>Observer </a:t>
            </a:r>
            <a:r>
              <a:rPr lang="en-US" b="1" dirty="0"/>
              <a:t>Layer</a:t>
            </a:r>
            <a:endParaRPr lang="en-US" dirty="0"/>
          </a:p>
          <a:p>
            <a:r>
              <a:rPr lang="en-US" dirty="0"/>
              <a:t>The observer layer is also known as a monitor layer. </a:t>
            </a:r>
            <a:endParaRPr lang="en-US" dirty="0" smtClean="0"/>
          </a:p>
          <a:p>
            <a:r>
              <a:rPr lang="en-US" dirty="0" smtClean="0"/>
              <a:t>The </a:t>
            </a:r>
            <a:r>
              <a:rPr lang="en-US" dirty="0"/>
              <a:t>perception layer sends information to the observer layer</a:t>
            </a:r>
            <a:r>
              <a:rPr lang="en-US" dirty="0" smtClean="0"/>
              <a:t>.</a:t>
            </a:r>
          </a:p>
          <a:p>
            <a:r>
              <a:rPr lang="en-US" dirty="0" smtClean="0"/>
              <a:t> </a:t>
            </a:r>
            <a:r>
              <a:rPr lang="en-US" dirty="0"/>
              <a:t>It checks information about whether it is protected from intruders and viruses or not</a:t>
            </a:r>
            <a:r>
              <a:rPr lang="en-US" dirty="0" smtClean="0"/>
              <a:t>.</a:t>
            </a:r>
          </a:p>
          <a:p>
            <a:r>
              <a:rPr lang="en-US" dirty="0" smtClean="0"/>
              <a:t> </a:t>
            </a:r>
            <a:r>
              <a:rPr lang="en-US" dirty="0"/>
              <a:t>If there is any attack, it does not pass information to the next layer for further processing</a:t>
            </a:r>
            <a:r>
              <a:rPr lang="en-US" dirty="0" smtClean="0"/>
              <a:t>.</a:t>
            </a:r>
          </a:p>
          <a:p>
            <a:r>
              <a:rPr lang="en-US" dirty="0" smtClean="0"/>
              <a:t>It </a:t>
            </a:r>
            <a:r>
              <a:rPr lang="en-US" dirty="0"/>
              <a:t>only passes that information that is protected from intruders and viruses. </a:t>
            </a:r>
            <a:endParaRPr lang="en-US" dirty="0" smtClean="0"/>
          </a:p>
          <a:p>
            <a:r>
              <a:rPr lang="en-US" dirty="0" smtClean="0"/>
              <a:t>Furthermore</a:t>
            </a:r>
            <a:r>
              <a:rPr lang="en-US" dirty="0"/>
              <a:t>, it also checks authentication of the objects. </a:t>
            </a:r>
            <a:endParaRPr lang="en-US" dirty="0" smtClean="0"/>
          </a:p>
          <a:p>
            <a:r>
              <a:rPr lang="en-US" dirty="0" smtClean="0"/>
              <a:t>There </a:t>
            </a:r>
            <a:r>
              <a:rPr lang="en-US" dirty="0"/>
              <a:t>are many ways to prove the identity such as authentication.</a:t>
            </a:r>
          </a:p>
          <a:p>
            <a:r>
              <a:rPr lang="en-US" dirty="0"/>
              <a:t>Protocols used for authentication : -</a:t>
            </a:r>
          </a:p>
          <a:p>
            <a:pPr lvl="1"/>
            <a:r>
              <a:rPr lang="en-US" dirty="0"/>
              <a:t>PAP</a:t>
            </a:r>
          </a:p>
          <a:p>
            <a:pPr lvl="1"/>
            <a:r>
              <a:rPr lang="en-US" dirty="0"/>
              <a:t>CHAP</a:t>
            </a:r>
          </a:p>
          <a:p>
            <a:pPr lvl="1"/>
            <a:r>
              <a:rPr lang="en-US" dirty="0" smtClean="0"/>
              <a:t>EAP</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b="1" dirty="0" smtClean="0"/>
              <a:t>Processing </a:t>
            </a:r>
            <a:r>
              <a:rPr lang="en-US" b="1" dirty="0"/>
              <a:t>Layer</a:t>
            </a:r>
            <a:endParaRPr lang="en-US" dirty="0"/>
          </a:p>
          <a:p>
            <a:r>
              <a:rPr lang="en-US" dirty="0"/>
              <a:t>It collects information from the observer layer. It trusts that the information provided by the observer layer is protected from every type of attack. </a:t>
            </a:r>
            <a:endParaRPr lang="en-US" dirty="0" smtClean="0"/>
          </a:p>
          <a:p>
            <a:r>
              <a:rPr lang="en-US" dirty="0" smtClean="0"/>
              <a:t>This </a:t>
            </a:r>
            <a:r>
              <a:rPr lang="en-US" dirty="0"/>
              <a:t>layer is designed to eliminate unnecessary information. It stores, analyzes and processes a huge amount of information that comes from the observer layer. </a:t>
            </a:r>
            <a:endParaRPr lang="en-US" dirty="0" smtClean="0"/>
          </a:p>
          <a:p>
            <a:r>
              <a:rPr lang="en-US" dirty="0" smtClean="0"/>
              <a:t>It </a:t>
            </a:r>
            <a:r>
              <a:rPr lang="en-US" dirty="0"/>
              <a:t>uses various technologies to extract useful information such as databases</a:t>
            </a:r>
            <a:r>
              <a:rPr lang="en-US" dirty="0" smtClean="0"/>
              <a:t>, cloud </a:t>
            </a:r>
            <a:r>
              <a:rPr lang="en-US" dirty="0"/>
              <a:t>computing and data processing modules. </a:t>
            </a:r>
            <a:endParaRPr lang="en-US" dirty="0" smtClean="0"/>
          </a:p>
          <a:p>
            <a:r>
              <a:rPr lang="en-US" dirty="0" smtClean="0"/>
              <a:t>The </a:t>
            </a:r>
            <a:r>
              <a:rPr lang="en-US" dirty="0"/>
              <a:t>reason of removing unnecessary information is to save the network from heavy </a:t>
            </a:r>
            <a:r>
              <a:rPr lang="en-US" dirty="0" smtClean="0"/>
              <a:t>traffic. </a:t>
            </a:r>
          </a:p>
          <a:p>
            <a:r>
              <a:rPr lang="en-US" dirty="0" smtClean="0"/>
              <a:t>It </a:t>
            </a:r>
            <a:r>
              <a:rPr lang="en-US" dirty="0"/>
              <a:t>also saves storage devices so that they cannot cross their limits.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b="1" dirty="0" smtClean="0"/>
              <a:t>Security </a:t>
            </a:r>
            <a:r>
              <a:rPr lang="en-US" b="1" dirty="0"/>
              <a:t>Layer </a:t>
            </a:r>
            <a:endParaRPr lang="en-US" dirty="0"/>
          </a:p>
          <a:p>
            <a:pPr algn="just"/>
            <a:r>
              <a:rPr lang="en-US" dirty="0"/>
              <a:t>There are many proposed architectures of </a:t>
            </a:r>
            <a:r>
              <a:rPr lang="en-US" dirty="0" err="1"/>
              <a:t>IoT</a:t>
            </a:r>
            <a:r>
              <a:rPr lang="en-US" dirty="0"/>
              <a:t>, but they do not have a layer regarding security. </a:t>
            </a:r>
            <a:endParaRPr lang="en-US" dirty="0" smtClean="0"/>
          </a:p>
          <a:p>
            <a:pPr algn="just"/>
            <a:r>
              <a:rPr lang="en-US" dirty="0" smtClean="0"/>
              <a:t>It </a:t>
            </a:r>
            <a:r>
              <a:rPr lang="en-US" dirty="0"/>
              <a:t>is designed to make the architecture of </a:t>
            </a:r>
            <a:r>
              <a:rPr lang="en-US" dirty="0" err="1"/>
              <a:t>IoT</a:t>
            </a:r>
            <a:r>
              <a:rPr lang="en-US" dirty="0"/>
              <a:t> secure. There are many attacks on the network layer trying to get information from the users. </a:t>
            </a:r>
            <a:endParaRPr lang="en-US" dirty="0" smtClean="0"/>
          </a:p>
          <a:p>
            <a:pPr algn="just"/>
            <a:r>
              <a:rPr lang="en-US" dirty="0" smtClean="0"/>
              <a:t>Therefore</a:t>
            </a:r>
            <a:r>
              <a:rPr lang="en-US" dirty="0"/>
              <a:t>, it makes secure information before sending to the network layer. </a:t>
            </a:r>
            <a:endParaRPr lang="en-US" dirty="0" smtClean="0"/>
          </a:p>
          <a:p>
            <a:pPr algn="just"/>
            <a:r>
              <a:rPr lang="en-US" dirty="0" smtClean="0"/>
              <a:t>It </a:t>
            </a:r>
            <a:r>
              <a:rPr lang="en-US" dirty="0"/>
              <a:t>receives information from the processing layer. It performs encryption by converting all information collected from the processing layer into an unknown form, called cipher text. </a:t>
            </a:r>
            <a:endParaRPr lang="en-US" dirty="0" smtClean="0"/>
          </a:p>
          <a:p>
            <a:pPr algn="just"/>
            <a:r>
              <a:rPr lang="en-US" dirty="0" smtClean="0"/>
              <a:t>The </a:t>
            </a:r>
            <a:r>
              <a:rPr lang="en-US" dirty="0"/>
              <a:t>process of encryption is performed by using keys. It sends the encrypted information to the network so that it could not be understood by anyone other than the authentic users</a:t>
            </a:r>
            <a:r>
              <a:rPr lang="en-US" dirty="0" smtClean="0"/>
              <a:t>.</a:t>
            </a:r>
          </a:p>
          <a:p>
            <a:pPr algn="just"/>
            <a:r>
              <a:rPr lang="en-US" dirty="0" smtClean="0"/>
              <a:t> </a:t>
            </a:r>
            <a:r>
              <a:rPr lang="en-US" dirty="0"/>
              <a:t>It also sends a key to the receiver to convert the cipher text into the original text. Thus, this layer protects the information of users from the attackers and risks existing on the network layer. </a:t>
            </a:r>
            <a:endParaRPr lang="en-US" dirty="0" smtClean="0"/>
          </a:p>
          <a:p>
            <a:pPr algn="just"/>
            <a:r>
              <a:rPr lang="en-US" dirty="0" smtClean="0"/>
              <a:t>There </a:t>
            </a:r>
            <a:r>
              <a:rPr lang="en-US" dirty="0"/>
              <a:t>are many ways to encrypt and decrypt information such as the Advanced Encryption System (AES) and Data Encryption System (DES</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b="1" dirty="0" smtClean="0"/>
              <a:t>Network </a:t>
            </a:r>
            <a:r>
              <a:rPr lang="en-US" b="1" dirty="0"/>
              <a:t>Layer:</a:t>
            </a:r>
            <a:endParaRPr lang="en-US" dirty="0"/>
          </a:p>
          <a:p>
            <a:r>
              <a:rPr lang="en-US" dirty="0"/>
              <a:t>The network layer is also known as a transmission layer. The work of the Network layer is to connect all things together and give access to the sharing of information to other connected things</a:t>
            </a:r>
            <a:r>
              <a:rPr lang="en-US" dirty="0" smtClean="0"/>
              <a:t>.</a:t>
            </a:r>
          </a:p>
          <a:p>
            <a:r>
              <a:rPr lang="en-US" dirty="0" smtClean="0"/>
              <a:t> </a:t>
            </a:r>
            <a:r>
              <a:rPr lang="en-US" dirty="0"/>
              <a:t>It receives this information from the security layer in the form of </a:t>
            </a:r>
            <a:r>
              <a:rPr lang="en-US" dirty="0" err="1"/>
              <a:t>ciphertext</a:t>
            </a:r>
            <a:r>
              <a:rPr lang="en-US" dirty="0"/>
              <a:t>. </a:t>
            </a:r>
            <a:endParaRPr lang="en-US" dirty="0" smtClean="0"/>
          </a:p>
          <a:p>
            <a:r>
              <a:rPr lang="en-US" dirty="0" smtClean="0"/>
              <a:t>The </a:t>
            </a:r>
            <a:r>
              <a:rPr lang="en-US" dirty="0"/>
              <a:t>reason for receiving information in the </a:t>
            </a:r>
            <a:r>
              <a:rPr lang="en-US" dirty="0" err="1"/>
              <a:t>ciphertext</a:t>
            </a:r>
            <a:r>
              <a:rPr lang="en-US" dirty="0"/>
              <a:t> is to protect the information from attackers and risks</a:t>
            </a:r>
            <a:r>
              <a:rPr lang="en-US" dirty="0" smtClean="0"/>
              <a:t>.</a:t>
            </a:r>
          </a:p>
          <a:p>
            <a:r>
              <a:rPr lang="en-US" dirty="0" smtClean="0"/>
              <a:t> </a:t>
            </a:r>
            <a:r>
              <a:rPr lang="en-US" dirty="0"/>
              <a:t>The information can be transmitted through any of the medium </a:t>
            </a:r>
            <a:r>
              <a:rPr lang="en-US" dirty="0" err="1"/>
              <a:t>i.e</a:t>
            </a:r>
            <a:r>
              <a:rPr lang="en-US" dirty="0"/>
              <a:t> wireless media or wired. </a:t>
            </a:r>
            <a:endParaRPr lang="en-US" dirty="0" smtClean="0"/>
          </a:p>
          <a:p>
            <a:r>
              <a:rPr lang="en-US" dirty="0" smtClean="0"/>
              <a:t>The </a:t>
            </a:r>
            <a:r>
              <a:rPr lang="en-US" dirty="0"/>
              <a:t>medium is selected based on the needs of users and also communication technologies</a:t>
            </a:r>
            <a:r>
              <a:rPr lang="en-US" dirty="0" smtClean="0"/>
              <a:t>.</a:t>
            </a:r>
          </a:p>
          <a:p>
            <a:r>
              <a:rPr lang="en-US" dirty="0" smtClean="0"/>
              <a:t> </a:t>
            </a:r>
            <a:r>
              <a:rPr lang="en-US" dirty="0"/>
              <a:t>Therefore, it is highly sensitive to attacks from the side of attackers. </a:t>
            </a:r>
            <a:endParaRPr lang="en-US" dirty="0" smtClean="0"/>
          </a:p>
          <a:p>
            <a:r>
              <a:rPr lang="en-US" dirty="0" smtClean="0"/>
              <a:t>It </a:t>
            </a:r>
            <a:r>
              <a:rPr lang="en-US" dirty="0"/>
              <a:t>has prominent security issues regarding the integrity and authentication of information that is being transported in the network.</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428736"/>
            <a:ext cx="8401080" cy="5286412"/>
          </a:xfrm>
        </p:spPr>
        <p:txBody>
          <a:bodyPr>
            <a:noAutofit/>
          </a:bodyPr>
          <a:lstStyle/>
          <a:p>
            <a:pPr algn="just"/>
            <a:r>
              <a:rPr lang="en-US" sz="1600" b="1" dirty="0"/>
              <a:t>Application </a:t>
            </a:r>
            <a:r>
              <a:rPr lang="en-US" sz="1600" b="1" dirty="0" smtClean="0"/>
              <a:t>Layer</a:t>
            </a:r>
            <a:endParaRPr lang="en-US" sz="1600" dirty="0"/>
          </a:p>
          <a:p>
            <a:pPr algn="just"/>
            <a:r>
              <a:rPr lang="en-US" sz="1600" dirty="0"/>
              <a:t>Application layer is one of the last layers of the 6 layered architecture. It is responsible for data formatting and presentation</a:t>
            </a:r>
            <a:r>
              <a:rPr lang="en-US" sz="1600" dirty="0" smtClean="0"/>
              <a:t>.</a:t>
            </a:r>
          </a:p>
          <a:p>
            <a:pPr algn="just"/>
            <a:r>
              <a:rPr lang="en-US" sz="1600" dirty="0" smtClean="0"/>
              <a:t> </a:t>
            </a:r>
            <a:r>
              <a:rPr lang="en-US" sz="1600" dirty="0"/>
              <a:t>It is also responsible for delivery of numerous applications to different users. </a:t>
            </a:r>
            <a:endParaRPr lang="en-US" sz="1600" dirty="0" smtClean="0"/>
          </a:p>
          <a:p>
            <a:pPr algn="just"/>
            <a:r>
              <a:rPr lang="en-US" sz="1600" dirty="0" smtClean="0"/>
              <a:t>It </a:t>
            </a:r>
            <a:r>
              <a:rPr lang="en-US" sz="1600" dirty="0" err="1"/>
              <a:t>deﬁnes</a:t>
            </a:r>
            <a:r>
              <a:rPr lang="en-US" sz="1600" dirty="0"/>
              <a:t> several applications in which </a:t>
            </a:r>
            <a:r>
              <a:rPr lang="en-US" sz="1600" dirty="0" err="1"/>
              <a:t>IoT</a:t>
            </a:r>
            <a:r>
              <a:rPr lang="en-US" sz="1600" dirty="0"/>
              <a:t> can be used, such as smart home, smart transport, smart cities, smart health, animals and agriculture</a:t>
            </a:r>
            <a:r>
              <a:rPr lang="en-US" sz="1600" dirty="0" smtClean="0"/>
              <a:t>.</a:t>
            </a:r>
          </a:p>
          <a:p>
            <a:pPr algn="just"/>
            <a:r>
              <a:rPr lang="en-US" sz="1600" dirty="0" smtClean="0"/>
              <a:t> </a:t>
            </a:r>
            <a:r>
              <a:rPr lang="en-US" sz="1600" dirty="0"/>
              <a:t>It has a responsibility for providing the application </a:t>
            </a:r>
            <a:r>
              <a:rPr lang="en-US" sz="1600" dirty="0" err="1"/>
              <a:t>speciﬁc</a:t>
            </a:r>
            <a:r>
              <a:rPr lang="en-US" sz="1600" dirty="0"/>
              <a:t> service to the </a:t>
            </a:r>
            <a:r>
              <a:rPr lang="en-US" sz="1600" dirty="0" smtClean="0"/>
              <a:t>users.</a:t>
            </a:r>
          </a:p>
          <a:p>
            <a:pPr algn="just"/>
            <a:r>
              <a:rPr lang="en-US" sz="1600" dirty="0" smtClean="0"/>
              <a:t>The </a:t>
            </a:r>
            <a:r>
              <a:rPr lang="en-US" sz="1600" dirty="0"/>
              <a:t>service is chosen according to the information that is collected by the sensors from objects. </a:t>
            </a:r>
            <a:endParaRPr lang="en-US" sz="1600" dirty="0" smtClean="0"/>
          </a:p>
          <a:p>
            <a:pPr algn="just"/>
            <a:r>
              <a:rPr lang="en-US" sz="1600" dirty="0" smtClean="0"/>
              <a:t>Application </a:t>
            </a:r>
            <a:r>
              <a:rPr lang="en-US" sz="1600" dirty="0"/>
              <a:t>layer </a:t>
            </a:r>
            <a:r>
              <a:rPr lang="en-US" sz="1600" dirty="0" err="1"/>
              <a:t>deﬁnes</a:t>
            </a:r>
            <a:r>
              <a:rPr lang="en-US" sz="1600" dirty="0"/>
              <a:t> all applications that use the </a:t>
            </a:r>
            <a:r>
              <a:rPr lang="en-US" sz="1600" dirty="0" err="1"/>
              <a:t>IoT</a:t>
            </a:r>
            <a:r>
              <a:rPr lang="en-US" sz="1600" dirty="0"/>
              <a:t> technology or in which </a:t>
            </a:r>
            <a:r>
              <a:rPr lang="en-US" sz="1600" dirty="0" err="1"/>
              <a:t>IoT</a:t>
            </a:r>
            <a:r>
              <a:rPr lang="en-US" sz="1600" dirty="0"/>
              <a:t> has deployed. </a:t>
            </a:r>
            <a:endParaRPr lang="en-US" sz="1600" dirty="0" smtClean="0"/>
          </a:p>
          <a:p>
            <a:pPr algn="just"/>
            <a:r>
              <a:rPr lang="en-US" sz="1600" dirty="0" smtClean="0"/>
              <a:t>The </a:t>
            </a:r>
            <a:r>
              <a:rPr lang="en-US" sz="1600" dirty="0"/>
              <a:t>services may be varying for each application because services depend on the information that is collected by sensors. There are many issues in the application layer in which security is the key issue</a:t>
            </a:r>
            <a:r>
              <a:rPr lang="en-US" sz="1600" dirty="0" smtClean="0"/>
              <a:t>.</a:t>
            </a:r>
          </a:p>
          <a:p>
            <a:pPr algn="just"/>
            <a:r>
              <a:rPr lang="en-US" sz="1600" dirty="0" smtClean="0"/>
              <a:t> </a:t>
            </a:r>
            <a:r>
              <a:rPr lang="en-US" sz="1600" dirty="0"/>
              <a:t>In particular, when </a:t>
            </a:r>
            <a:r>
              <a:rPr lang="en-US" sz="1600" dirty="0" err="1"/>
              <a:t>IoT</a:t>
            </a:r>
            <a:r>
              <a:rPr lang="en-US" sz="1600" dirty="0"/>
              <a:t> is used </a:t>
            </a:r>
            <a:r>
              <a:rPr lang="en-US" sz="1600" dirty="0" smtClean="0"/>
              <a:t>in order </a:t>
            </a:r>
            <a:r>
              <a:rPr lang="en-US" sz="1600" dirty="0"/>
              <a:t>to make a smart home, it introduces many threats and vulnerabilities from the inside and outside</a:t>
            </a:r>
            <a:r>
              <a:rPr lang="en-US" sz="1600" dirty="0" smtClean="0"/>
              <a:t>.</a:t>
            </a:r>
          </a:p>
          <a:p>
            <a:pPr algn="just"/>
            <a:r>
              <a:rPr lang="en-US" sz="1600" dirty="0" smtClean="0"/>
              <a:t>To </a:t>
            </a:r>
            <a:r>
              <a:rPr lang="en-US" sz="1600" dirty="0"/>
              <a:t>implement strong security in an </a:t>
            </a:r>
            <a:r>
              <a:rPr lang="en-US" sz="1600" dirty="0" err="1"/>
              <a:t>IoT</a:t>
            </a:r>
            <a:r>
              <a:rPr lang="en-US" sz="1600" dirty="0"/>
              <a:t> based smart home, one of the main issues is that the devices used in smart homes have weak computational power and a low amount of storage such as </a:t>
            </a:r>
            <a:r>
              <a:rPr lang="en-US" sz="1600" dirty="0" err="1"/>
              <a:t>ZigBee</a:t>
            </a: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357554" y="2428868"/>
            <a:ext cx="2043098" cy="828668"/>
          </a:xfrm>
        </p:spPr>
        <p:txBody>
          <a:bodyPr/>
          <a:lstStyle/>
          <a:p>
            <a:pPr>
              <a:buNone/>
            </a:pPr>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27019" y="1643050"/>
            <a:ext cx="8916981" cy="400052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Application layer</a:t>
            </a:r>
            <a:r>
              <a:rPr lang="en-US" b="1" dirty="0"/>
              <a:t>:</a:t>
            </a:r>
          </a:p>
          <a:p>
            <a:r>
              <a:rPr lang="en-US" dirty="0" smtClean="0"/>
              <a:t>It provides Interface for users to interact with necessary modules to control and monitor various aspects of the </a:t>
            </a:r>
            <a:r>
              <a:rPr lang="en-US" dirty="0" err="1" smtClean="0"/>
              <a:t>IoT</a:t>
            </a:r>
            <a:r>
              <a:rPr lang="en-US" dirty="0" smtClean="0"/>
              <a:t> System</a:t>
            </a:r>
            <a:r>
              <a:rPr lang="en-US" dirty="0"/>
              <a:t>.</a:t>
            </a:r>
          </a:p>
          <a:p>
            <a:r>
              <a:rPr lang="en-US" dirty="0" smtClean="0"/>
              <a:t>Application allow user to visualize, and analyze the system status at present stage of action, sometimes prediction of futuristic prospects</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Service</a:t>
            </a:r>
            <a:r>
              <a:rPr lang="en-US" b="1" dirty="0"/>
              <a:t>, Application support layer</a:t>
            </a:r>
          </a:p>
          <a:p>
            <a:r>
              <a:rPr lang="en-US" dirty="0" smtClean="0"/>
              <a:t>A </a:t>
            </a:r>
            <a:r>
              <a:rPr lang="en-US" dirty="0" err="1" smtClean="0"/>
              <a:t>IoT</a:t>
            </a:r>
            <a:r>
              <a:rPr lang="en-US" dirty="0" smtClean="0"/>
              <a:t> system serves various types of functions such as services for </a:t>
            </a:r>
          </a:p>
          <a:p>
            <a:pPr lvl="1"/>
            <a:r>
              <a:rPr lang="en-US" dirty="0" smtClean="0"/>
              <a:t>Device Modeling</a:t>
            </a:r>
            <a:endParaRPr lang="en-US" dirty="0"/>
          </a:p>
          <a:p>
            <a:pPr lvl="1"/>
            <a:r>
              <a:rPr lang="en-US" dirty="0" smtClean="0"/>
              <a:t>Device Control</a:t>
            </a:r>
            <a:endParaRPr lang="en-US" dirty="0"/>
          </a:p>
          <a:p>
            <a:pPr lvl="1"/>
            <a:r>
              <a:rPr lang="en-US" dirty="0" smtClean="0"/>
              <a:t>Data Publishing</a:t>
            </a:r>
            <a:endParaRPr lang="en-US" dirty="0"/>
          </a:p>
          <a:p>
            <a:pPr lvl="1"/>
            <a:r>
              <a:rPr lang="en-US" dirty="0" smtClean="0"/>
              <a:t>Data Analytics</a:t>
            </a:r>
            <a:endParaRPr lang="en-US" dirty="0"/>
          </a:p>
          <a:p>
            <a:pPr lvl="1"/>
            <a:r>
              <a:rPr lang="en-US" dirty="0" smtClean="0"/>
              <a:t>Data Discovery</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Communication</a:t>
            </a:r>
            <a:endParaRPr lang="en-US" b="1" dirty="0"/>
          </a:p>
          <a:p>
            <a:r>
              <a:rPr lang="en-US" dirty="0" smtClean="0"/>
              <a:t>Communication block performs the communication between devices and remote sensors</a:t>
            </a:r>
            <a:endParaRPr lang="en-US" dirty="0"/>
          </a:p>
          <a:p>
            <a:r>
              <a:rPr lang="en-US" dirty="0" err="1" smtClean="0"/>
              <a:t>IoT</a:t>
            </a:r>
            <a:r>
              <a:rPr lang="en-US" dirty="0" smtClean="0"/>
              <a:t> communication protocol generally work in </a:t>
            </a:r>
            <a:r>
              <a:rPr lang="en-US" dirty="0" err="1" smtClean="0"/>
              <a:t>DataLink</a:t>
            </a:r>
            <a:r>
              <a:rPr lang="en-US" dirty="0" smtClean="0"/>
              <a:t> Layer, Network Layer, Transport Layer and Application layer</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Devices</a:t>
            </a:r>
            <a:endParaRPr lang="en-US" b="1" dirty="0"/>
          </a:p>
          <a:p>
            <a:r>
              <a:rPr lang="en-US" dirty="0" err="1" smtClean="0"/>
              <a:t>IoT</a:t>
            </a:r>
            <a:r>
              <a:rPr lang="en-US" dirty="0" smtClean="0"/>
              <a:t> system is based on devices that provide sensing, actuation, control and monitoring activities</a:t>
            </a:r>
            <a:endParaRPr lang="en-US" dirty="0"/>
          </a:p>
          <a:p>
            <a:r>
              <a:rPr lang="en-US" dirty="0" err="1" smtClean="0"/>
              <a:t>IoT</a:t>
            </a:r>
            <a:r>
              <a:rPr lang="en-US" dirty="0" smtClean="0"/>
              <a:t> devices can be of various types such as wearable sensors, smart watches, LED lights, automobiles and Industrial machines</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428736"/>
            <a:ext cx="8229600" cy="4697427"/>
          </a:xfrm>
        </p:spPr>
        <p:txBody>
          <a:bodyPr>
            <a:normAutofit/>
          </a:bodyPr>
          <a:lstStyle/>
          <a:p>
            <a:r>
              <a:rPr lang="en-US" b="1" dirty="0" smtClean="0"/>
              <a:t>Security</a:t>
            </a:r>
            <a:endParaRPr lang="en-US" b="1" dirty="0"/>
          </a:p>
          <a:p>
            <a:r>
              <a:rPr lang="en-US" dirty="0" smtClean="0"/>
              <a:t>Secure </a:t>
            </a:r>
            <a:r>
              <a:rPr lang="en-US" dirty="0" err="1" smtClean="0"/>
              <a:t>IoT</a:t>
            </a:r>
            <a:r>
              <a:rPr lang="en-US" dirty="0" smtClean="0"/>
              <a:t> System provides</a:t>
            </a:r>
            <a:endParaRPr lang="en-US" dirty="0"/>
          </a:p>
          <a:p>
            <a:pPr lvl="1"/>
            <a:r>
              <a:rPr lang="en-US" b="1" dirty="0" smtClean="0"/>
              <a:t>Authentication: </a:t>
            </a:r>
            <a:r>
              <a:rPr lang="en-US" dirty="0" smtClean="0"/>
              <a:t>verifying identity of a person or device</a:t>
            </a:r>
            <a:endParaRPr lang="en-US" dirty="0"/>
          </a:p>
          <a:p>
            <a:pPr lvl="1"/>
            <a:r>
              <a:rPr lang="en-US" b="1" dirty="0" smtClean="0"/>
              <a:t>Authorization</a:t>
            </a:r>
            <a:r>
              <a:rPr lang="en-US" dirty="0" smtClean="0"/>
              <a:t>: Determining user privileges or access level</a:t>
            </a:r>
            <a:endParaRPr lang="en-US" dirty="0"/>
          </a:p>
          <a:p>
            <a:pPr lvl="1"/>
            <a:r>
              <a:rPr lang="en-US" b="1" dirty="0" smtClean="0"/>
              <a:t>Privacy: </a:t>
            </a:r>
            <a:r>
              <a:rPr lang="en-US" dirty="0" smtClean="0"/>
              <a:t>safe environment to secure data and communication</a:t>
            </a:r>
            <a:endParaRPr lang="en-US" dirty="0"/>
          </a:p>
          <a:p>
            <a:pPr lvl="1"/>
            <a:r>
              <a:rPr lang="en-US" b="1" dirty="0" smtClean="0"/>
              <a:t>Message Integrity: </a:t>
            </a:r>
            <a:r>
              <a:rPr lang="en-US" dirty="0" smtClean="0"/>
              <a:t>Validity of a transmitted message</a:t>
            </a:r>
          </a:p>
          <a:p>
            <a:pPr lvl="1"/>
            <a:r>
              <a:rPr lang="en-US" b="1" dirty="0" smtClean="0"/>
              <a:t>Data Security: </a:t>
            </a:r>
            <a:r>
              <a:rPr lang="en-US" dirty="0" smtClean="0"/>
              <a:t>protective digital privacy measures that are applied to prevent unauthorized access to computers, databases and websites</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Management capabilities</a:t>
            </a:r>
            <a:endParaRPr lang="en-US" b="1" dirty="0"/>
          </a:p>
          <a:p>
            <a:r>
              <a:rPr lang="en-US" dirty="0" smtClean="0"/>
              <a:t>Management block provides different functions to </a:t>
            </a:r>
            <a:r>
              <a:rPr lang="en-US" b="1" dirty="0" smtClean="0"/>
              <a:t>govern an </a:t>
            </a:r>
            <a:r>
              <a:rPr lang="en-US" b="1" dirty="0" err="1" smtClean="0"/>
              <a:t>IoT</a:t>
            </a:r>
            <a:r>
              <a:rPr lang="en-US" b="1" dirty="0" smtClean="0"/>
              <a:t> system to seek the underlying governance of </a:t>
            </a:r>
            <a:r>
              <a:rPr lang="en-US" b="1" dirty="0" err="1" smtClean="0"/>
              <a:t>IoT</a:t>
            </a:r>
            <a:r>
              <a:rPr lang="en-US" b="1" dirty="0" smtClean="0"/>
              <a:t> System</a:t>
            </a:r>
            <a:r>
              <a:rPr lang="en-US" b="1" dirty="0"/>
              <a:t>.</a:t>
            </a:r>
          </a:p>
          <a:p>
            <a:r>
              <a:rPr lang="en-US" dirty="0" smtClean="0"/>
              <a:t>Managing different layers functionality</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6-Layered Architecture</a:t>
            </a:r>
            <a:endParaRPr lang="en-US" dirty="0"/>
          </a:p>
        </p:txBody>
      </p:sp>
      <p:pic>
        <p:nvPicPr>
          <p:cNvPr id="4" name="image2.png"/>
          <p:cNvPicPr>
            <a:picLocks noGrp="1"/>
          </p:cNvPicPr>
          <p:nvPr>
            <p:ph sz="quarter" idx="1"/>
          </p:nvPr>
        </p:nvPicPr>
        <p:blipFill>
          <a:blip r:embed="rId2"/>
          <a:srcRect/>
          <a:stretch>
            <a:fillRect/>
          </a:stretch>
        </p:blipFill>
        <p:spPr>
          <a:xfrm>
            <a:off x="1214414" y="1285860"/>
            <a:ext cx="6500858" cy="5072098"/>
          </a:xfrm>
          <a:prstGeom prst="rect">
            <a:avLst/>
          </a:prstGeom>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TotalTime>
  <Words>1076</Words>
  <Application>Microsoft Office PowerPoint</Application>
  <PresentationFormat>On-screen Show (4:3)</PresentationFormat>
  <Paragraphs>82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IoT Architectures</vt:lpstr>
      <vt:lpstr>Slide 2</vt:lpstr>
      <vt:lpstr>Slide 3</vt:lpstr>
      <vt:lpstr>Slide 4</vt:lpstr>
      <vt:lpstr>Slide 5</vt:lpstr>
      <vt:lpstr>Slide 6</vt:lpstr>
      <vt:lpstr>Slide 7</vt:lpstr>
      <vt:lpstr>Slide 8</vt:lpstr>
      <vt:lpstr>6-Layered Architecture</vt:lpstr>
      <vt:lpstr>Slide 10</vt:lpstr>
      <vt:lpstr>Slide 11</vt:lpstr>
      <vt:lpstr>Slide 12</vt:lpstr>
      <vt:lpstr>Slide 13</vt:lpstr>
      <vt:lpstr>Slide 14</vt:lpstr>
      <vt:lpstr>Slide 15</vt:lpstr>
      <vt:lpstr>Slide 16</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Achitecture-6-Layered</dc:title>
  <dc:creator>Dr Bhawana Rudra</dc:creator>
  <cp:lastModifiedBy>Dr Bhawana Rudra</cp:lastModifiedBy>
  <cp:revision>4</cp:revision>
  <dcterms:created xsi:type="dcterms:W3CDTF">2022-01-17T03:54:24Z</dcterms:created>
  <dcterms:modified xsi:type="dcterms:W3CDTF">2022-01-17T04:30:50Z</dcterms:modified>
</cp:coreProperties>
</file>