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8" r:id="rId5"/>
    <p:sldId id="267" r:id="rId6"/>
    <p:sldId id="265" r:id="rId7"/>
    <p:sldId id="266" r:id="rId8"/>
    <p:sldId id="259" r:id="rId9"/>
    <p:sldId id="264" r:id="rId10"/>
    <p:sldId id="268" r:id="rId11"/>
    <p:sldId id="260" r:id="rId12"/>
    <p:sldId id="261" r:id="rId13"/>
    <p:sldId id="262" r:id="rId14"/>
    <p:sldId id="26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7F86047-9F2B-4F93-A213-B0470EC264D0}" type="datetimeFigureOut">
              <a:rPr lang="en-US" smtClean="0"/>
              <a:t>2/1/2022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BE435F8-E9F1-46F1-AF05-600FD64A992B}"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F86047-9F2B-4F93-A213-B0470EC264D0}"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435F8-E9F1-46F1-AF05-600FD64A99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F86047-9F2B-4F93-A213-B0470EC264D0}"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435F8-E9F1-46F1-AF05-600FD64A99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7F86047-9F2B-4F93-A213-B0470EC264D0}"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435F8-E9F1-46F1-AF05-600FD64A992B}"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7F86047-9F2B-4F93-A213-B0470EC264D0}" type="datetimeFigureOut">
              <a:rPr lang="en-US" smtClean="0"/>
              <a:t>2/1/2022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BE435F8-E9F1-46F1-AF05-600FD64A992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7F86047-9F2B-4F93-A213-B0470EC264D0}"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435F8-E9F1-46F1-AF05-600FD64A992B}"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7F86047-9F2B-4F93-A213-B0470EC264D0}" type="datetimeFigureOut">
              <a:rPr lang="en-US" smtClean="0"/>
              <a:t>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E435F8-E9F1-46F1-AF05-600FD64A992B}"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7F86047-9F2B-4F93-A213-B0470EC264D0}" type="datetimeFigureOut">
              <a:rPr lang="en-US" smtClean="0"/>
              <a:t>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E435F8-E9F1-46F1-AF05-600FD64A99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F86047-9F2B-4F93-A213-B0470EC264D0}" type="datetimeFigureOut">
              <a:rPr lang="en-US" smtClean="0"/>
              <a:t>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E435F8-E9F1-46F1-AF05-600FD64A99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7F86047-9F2B-4F93-A213-B0470EC264D0}"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435F8-E9F1-46F1-AF05-600FD64A992B}"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7F86047-9F2B-4F93-A213-B0470EC264D0}" type="datetimeFigureOut">
              <a:rPr lang="en-US" smtClean="0"/>
              <a:t>2/1/2022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8BE435F8-E9F1-46F1-AF05-600FD64A992B}"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7F86047-9F2B-4F93-A213-B0470EC264D0}" type="datetimeFigureOut">
              <a:rPr lang="en-US" smtClean="0"/>
              <a:t>2/1/2022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BE435F8-E9F1-46F1-AF05-600FD64A99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ics.uci.edu/~fielding/pubs/dissertation/rest_arch_style.htm" TargetMode="External"/><Relationship Id="rId2" Type="http://schemas.openxmlformats.org/officeDocument/2006/relationships/hyperlink" Target="https://www.redhat.com/en/topics/cloud-native-apps/stateful-vs-stateles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upwork.com/resources/experts-guide-developing-an-ap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smtClean="0"/>
              <a:t>Dr. </a:t>
            </a:r>
            <a:r>
              <a:rPr lang="en-IN" dirty="0" err="1" smtClean="0"/>
              <a:t>Bhawana</a:t>
            </a:r>
            <a:r>
              <a:rPr lang="en-IN" dirty="0" smtClean="0"/>
              <a:t> </a:t>
            </a:r>
            <a:r>
              <a:rPr lang="en-IN" dirty="0" err="1" smtClean="0"/>
              <a:t>Rudra</a:t>
            </a:r>
            <a:endParaRPr lang="en-US" dirty="0"/>
          </a:p>
        </p:txBody>
      </p:sp>
      <p:sp>
        <p:nvSpPr>
          <p:cNvPr id="2" name="Title 1"/>
          <p:cNvSpPr>
            <a:spLocks noGrp="1"/>
          </p:cNvSpPr>
          <p:nvPr>
            <p:ph type="ctrTitle"/>
          </p:nvPr>
        </p:nvSpPr>
        <p:spPr/>
        <p:txBody>
          <a:bodyPr/>
          <a:lstStyle/>
          <a:p>
            <a:r>
              <a:rPr lang="en-IN" dirty="0" smtClean="0"/>
              <a:t>SOAP and </a:t>
            </a:r>
            <a:r>
              <a:rPr lang="en-IN" dirty="0" err="1" smtClean="0"/>
              <a:t>RESTful</a:t>
            </a:r>
            <a:r>
              <a:rPr lang="en-IN" dirty="0" smtClean="0"/>
              <a:t> Architecture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7500" lnSpcReduction="20000"/>
          </a:bodyPr>
          <a:lstStyle/>
          <a:p>
            <a:r>
              <a:rPr lang="en-US" dirty="0"/>
              <a:t>An application is said to be </a:t>
            </a:r>
            <a:r>
              <a:rPr lang="en-US" dirty="0" err="1"/>
              <a:t>RESTful</a:t>
            </a:r>
            <a:r>
              <a:rPr lang="en-US" dirty="0"/>
              <a:t> if it follows 6 architectural guidelines. A </a:t>
            </a:r>
            <a:r>
              <a:rPr lang="en-US" dirty="0" err="1"/>
              <a:t>RESTful</a:t>
            </a:r>
            <a:r>
              <a:rPr lang="en-US" dirty="0"/>
              <a:t> application must have:</a:t>
            </a:r>
          </a:p>
          <a:p>
            <a:r>
              <a:rPr lang="en-US" dirty="0"/>
              <a:t>A client-server architecture composed of clients, servers, and resources.</a:t>
            </a:r>
          </a:p>
          <a:p>
            <a:r>
              <a:rPr lang="en-US" dirty="0">
                <a:hlinkClick r:id="rId2"/>
              </a:rPr>
              <a:t>Stateless</a:t>
            </a:r>
            <a:r>
              <a:rPr lang="en-US" dirty="0"/>
              <a:t> client-server communication, meaning no client content is stored on the server between requests. Information about the session’s state is instead held with the client.</a:t>
            </a:r>
          </a:p>
          <a:p>
            <a:r>
              <a:rPr lang="en-US" dirty="0"/>
              <a:t>Cacheable data to eliminate the need for some client-server interactions.</a:t>
            </a:r>
          </a:p>
          <a:p>
            <a:r>
              <a:rPr lang="en-US" dirty="0"/>
              <a:t>A uniform interface between components so that information is transferred in a standardized form instead of specific to an application’s needs. This is </a:t>
            </a:r>
            <a:r>
              <a:rPr lang="en-US" dirty="0">
                <a:hlinkClick r:id="rId3"/>
              </a:rPr>
              <a:t>described by Roy Fielding</a:t>
            </a:r>
            <a:r>
              <a:rPr lang="en-US" dirty="0"/>
              <a:t>, the originator of REST, as “the central feature that distinguishes the REST architectural style from other network-based styles.”</a:t>
            </a:r>
          </a:p>
          <a:p>
            <a:r>
              <a:rPr lang="en-US" dirty="0"/>
              <a:t>A layered system constraint, where client-server interactions can be mediated by hierarchical layers.</a:t>
            </a:r>
          </a:p>
          <a:p>
            <a:r>
              <a:rPr lang="en-US" dirty="0"/>
              <a:t>Code on demand, allowing servers to extend the functionality of a client by transferring executable code (though also reducing visibility, making this an optional guideline</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SOAP vs. REST: The key </a:t>
            </a:r>
            <a:r>
              <a:rPr lang="en-US" dirty="0" smtClean="0"/>
              <a:t>differences</a:t>
            </a:r>
            <a:endParaRPr lang="en-US" dirty="0"/>
          </a:p>
        </p:txBody>
      </p:sp>
      <p:sp>
        <p:nvSpPr>
          <p:cNvPr id="3" name="Content Placeholder 2"/>
          <p:cNvSpPr>
            <a:spLocks noGrp="1"/>
          </p:cNvSpPr>
          <p:nvPr>
            <p:ph sz="quarter" idx="1"/>
          </p:nvPr>
        </p:nvSpPr>
        <p:spPr/>
        <p:txBody>
          <a:bodyPr/>
          <a:lstStyle/>
          <a:p>
            <a:r>
              <a:rPr lang="en-US" dirty="0"/>
              <a:t>SOAP is a protocol, whereas REST is an architectural style</a:t>
            </a:r>
          </a:p>
          <a:p>
            <a:r>
              <a:rPr lang="en-US" dirty="0"/>
              <a:t>REST APIs access a resource for data (a URI); SOAP APIs perform an operation</a:t>
            </a:r>
          </a:p>
          <a:p>
            <a:r>
              <a:rPr lang="en-US" dirty="0"/>
              <a:t>Security is handled differently</a:t>
            </a:r>
          </a:p>
          <a:p>
            <a:r>
              <a:rPr lang="en-US" dirty="0"/>
              <a:t>SOAP requires more bandwidth, whereas REST requires fewer resources (depending on the API)</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026" name="Picture 2" descr="SOAP vs REST"/>
          <p:cNvPicPr>
            <a:picLocks noChangeAspect="1" noChangeArrowheads="1"/>
          </p:cNvPicPr>
          <p:nvPr/>
        </p:nvPicPr>
        <p:blipFill>
          <a:blip r:embed="rId2"/>
          <a:srcRect/>
          <a:stretch>
            <a:fillRect/>
          </a:stretch>
        </p:blipFill>
        <p:spPr bwMode="auto">
          <a:xfrm>
            <a:off x="228600" y="928670"/>
            <a:ext cx="8915400" cy="493395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REST calls can be cached, while SOAP-based calls cannot be cached</a:t>
            </a:r>
          </a:p>
          <a:p>
            <a:r>
              <a:rPr lang="en-US" dirty="0"/>
              <a:t>APIs are built to handle your app’s payload, and REST and SOAP do this differently</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SOAP and REST </a:t>
            </a:r>
            <a:r>
              <a:rPr lang="en-US" dirty="0" smtClean="0"/>
              <a:t>Alternatives</a:t>
            </a:r>
            <a:endParaRPr lang="en-US" dirty="0"/>
          </a:p>
        </p:txBody>
      </p:sp>
      <p:sp>
        <p:nvSpPr>
          <p:cNvPr id="3" name="Content Placeholder 2"/>
          <p:cNvSpPr>
            <a:spLocks noGrp="1"/>
          </p:cNvSpPr>
          <p:nvPr>
            <p:ph sz="quarter" idx="1"/>
          </p:nvPr>
        </p:nvSpPr>
        <p:spPr/>
        <p:txBody>
          <a:bodyPr/>
          <a:lstStyle/>
          <a:p>
            <a:r>
              <a:rPr lang="en-US" dirty="0"/>
              <a:t>JSON</a:t>
            </a:r>
          </a:p>
          <a:p>
            <a:r>
              <a:rPr lang="en-US" dirty="0" err="1"/>
              <a:t>gRPC</a:t>
            </a:r>
            <a:endParaRPr lang="en-US" dirty="0"/>
          </a:p>
          <a:p>
            <a:r>
              <a:rPr lang="en-US" dirty="0" err="1"/>
              <a:t>GraphQL</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There are two core web service architecture strategies:</a:t>
            </a:r>
          </a:p>
          <a:p>
            <a:r>
              <a:rPr lang="en-US" dirty="0"/>
              <a:t>Simple Object Access Protocol (SOAP)</a:t>
            </a:r>
          </a:p>
          <a:p>
            <a:r>
              <a:rPr lang="en-US" dirty="0" err="1"/>
              <a:t>REpresentational</a:t>
            </a:r>
            <a:r>
              <a:rPr lang="en-US" dirty="0"/>
              <a:t> State Transfer (REST)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SOAP</a:t>
            </a:r>
            <a:r>
              <a:rPr lang="en-US" dirty="0" smtClean="0"/>
              <a:t>?</a:t>
            </a: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a:latin typeface="Perpetua" pitchFamily="18" charset="0"/>
              </a:rPr>
              <a:t>SOAP (Simple Object Access Protocol) is its own protocol and is a bit more complex by defining more standards than REST—things like security and how messages are sent. </a:t>
            </a:r>
            <a:endParaRPr lang="en-US" dirty="0" smtClean="0">
              <a:latin typeface="Perpetua" pitchFamily="18" charset="0"/>
            </a:endParaRPr>
          </a:p>
          <a:p>
            <a:pPr algn="just"/>
            <a:r>
              <a:rPr lang="en-US" dirty="0" smtClean="0">
                <a:latin typeface="Perpetua" pitchFamily="18" charset="0"/>
              </a:rPr>
              <a:t>These </a:t>
            </a:r>
            <a:r>
              <a:rPr lang="en-US" dirty="0">
                <a:latin typeface="Perpetua" pitchFamily="18" charset="0"/>
              </a:rPr>
              <a:t>built-in standards do carry a bit more overhead. Still, they can be a deciding factor for organizations that require more comprehensive features in the way of security, transactions, and ACID (Atomicity, Consistency, Isolation, Durability) compliance. </a:t>
            </a:r>
            <a:endParaRPr lang="en-US" dirty="0" smtClean="0">
              <a:latin typeface="Perpetua" pitchFamily="18" charset="0"/>
            </a:endParaRPr>
          </a:p>
          <a:p>
            <a:pPr algn="just"/>
            <a:r>
              <a:rPr lang="en-US" dirty="0" smtClean="0">
                <a:latin typeface="Perpetua" pitchFamily="18" charset="0"/>
              </a:rPr>
              <a:t>For </a:t>
            </a:r>
            <a:r>
              <a:rPr lang="en-US" dirty="0">
                <a:latin typeface="Perpetua" pitchFamily="18" charset="0"/>
              </a:rPr>
              <a:t>the sake of this comparison, we should point out that many of the reasons why SOAP is a good choice rarely apply to web services scenarios, which makes it more ideal for enterprise-type situations.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7500" lnSpcReduction="20000"/>
          </a:bodyPr>
          <a:lstStyle/>
          <a:p>
            <a:pPr>
              <a:buNone/>
            </a:pPr>
            <a:r>
              <a:rPr lang="en-US" dirty="0"/>
              <a:t>Reasons you may want to </a:t>
            </a:r>
            <a:r>
              <a:rPr lang="en-US" dirty="0">
                <a:hlinkClick r:id="rId2"/>
              </a:rPr>
              <a:t>develop an application</a:t>
            </a:r>
            <a:r>
              <a:rPr lang="en-US" dirty="0"/>
              <a:t> with a SOAP API include higher levels of security (e.g., a mobile application interfacing with a bank), messaging apps that need reliable communication, communicating with legacy systems, or ACID compliance.</a:t>
            </a:r>
            <a:br>
              <a:rPr lang="en-US" dirty="0"/>
            </a:br>
            <a:endParaRPr lang="en-US" dirty="0"/>
          </a:p>
          <a:p>
            <a:r>
              <a:rPr lang="en-US" dirty="0"/>
              <a:t>SOAP has much tighter security. In addition to SSL support, WS-Security is a built-in standard that gives SOAP some more enterprise-level security features if you require them.</a:t>
            </a:r>
          </a:p>
          <a:p>
            <a:r>
              <a:rPr lang="en-US" dirty="0"/>
              <a:t>Successful/retry logic for reliable messaging functionality. REST doesn’t have a standard messaging system and can only address communication failures by retrying. SOAP has successful/retry logic built-in and provides end-to-end reliability even through SOAP intermediaries.</a:t>
            </a:r>
          </a:p>
          <a:p>
            <a:r>
              <a:rPr lang="en-US" dirty="0"/>
              <a:t>SOAP has built-in ACID compliance. ACID compliance reduces anomalies and protects the integrity of a database by prescribing how transactions can interact with the database. ACID is more conservative than other data consistency models, which is why it’s typically favored when handling financial or otherwise sensitive transactions.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a:bodyPr>
          <a:lstStyle/>
          <a:p>
            <a:r>
              <a:rPr lang="en-US" dirty="0"/>
              <a:t>Common web service specifications include:</a:t>
            </a:r>
          </a:p>
          <a:p>
            <a:r>
              <a:rPr lang="en-US" b="1" dirty="0"/>
              <a:t>Web services security (WS-security)</a:t>
            </a:r>
            <a:r>
              <a:rPr lang="en-US" dirty="0"/>
              <a:t>: Standardizes how messages are secured and transferred through unique identifiers called tokens.</a:t>
            </a:r>
          </a:p>
          <a:p>
            <a:r>
              <a:rPr lang="en-US" b="1" dirty="0"/>
              <a:t>WS-</a:t>
            </a:r>
            <a:r>
              <a:rPr lang="en-US" b="1" dirty="0" err="1"/>
              <a:t>ReliableMessaging</a:t>
            </a:r>
            <a:r>
              <a:rPr lang="en-US" dirty="0"/>
              <a:t>: Standardizes error handling between messages transferred across unreliable IT infrastructure.</a:t>
            </a:r>
          </a:p>
          <a:p>
            <a:r>
              <a:rPr lang="en-US" b="1" dirty="0"/>
              <a:t>Web services addressing (WS-addressing)</a:t>
            </a:r>
            <a:r>
              <a:rPr lang="en-US" dirty="0"/>
              <a:t>: Packages routing information as metadata within SOAP headers, instead of maintaining such information deeper within the network.</a:t>
            </a:r>
          </a:p>
          <a:p>
            <a:r>
              <a:rPr lang="en-US" b="1" dirty="0"/>
              <a:t>Web services description language (WSDL)</a:t>
            </a:r>
            <a:r>
              <a:rPr lang="en-US" dirty="0"/>
              <a:t>: Describes what a web service does, and where that service begins and ends</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REST</a:t>
            </a:r>
            <a:endParaRPr lang="en-US" dirty="0"/>
          </a:p>
        </p:txBody>
      </p:sp>
      <p:sp>
        <p:nvSpPr>
          <p:cNvPr id="3" name="Content Placeholder 2"/>
          <p:cNvSpPr>
            <a:spLocks noGrp="1"/>
          </p:cNvSpPr>
          <p:nvPr>
            <p:ph sz="quarter" idx="1"/>
          </p:nvPr>
        </p:nvSpPr>
        <p:spPr/>
        <p:txBody>
          <a:bodyPr/>
          <a:lstStyle/>
          <a:p>
            <a:r>
              <a:rPr lang="en-US" dirty="0"/>
              <a:t>Its principles were formulated in 2000 by computer scientist Roy Fielding and gained popularity as a scalable and flexible alternative to older methods of machine-to-machine communication. </a:t>
            </a:r>
            <a:endParaRPr lang="en-US" dirty="0" smtClean="0"/>
          </a:p>
          <a:p>
            <a:r>
              <a:rPr lang="en-US" dirty="0" smtClean="0"/>
              <a:t>It </a:t>
            </a:r>
            <a:r>
              <a:rPr lang="en-US" dirty="0"/>
              <a:t>still remains the gold standard for public APIs.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9458" name="Picture 2" descr="REST API in action"/>
          <p:cNvPicPr>
            <a:picLocks noChangeAspect="1" noChangeArrowheads="1"/>
          </p:cNvPicPr>
          <p:nvPr/>
        </p:nvPicPr>
        <p:blipFill>
          <a:blip r:embed="rId2"/>
          <a:srcRect/>
          <a:stretch>
            <a:fillRect/>
          </a:stretch>
        </p:blipFill>
        <p:spPr bwMode="auto">
          <a:xfrm>
            <a:off x="500034" y="1071546"/>
            <a:ext cx="8345520" cy="528643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 rest API</a:t>
            </a:r>
            <a:r>
              <a:rPr lang="en-US" dirty="0" smtClean="0"/>
              <a:t>?</a:t>
            </a:r>
            <a:endParaRPr lang="en-US" dirty="0"/>
          </a:p>
        </p:txBody>
      </p:sp>
      <p:sp>
        <p:nvSpPr>
          <p:cNvPr id="3" name="Content Placeholder 2"/>
          <p:cNvSpPr>
            <a:spLocks noGrp="1"/>
          </p:cNvSpPr>
          <p:nvPr>
            <p:ph sz="quarter" idx="1"/>
          </p:nvPr>
        </p:nvSpPr>
        <p:spPr/>
        <p:txBody>
          <a:bodyPr>
            <a:normAutofit/>
          </a:bodyPr>
          <a:lstStyle/>
          <a:p>
            <a:r>
              <a:rPr lang="en-US" dirty="0"/>
              <a:t>REST (Representational State Transfer) is truly a “web services” API. </a:t>
            </a:r>
            <a:endParaRPr lang="en-US" dirty="0" smtClean="0"/>
          </a:p>
          <a:p>
            <a:r>
              <a:rPr lang="en-US" dirty="0" smtClean="0"/>
              <a:t>REST </a:t>
            </a:r>
            <a:r>
              <a:rPr lang="en-US" dirty="0"/>
              <a:t>APIs are based on URIs (Uniform Resource Identifier, of which a URL is a specific type) and the HTTP protocol and use JSON for a data format, which is super browser-compatible. </a:t>
            </a:r>
            <a:endParaRPr lang="en-US" dirty="0" smtClean="0"/>
          </a:p>
          <a:p>
            <a:r>
              <a:rPr lang="en-US" dirty="0" smtClean="0"/>
              <a:t>REST </a:t>
            </a:r>
            <a:r>
              <a:rPr lang="en-US" dirty="0"/>
              <a:t>APIs can be simple to build and scale, but they can also be massive and complicated—it’s all in how they’re built, added on to, and what they’re designed to do.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1600200"/>
            <a:ext cx="8472518" cy="4900634"/>
          </a:xfrm>
        </p:spPr>
        <p:txBody>
          <a:bodyPr>
            <a:normAutofit fontScale="55000" lnSpcReduction="20000"/>
          </a:bodyPr>
          <a:lstStyle/>
          <a:p>
            <a:pPr>
              <a:buNone/>
            </a:pPr>
            <a:r>
              <a:rPr lang="en-US" sz="3500" dirty="0"/>
              <a:t>Reasons you may want to build an API to be </a:t>
            </a:r>
            <a:r>
              <a:rPr lang="en-US" sz="3500" dirty="0" err="1"/>
              <a:t>RESTful</a:t>
            </a:r>
            <a:r>
              <a:rPr lang="en-US" sz="3500" dirty="0"/>
              <a:t> include resource limitations, fewer security requirements, browser client compatibility, discoverability, data health, and scalability—things that really apply to web services.</a:t>
            </a:r>
            <a:br>
              <a:rPr lang="en-US" sz="3500" dirty="0"/>
            </a:br>
            <a:endParaRPr lang="en-US" sz="3500" dirty="0"/>
          </a:p>
          <a:p>
            <a:r>
              <a:rPr lang="en-US" sz="3500" dirty="0"/>
              <a:t>Some quick REST information:</a:t>
            </a:r>
            <a:br>
              <a:rPr lang="en-US" sz="3500" dirty="0"/>
            </a:br>
            <a:endParaRPr lang="en-US" sz="3500" dirty="0"/>
          </a:p>
          <a:p>
            <a:pPr lvl="1"/>
            <a:r>
              <a:rPr lang="en-US" sz="3500" dirty="0"/>
              <a:t>REST is all about simplicity, thanks to HTTP protocols.</a:t>
            </a:r>
          </a:p>
          <a:p>
            <a:pPr lvl="1"/>
            <a:r>
              <a:rPr lang="en-US" sz="3500" dirty="0"/>
              <a:t>REST APIs facilitate client-server communications and architectures. If it’s </a:t>
            </a:r>
            <a:r>
              <a:rPr lang="en-US" sz="3500" dirty="0" err="1"/>
              <a:t>RESTful</a:t>
            </a:r>
            <a:r>
              <a:rPr lang="en-US" sz="3500" dirty="0"/>
              <a:t>, it’s built on this client-server principle, with round trips between the two passing payloads of information.</a:t>
            </a:r>
          </a:p>
          <a:p>
            <a:pPr lvl="1"/>
            <a:r>
              <a:rPr lang="en-US" sz="3500" dirty="0"/>
              <a:t>REST APIs use a single uniform interface. This simplifies how applications interact with the API by requiring they all interface in the same way, through the same portal. This has advantages and disadvantages; check with your developer to see if this will affect implementation changes down the road.</a:t>
            </a:r>
          </a:p>
          <a:p>
            <a:pPr lvl="1"/>
            <a:r>
              <a:rPr lang="en-US" sz="3500" dirty="0"/>
              <a:t>REST is optimized for the web. Using JSON as its data format makes it compatible with browsers.‍</a:t>
            </a:r>
          </a:p>
          <a:p>
            <a:pPr lvl="1"/>
            <a:r>
              <a:rPr lang="en-US" sz="3500" dirty="0"/>
              <a:t>REST is known for excellent performance and scalability. But, like any technology, it can get bogged down or bog down your app. That’s why languages like </a:t>
            </a:r>
            <a:r>
              <a:rPr lang="en-US" sz="3500" dirty="0" err="1"/>
              <a:t>GraphQL</a:t>
            </a:r>
            <a:r>
              <a:rPr lang="en-US" sz="3500" dirty="0"/>
              <a:t> have come along to address problems even REST can’t solve.</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1351</TotalTime>
  <Words>532</Words>
  <Application>Microsoft Office PowerPoint</Application>
  <PresentationFormat>On-screen Show (4:3)</PresentationFormat>
  <Paragraphs>50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Equity</vt:lpstr>
      <vt:lpstr>SOAP and RESTful Architecture</vt:lpstr>
      <vt:lpstr>Slide 2</vt:lpstr>
      <vt:lpstr>What is SOAP?</vt:lpstr>
      <vt:lpstr>Slide 4</vt:lpstr>
      <vt:lpstr>Slide 5</vt:lpstr>
      <vt:lpstr>What is REST</vt:lpstr>
      <vt:lpstr>Slide 7</vt:lpstr>
      <vt:lpstr>What is a rest API?</vt:lpstr>
      <vt:lpstr>Slide 9</vt:lpstr>
      <vt:lpstr>Slide 10</vt:lpstr>
      <vt:lpstr>SOAP vs. REST: The key differences</vt:lpstr>
      <vt:lpstr>Slide 12</vt:lpstr>
      <vt:lpstr>Slide 13</vt:lpstr>
      <vt:lpstr>SOAP and REST Alternatives</vt:lpstr>
    </vt:vector>
  </TitlesOfParts>
  <Company>HP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SOAP and RESTful Architecture</dc:title>
  <dc:creator>Dr Bhawana Rudra</dc:creator>
  <cp:lastModifiedBy>Dr Bhawana Rudra</cp:lastModifiedBy>
  <cp:revision>4</cp:revision>
  <dcterms:created xsi:type="dcterms:W3CDTF">2022-02-01T05:27:23Z</dcterms:created>
  <dcterms:modified xsi:type="dcterms:W3CDTF">2022-02-02T03:58:31Z</dcterms:modified>
</cp:coreProperties>
</file>