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1042" r:id="rId2"/>
    <p:sldId id="661" r:id="rId3"/>
    <p:sldId id="662" r:id="rId4"/>
    <p:sldId id="665" r:id="rId5"/>
    <p:sldId id="944" r:id="rId6"/>
    <p:sldId id="996" r:id="rId7"/>
    <p:sldId id="1043" r:id="rId8"/>
    <p:sldId id="668" r:id="rId9"/>
    <p:sldId id="669" r:id="rId10"/>
    <p:sldId id="9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23D4E-4058-4ABE-B315-99F8CC3DF68D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C078C-961B-4827-BB63-831BDE2DE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66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F9A1219F-7F75-4644-8084-A93C20F830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01E284-37EE-4F4C-A24F-28CE8711333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8E7FDADD-5567-4AB3-84A0-46435F16D3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EDEB0D00-5630-4A55-B622-B9B096D6D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FB8FB64E-37D1-4F95-B60B-AA0DA7C202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14BFD5-8354-452E-B234-79D9AF2CA08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6B73D393-1905-406D-B22C-2AE6714AD4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C94CED09-DC67-4E2B-A041-02F7D9474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8488FE89-34D4-4D1E-91FC-5201BC2BA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FCA833-F7E4-4D8A-B93F-31D6208B34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02F06C19-29EC-43EF-BFFA-1B883F5DF8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AFD27AA3-19E0-4CCA-A790-2918D4D34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EC46B5A6-FDBC-48D9-856F-F71B491773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5896CF-0676-4E00-AF99-42027756815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96A5094C-4174-4B2A-9899-6F46D06332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DCB50F7F-2903-4471-B296-27C262865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F58D5C48-48EE-4073-BA3A-676738289D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F6EEE5-73E8-48EC-8190-8A64CD9A4E3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79518980-DDA4-4926-80E8-0782405D81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5D8115B1-67A1-4746-A3F6-7E35FC094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2649C944-DDF4-412A-8BC1-5E97994C8C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4AAE84-2AE2-4F78-B7C6-491C5F8F334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611CC919-8AEA-4E03-BB20-9DB721D299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479F6083-4B1F-4B82-984D-A208A15B3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0A2FE68E-35F3-427A-B6A5-505CA1C298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6FC5F3-3C41-43A8-B7FE-427713FD27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A2FCFD4F-2079-49B6-BDAC-4254AB12C0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30E5D179-13AF-4712-B0FF-0E4C4BD7F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7B073E0B-2E4E-4502-80C8-912DDC2F57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83DB9D-BAB5-45EA-A626-18C70DC2982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AB30D179-83BC-40F5-83CB-F19334193C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78A77A65-F898-4064-89CF-6B174F271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F05D62CC-7062-448F-B272-E2AE3A00D3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F209EF-186D-4361-B487-5E908C70DAE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072A29FB-C51C-4068-B879-A896AD34B9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FE13B140-60F9-425C-BA41-54DA88CA1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6A36429E-3AC1-45E6-B797-D0E4E10581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9B2A72-D342-4146-A874-740D5CF5A68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ABD941CD-0615-456E-A363-340D8D5312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036DB743-5AE8-4407-83C5-9118AB320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BC7BA66-F01D-4A04-8F80-84A8F70E4C83}"/>
              </a:ext>
            </a:extLst>
          </p:cNvPr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8D55BE1F-2E12-4938-8BA5-91A3C6AD9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32C69873-C34E-486D-B937-EE1AD3BD4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0A7E2BE1-989F-4B6B-BCA8-707F5AD14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6D2B67BB-C585-48AD-B4BB-AB5163E37B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D4DA09F-C71D-48B5-8764-D13612647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3A3179F3-037C-443A-A83D-33CB1CE25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6AF9B4F5-A756-411C-8411-08B25248C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1167669-6BA1-42D9-9306-2FF34D766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018E16E9-172A-48E5-A5C4-23B3898C250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971AE835-43E3-4CD0-B909-509B41945B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203200" y="6248400"/>
            <a:ext cx="2540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8A92694-926E-4A24-BDC8-FED5074B8114}" type="datetime4">
              <a:rPr lang="en-US"/>
              <a:pPr>
                <a:defRPr/>
              </a:pPr>
              <a:t>February 9, 2022</a:t>
            </a:fld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5FD38BB4-7A2E-4F8B-9666-16CDDA652A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54400" y="6248400"/>
            <a:ext cx="49784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EA577F0B-D651-4580-A86B-74BB5C41E8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50400" y="6248400"/>
            <a:ext cx="2540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0C64C5CB-D3CE-49B9-AFEE-D81DB87D44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2750740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1761AEA2-7A9C-4EEE-BC57-A33E5736B9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51183-6671-4787-BC16-89EDB9C865E1}" type="datetime4">
              <a:rPr lang="en-US"/>
              <a:pPr>
                <a:defRPr/>
              </a:pPr>
              <a:t>February 9, 2022</a:t>
            </a:fld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B3AE0D5D-5F3E-4322-8E3D-4EFD6F8759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A0610B49-6E85-4396-AADA-2B8574799F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E6236-73D2-4211-991B-AFBBD3013A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958290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0000" y="304800"/>
            <a:ext cx="2794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8178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82D53100-7370-4F34-B4C3-ADF009213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747F5-15FC-4879-8905-7B1DE498580B}" type="datetime4">
              <a:rPr lang="en-US"/>
              <a:pPr>
                <a:defRPr/>
              </a:pPr>
              <a:t>February 9, 2022</a:t>
            </a:fld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2A891338-50A3-47D3-B0AB-B3E4052DDE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FC05896F-BF6D-4CEF-AEA5-F3F6543371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9C204-5B01-4AFD-B613-C4E616CC99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906955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11176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447800"/>
            <a:ext cx="11176000" cy="5029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C6E964DB-0CC9-48CF-A1F7-C9D5372CF9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4FE6D-1C97-4E46-82C3-6AF54ABA1356}" type="datetime4">
              <a:rPr lang="en-US"/>
              <a:pPr>
                <a:defRPr/>
              </a:pPr>
              <a:t>February 9, 2022</a:t>
            </a:fld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1630704E-FC33-4D79-A4D6-080E2AEACC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63AEE3A9-C5CB-4717-95FB-F6F0115F1F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0AE6C-E399-4770-9E94-7504908C29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920387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11176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447800"/>
            <a:ext cx="54864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447800"/>
            <a:ext cx="54864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38600"/>
            <a:ext cx="54864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>
            <a:extLst>
              <a:ext uri="{FF2B5EF4-FFF2-40B4-BE49-F238E27FC236}">
                <a16:creationId xmlns:a16="http://schemas.microsoft.com/office/drawing/2014/main" id="{23DF891F-7770-4E75-AE4C-60C18EA4D6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95039-3734-4B1A-9DAE-287E035F3C00}" type="datetime4">
              <a:rPr lang="en-US"/>
              <a:pPr>
                <a:defRPr/>
              </a:pPr>
              <a:t>February 9, 2022</a:t>
            </a:fld>
            <a:endParaRPr lang="en-US"/>
          </a:p>
        </p:txBody>
      </p:sp>
      <p:sp>
        <p:nvSpPr>
          <p:cNvPr id="7" name="Rectangle 2060">
            <a:extLst>
              <a:ext uri="{FF2B5EF4-FFF2-40B4-BE49-F238E27FC236}">
                <a16:creationId xmlns:a16="http://schemas.microsoft.com/office/drawing/2014/main" id="{5D82702F-32EC-4464-98F1-9CD41A5BF4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>
            <a:extLst>
              <a:ext uri="{FF2B5EF4-FFF2-40B4-BE49-F238E27FC236}">
                <a16:creationId xmlns:a16="http://schemas.microsoft.com/office/drawing/2014/main" id="{850FF44D-5408-4434-85A0-569A121AD5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49AF2C-BABD-41B8-A20B-FBD989B861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5281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5912794F-F232-452C-97A6-4FC7441AF6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E310D-BCE7-4C02-8620-D950FD195210}" type="datetime4">
              <a:rPr lang="en-US"/>
              <a:pPr>
                <a:defRPr/>
              </a:pPr>
              <a:t>February 9, 2022</a:t>
            </a:fld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C59AAF20-2DFA-4757-9348-0431B7F3B0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87F772B6-BB50-4891-8DF9-22488E3E35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216C08-8BED-4D45-ABAB-B359EA1FE8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016425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F1DF816F-9437-4320-97F1-EE9FC765DB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D25D8-75FC-40E1-946F-8E76A649CCEA}" type="datetime4">
              <a:rPr lang="en-US"/>
              <a:pPr>
                <a:defRPr/>
              </a:pPr>
              <a:t>February 9, 2022</a:t>
            </a:fld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C50EFDBE-B9B3-40E6-BC42-030ED92077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BEE2BC73-D39D-4F8B-8749-5F3A64B895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A14322-1904-4558-8572-9E35D785A2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99695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47800"/>
            <a:ext cx="5486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486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3F1D57CF-1746-445D-8505-8C1B516A32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8B0D1-701C-4D52-BF2A-C6EE53023A50}" type="datetime4">
              <a:rPr lang="en-US"/>
              <a:pPr>
                <a:defRPr/>
              </a:pPr>
              <a:t>February 9, 2022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2BD9F3F1-FD7B-4843-8F72-E360A24AC1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DE1C02F0-A06E-4535-AF71-30624C2D6C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C445D-A753-4EB7-9B4D-DB40F586CE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12078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>
            <a:extLst>
              <a:ext uri="{FF2B5EF4-FFF2-40B4-BE49-F238E27FC236}">
                <a16:creationId xmlns:a16="http://schemas.microsoft.com/office/drawing/2014/main" id="{B6149F4B-54B4-40F6-ABAF-52FCF0B4D5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FD648-C1C5-4696-8556-21182E94D6B0}" type="datetime4">
              <a:rPr lang="en-US"/>
              <a:pPr>
                <a:defRPr/>
              </a:pPr>
              <a:t>February 9, 2022</a:t>
            </a:fld>
            <a:endParaRPr lang="en-US"/>
          </a:p>
        </p:txBody>
      </p:sp>
      <p:sp>
        <p:nvSpPr>
          <p:cNvPr id="8" name="Rectangle 2060">
            <a:extLst>
              <a:ext uri="{FF2B5EF4-FFF2-40B4-BE49-F238E27FC236}">
                <a16:creationId xmlns:a16="http://schemas.microsoft.com/office/drawing/2014/main" id="{623CDB55-5E9D-4C7C-9F9E-7EA594A58D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>
            <a:extLst>
              <a:ext uri="{FF2B5EF4-FFF2-40B4-BE49-F238E27FC236}">
                <a16:creationId xmlns:a16="http://schemas.microsoft.com/office/drawing/2014/main" id="{70A7BA05-94E9-46F9-8F1B-77F461706E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AA7892-133E-4714-883E-27753859CA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507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>
            <a:extLst>
              <a:ext uri="{FF2B5EF4-FFF2-40B4-BE49-F238E27FC236}">
                <a16:creationId xmlns:a16="http://schemas.microsoft.com/office/drawing/2014/main" id="{40AC3A74-F224-4080-96DF-9F08B7E530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4552D-67CA-416B-8610-759B28FBB26C}" type="datetime4">
              <a:rPr lang="en-US"/>
              <a:pPr>
                <a:defRPr/>
              </a:pPr>
              <a:t>February 9, 2022</a:t>
            </a:fld>
            <a:endParaRPr lang="en-US"/>
          </a:p>
        </p:txBody>
      </p:sp>
      <p:sp>
        <p:nvSpPr>
          <p:cNvPr id="4" name="Rectangle 2060">
            <a:extLst>
              <a:ext uri="{FF2B5EF4-FFF2-40B4-BE49-F238E27FC236}">
                <a16:creationId xmlns:a16="http://schemas.microsoft.com/office/drawing/2014/main" id="{D2C475F8-42CF-444A-9569-CF3AD68CFD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8FB72949-EACB-457B-A549-BD125D5BB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8454B1-4841-4A15-8537-64FBD98DA0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6105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>
            <a:extLst>
              <a:ext uri="{FF2B5EF4-FFF2-40B4-BE49-F238E27FC236}">
                <a16:creationId xmlns:a16="http://schemas.microsoft.com/office/drawing/2014/main" id="{BCE71326-DE65-4FD8-BECE-35054A836B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856CE-905E-49BB-AFB7-84E662BB9721}" type="datetime4">
              <a:rPr lang="en-US"/>
              <a:pPr>
                <a:defRPr/>
              </a:pPr>
              <a:t>February 9, 2022</a:t>
            </a:fld>
            <a:endParaRPr lang="en-US"/>
          </a:p>
        </p:txBody>
      </p:sp>
      <p:sp>
        <p:nvSpPr>
          <p:cNvPr id="3" name="Rectangle 2060">
            <a:extLst>
              <a:ext uri="{FF2B5EF4-FFF2-40B4-BE49-F238E27FC236}">
                <a16:creationId xmlns:a16="http://schemas.microsoft.com/office/drawing/2014/main" id="{FC786E66-2AD3-4915-94FF-B00B321051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F51277FE-BCFA-46B2-8FFE-08703AF76A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94CA3-2E55-479F-9C67-1266BE532C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72105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13B5095E-74DF-4150-B270-B3FC7EEF5D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F0410-F3F8-4F44-8F6C-2795064727AA}" type="datetime4">
              <a:rPr lang="en-US"/>
              <a:pPr>
                <a:defRPr/>
              </a:pPr>
              <a:t>February 9, 2022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B70A4140-198B-4607-898E-6B184E9797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3A8C1CF9-8244-484D-B083-B7A260C86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5B91F-FF59-442A-A0B4-D30E248A54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755337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DF520F5D-D20C-448C-B6FB-C373CB05DF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6A2D2-12C1-4C54-94EC-CC9644396C77}" type="datetime4">
              <a:rPr lang="en-US"/>
              <a:pPr>
                <a:defRPr/>
              </a:pPr>
              <a:t>February 9, 2022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9F24EB52-4F3D-4C1F-B710-5E8EC6B987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DF906DC7-9342-4805-88FB-F443B2606D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4345A-D877-43BC-B0D5-CE6C223DFE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1018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>
            <a:extLst>
              <a:ext uri="{FF2B5EF4-FFF2-40B4-BE49-F238E27FC236}">
                <a16:creationId xmlns:a16="http://schemas.microsoft.com/office/drawing/2014/main" id="{252AEFE0-4427-4593-95BD-06DBC436B58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8001" y="1143000"/>
            <a:ext cx="11214100" cy="46038"/>
          </a:xfrm>
          <a:prstGeom prst="rect">
            <a:avLst/>
          </a:prstGeom>
          <a:solidFill>
            <a:schemeClr val="tx2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147" name="Rectangle 2057">
            <a:extLst>
              <a:ext uri="{FF2B5EF4-FFF2-40B4-BE49-F238E27FC236}">
                <a16:creationId xmlns:a16="http://schemas.microsoft.com/office/drawing/2014/main" id="{1AC22AE9-01A7-41EE-A1A0-7B9323BE7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04800"/>
            <a:ext cx="11176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8" name="Rectangle 2058">
            <a:extLst>
              <a:ext uri="{FF2B5EF4-FFF2-40B4-BE49-F238E27FC236}">
                <a16:creationId xmlns:a16="http://schemas.microsoft.com/office/drawing/2014/main" id="{A36B9172-E043-4607-AEF9-F6D3758CC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447800"/>
            <a:ext cx="11176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8779" name="Rectangle 2059">
            <a:extLst>
              <a:ext uri="{FF2B5EF4-FFF2-40B4-BE49-F238E27FC236}">
                <a16:creationId xmlns:a16="http://schemas.microsoft.com/office/drawing/2014/main" id="{D96BFF8C-ECCC-468F-9B1B-F89D617FD5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200" y="6324600"/>
            <a:ext cx="2540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F8309E35-E174-4BEF-A489-5FDBBC7EFFCB}" type="datetime4">
              <a:rPr lang="en-US"/>
              <a:pPr>
                <a:defRPr/>
              </a:pPr>
              <a:t>February 9, 2022</a:t>
            </a:fld>
            <a:endParaRPr lang="en-US"/>
          </a:p>
        </p:txBody>
      </p:sp>
      <p:sp>
        <p:nvSpPr>
          <p:cNvPr id="928780" name="Rectangle 2060">
            <a:extLst>
              <a:ext uri="{FF2B5EF4-FFF2-40B4-BE49-F238E27FC236}">
                <a16:creationId xmlns:a16="http://schemas.microsoft.com/office/drawing/2014/main" id="{A213C21E-BB25-48AF-BCF6-5C11C9B526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324600"/>
            <a:ext cx="386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28781" name="Rectangle 2061">
            <a:extLst>
              <a:ext uri="{FF2B5EF4-FFF2-40B4-BE49-F238E27FC236}">
                <a16:creationId xmlns:a16="http://schemas.microsoft.com/office/drawing/2014/main" id="{CC02AAC4-F1D7-44BC-A5EB-1E63609C2B0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7F1394-D522-49CB-853B-201308F2A6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20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26B0B15E-C210-4AB8-AF80-44C80FFF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418129B-E0F6-47D9-9344-A8BD4E6E43BF}" type="slidenum">
              <a:rPr lang="en-US" altLang="en-US" sz="120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0968FCC-C3C6-469A-99CF-1CF00E9EA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220200" cy="10668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/>
              <a:t>Data Warehousing and On-line Analytical Processing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696C5AB-1738-43B7-AF92-F0E91ED79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382000" cy="48768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/>
              <a:t>Data Warehouse: Basic Concepts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/>
              <a:t>Data Warehouse Modeling: Data Cube and OLAP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/>
              <a:t>Data Warehouse Design and Usage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/>
              <a:t>Data Warehouse Implementation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/>
              <a:t>Data Generalization by Attribute-Oriented Induction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/>
              <a:t>Summary</a:t>
            </a:r>
          </a:p>
        </p:txBody>
      </p:sp>
      <p:sp>
        <p:nvSpPr>
          <p:cNvPr id="37893" name="AutoShape 4">
            <a:extLst>
              <a:ext uri="{FF2B5EF4-FFF2-40B4-BE49-F238E27FC236}">
                <a16:creationId xmlns:a16="http://schemas.microsoft.com/office/drawing/2014/main" id="{7A808878-1EDD-4B20-8E17-94DFD1B13E96}"/>
              </a:ext>
            </a:extLst>
          </p:cNvPr>
          <p:cNvSpPr>
            <a:spLocks noChangeArrowheads="1"/>
          </p:cNvSpPr>
          <p:nvPr/>
        </p:nvSpPr>
        <p:spPr bwMode="auto">
          <a:xfrm rot="9109285">
            <a:off x="8153400" y="2895600"/>
            <a:ext cx="3810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C49C4AF0-3F9E-4D1E-BBCF-B76D5F95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039F24E-85CF-465F-B4A8-D55C7EBB00F8}" type="slidenum">
              <a:rPr lang="en-US" altLang="en-US" sz="120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47A270D-C14B-4CD8-81BE-B4E648DB6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5814" y="304800"/>
            <a:ext cx="8231187" cy="560388"/>
          </a:xfrm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OLAP Server Architectures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4C1DC5C7-D08E-4040-8A78-4C46B03EF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382000" cy="51816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u="sng">
                <a:solidFill>
                  <a:schemeClr val="hlink"/>
                </a:solidFill>
              </a:rPr>
              <a:t>Relational OLAP (ROLAP)</a:t>
            </a:r>
            <a:r>
              <a:rPr lang="en-US" altLang="en-US" sz="2000"/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Use relational or extended-relational DBMS to store and manage warehouse data and OLAP middle ware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Include optimization of DBMS backend, implementation of aggregation navigation logic, and additional tools and services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Greater scalability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u="sng">
                <a:solidFill>
                  <a:schemeClr val="hlink"/>
                </a:solidFill>
              </a:rPr>
              <a:t>Multidimensional OLAP (MOLAP)</a:t>
            </a:r>
            <a:r>
              <a:rPr lang="en-US" altLang="en-US" sz="2000">
                <a:solidFill>
                  <a:schemeClr val="hlink"/>
                </a:solidFill>
              </a:rPr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Sparse array-based multidimensional storage engine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Fast indexing to pre-computed summarized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u="sng">
                <a:solidFill>
                  <a:schemeClr val="hlink"/>
                </a:solidFill>
              </a:rPr>
              <a:t>Hybrid OLAP (HOLAP)</a:t>
            </a:r>
            <a:r>
              <a:rPr lang="en-US" altLang="en-US" sz="2000">
                <a:solidFill>
                  <a:schemeClr val="hlink"/>
                </a:solidFill>
              </a:rPr>
              <a:t> </a:t>
            </a:r>
            <a:r>
              <a:rPr lang="en-US" altLang="en-US" sz="2000"/>
              <a:t>(e.g., Microsoft SQLServer)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Flexibility, e.g., low level: relational, high-level: array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Specialized SQL servers </a:t>
            </a:r>
            <a:r>
              <a:rPr lang="en-US" altLang="en-US" sz="2000"/>
              <a:t>(e.g., Redbricks) </a:t>
            </a:r>
            <a:endParaRPr lang="en-US" altLang="en-US" sz="2000">
              <a:solidFill>
                <a:schemeClr val="hlink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Specialized support for SQL queries over star/snowflake schemas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984B0E39-171F-4F4B-A458-3C890D70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D9C7BC8-D988-4729-9D28-0772DBD8BB4F}" type="slidenum">
              <a:rPr lang="en-US" altLang="en-US" sz="120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E1C5ED6-B768-4F32-A8ED-3AC66E4AD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8001000" cy="838200"/>
          </a:xfrm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/>
              <a:t>Design of Data Warehouse: A Business Analysis Framework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05C809B-1581-4BA4-9EF0-63B518834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305800" cy="51816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Four views regarding the design of a data warehouse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Top-down view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allows selection of the relevant information necessary for the data warehouse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Data source view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exposes the information being captured, stored, and managed by operational systems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Data warehouse view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consists of fact tables and dimension tables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Business query view</a:t>
            </a:r>
            <a:r>
              <a:rPr lang="en-US" altLang="en-US" sz="2400"/>
              <a:t>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sees the perspectives of data in the warehouse from the view of end-user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879D864B-D595-4CB8-BB74-716A994B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8E8F0CE-2783-421B-BDF3-3E211D4557AA}" type="slidenum">
              <a:rPr lang="en-US" altLang="en-US" sz="120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7B2C2AF-D237-488E-AD78-BAAA413F7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7086600" cy="685800"/>
          </a:xfrm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Data Warehouse Design Process 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4E7087A-55AF-4157-AC47-38FADFB7F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458200" cy="51816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b="1" dirty="0"/>
              <a:t>Top-down, bottom-up approaches or a combination</a:t>
            </a:r>
            <a:r>
              <a:rPr lang="en-US" altLang="en-US" sz="2000" dirty="0"/>
              <a:t> of both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 dirty="0"/>
              <a:t>Top-down</a:t>
            </a:r>
            <a:r>
              <a:rPr lang="en-US" altLang="en-US" sz="2000" dirty="0"/>
              <a:t>: Starts with overall design and planning (mature)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 dirty="0"/>
              <a:t>Bottom-up</a:t>
            </a:r>
            <a:r>
              <a:rPr lang="en-US" altLang="en-US" sz="2000" dirty="0"/>
              <a:t>: Starts with experiments and prototypes (rapid)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200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2000" b="1" dirty="0"/>
              <a:t>Typical data warehouse design process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Choose a </a:t>
            </a:r>
            <a:r>
              <a:rPr lang="en-US" altLang="en-US" sz="2000" dirty="0">
                <a:solidFill>
                  <a:schemeClr val="folHlink"/>
                </a:solidFill>
              </a:rPr>
              <a:t>business process</a:t>
            </a:r>
            <a:r>
              <a:rPr lang="en-US" altLang="en-US" sz="2000" dirty="0"/>
              <a:t> to model, e.g., orders, invoices, etc.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Choose the </a:t>
            </a:r>
            <a:r>
              <a:rPr lang="en-US" altLang="en-US" sz="2000" i="1" u="sng" dirty="0">
                <a:solidFill>
                  <a:schemeClr val="folHlink"/>
                </a:solidFill>
              </a:rPr>
              <a:t>grain</a:t>
            </a:r>
            <a:r>
              <a:rPr lang="en-US" altLang="en-US" sz="2000" dirty="0">
                <a:solidFill>
                  <a:schemeClr val="folHlink"/>
                </a:solidFill>
              </a:rPr>
              <a:t> (</a:t>
            </a:r>
            <a:r>
              <a:rPr lang="en-US" altLang="en-US" sz="2000" i="1" dirty="0">
                <a:solidFill>
                  <a:schemeClr val="folHlink"/>
                </a:solidFill>
              </a:rPr>
              <a:t>atomic level of data</a:t>
            </a:r>
            <a:r>
              <a:rPr lang="en-US" altLang="en-US" sz="2000" dirty="0">
                <a:solidFill>
                  <a:schemeClr val="folHlink"/>
                </a:solidFill>
              </a:rPr>
              <a:t>)</a:t>
            </a:r>
            <a:r>
              <a:rPr lang="en-US" altLang="en-US" sz="2000" dirty="0"/>
              <a:t> of the business process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Choose the </a:t>
            </a:r>
            <a:r>
              <a:rPr lang="en-US" altLang="en-US" sz="2000" dirty="0">
                <a:solidFill>
                  <a:schemeClr val="folHlink"/>
                </a:solidFill>
              </a:rPr>
              <a:t>dimensions</a:t>
            </a:r>
            <a:r>
              <a:rPr lang="en-US" altLang="en-US" sz="2000" dirty="0"/>
              <a:t> that will apply to each fact table record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Choose the </a:t>
            </a:r>
            <a:r>
              <a:rPr lang="en-US" altLang="en-US" sz="2000" dirty="0">
                <a:solidFill>
                  <a:schemeClr val="folHlink"/>
                </a:solidFill>
              </a:rPr>
              <a:t>measure</a:t>
            </a:r>
            <a:r>
              <a:rPr lang="en-US" altLang="en-US" sz="2000" dirty="0"/>
              <a:t> that will populate each fact table record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057B2DA6-1141-4363-AE71-F58927D6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C955EE0-D6FF-4B1C-AECB-BB0DCD274B9A}" type="slidenum">
              <a:rPr lang="en-US" altLang="en-US" sz="120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620B5A68-BC57-40AD-8841-C321D00C2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6705600" cy="990600"/>
          </a:xfrm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Data Warehouse Development: A Recommended Approach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9B687CA-1BD3-426E-B48D-5C0AD7AF9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019800"/>
            <a:ext cx="7772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C34CA978-C278-47CB-94F6-0131B4C06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019801"/>
            <a:ext cx="635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Define a high-level corporate data model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848434FF-6AB2-4C26-A98B-18A357E4D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86200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0967" name="Text Box 6">
            <a:extLst>
              <a:ext uri="{FF2B5EF4-FFF2-40B4-BE49-F238E27FC236}">
                <a16:creationId xmlns:a16="http://schemas.microsoft.com/office/drawing/2014/main" id="{DDA7880E-1361-48DC-9000-8630B9292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3886201"/>
            <a:ext cx="10826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Data Mart</a:t>
            </a:r>
          </a:p>
        </p:txBody>
      </p:sp>
      <p:sp>
        <p:nvSpPr>
          <p:cNvPr id="40968" name="Line 7">
            <a:extLst>
              <a:ext uri="{FF2B5EF4-FFF2-40B4-BE49-F238E27FC236}">
                <a16:creationId xmlns:a16="http://schemas.microsoft.com/office/drawing/2014/main" id="{8C0DF762-E6A7-4B8C-B6EE-7937F0691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69" name="Line 8">
            <a:extLst>
              <a:ext uri="{FF2B5EF4-FFF2-40B4-BE49-F238E27FC236}">
                <a16:creationId xmlns:a16="http://schemas.microsoft.com/office/drawing/2014/main" id="{96EFF10A-387A-49EF-BFD8-F098CF5E6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1910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70" name="Rectangle 9">
            <a:extLst>
              <a:ext uri="{FF2B5EF4-FFF2-40B4-BE49-F238E27FC236}">
                <a16:creationId xmlns:a16="http://schemas.microsoft.com/office/drawing/2014/main" id="{530105FF-D9DD-4522-B85B-730DA0A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886200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0971" name="Text Box 10">
            <a:extLst>
              <a:ext uri="{FF2B5EF4-FFF2-40B4-BE49-F238E27FC236}">
                <a16:creationId xmlns:a16="http://schemas.microsoft.com/office/drawing/2014/main" id="{F5C6ECD4-D8DC-414B-8006-2206CBDE8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3886201"/>
            <a:ext cx="10826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Data Mart</a:t>
            </a:r>
          </a:p>
        </p:txBody>
      </p:sp>
      <p:sp>
        <p:nvSpPr>
          <p:cNvPr id="40972" name="Line 11">
            <a:extLst>
              <a:ext uri="{FF2B5EF4-FFF2-40B4-BE49-F238E27FC236}">
                <a16:creationId xmlns:a16="http://schemas.microsoft.com/office/drawing/2014/main" id="{76605677-76E1-4512-BC32-F0EED3B67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73" name="Line 12">
            <a:extLst>
              <a:ext uri="{FF2B5EF4-FFF2-40B4-BE49-F238E27FC236}">
                <a16:creationId xmlns:a16="http://schemas.microsoft.com/office/drawing/2014/main" id="{C4FDEA66-DBA5-4632-80F7-362DEF41A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1910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74" name="Line 13">
            <a:extLst>
              <a:ext uri="{FF2B5EF4-FFF2-40B4-BE49-F238E27FC236}">
                <a16:creationId xmlns:a16="http://schemas.microsoft.com/office/drawing/2014/main" id="{3FB09332-CC18-4E28-8F6D-1379BE829C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6482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75" name="Line 14">
            <a:extLst>
              <a:ext uri="{FF2B5EF4-FFF2-40B4-BE49-F238E27FC236}">
                <a16:creationId xmlns:a16="http://schemas.microsoft.com/office/drawing/2014/main" id="{AF8EB971-90B3-440E-9FAB-E249AF943A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46482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76" name="Rectangle 15">
            <a:extLst>
              <a:ext uri="{FF2B5EF4-FFF2-40B4-BE49-F238E27FC236}">
                <a16:creationId xmlns:a16="http://schemas.microsoft.com/office/drawing/2014/main" id="{F0DD834D-069C-4732-B9C7-E1BF7FC4C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1752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0977" name="Rectangle 16">
            <a:extLst>
              <a:ext uri="{FF2B5EF4-FFF2-40B4-BE49-F238E27FC236}">
                <a16:creationId xmlns:a16="http://schemas.microsoft.com/office/drawing/2014/main" id="{2C51A52B-1C90-4F06-BF3B-5A42F27D1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657600"/>
            <a:ext cx="1981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0978" name="Rectangle 17">
            <a:extLst>
              <a:ext uri="{FF2B5EF4-FFF2-40B4-BE49-F238E27FC236}">
                <a16:creationId xmlns:a16="http://schemas.microsoft.com/office/drawing/2014/main" id="{84D2502C-D523-4ED4-9E7F-B82B5E657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447800"/>
            <a:ext cx="2438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0979" name="Line 18">
            <a:extLst>
              <a:ext uri="{FF2B5EF4-FFF2-40B4-BE49-F238E27FC236}">
                <a16:creationId xmlns:a16="http://schemas.microsoft.com/office/drawing/2014/main" id="{C7F2088B-E00C-4C73-AA7B-348DFEC34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667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80" name="Line 19">
            <a:extLst>
              <a:ext uri="{FF2B5EF4-FFF2-40B4-BE49-F238E27FC236}">
                <a16:creationId xmlns:a16="http://schemas.microsoft.com/office/drawing/2014/main" id="{7213E5AA-1387-489F-846F-4D981128F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667000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81" name="Line 20">
            <a:extLst>
              <a:ext uri="{FF2B5EF4-FFF2-40B4-BE49-F238E27FC236}">
                <a16:creationId xmlns:a16="http://schemas.microsoft.com/office/drawing/2014/main" id="{B7D92FDA-25FE-4DF3-B27E-E94A1A46B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1910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82" name="Line 21">
            <a:extLst>
              <a:ext uri="{FF2B5EF4-FFF2-40B4-BE49-F238E27FC236}">
                <a16:creationId xmlns:a16="http://schemas.microsoft.com/office/drawing/2014/main" id="{B25365CA-3159-4B3A-A341-77D490452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83" name="Line 22">
            <a:extLst>
              <a:ext uri="{FF2B5EF4-FFF2-40B4-BE49-F238E27FC236}">
                <a16:creationId xmlns:a16="http://schemas.microsoft.com/office/drawing/2014/main" id="{4884ED89-795A-468E-AD8B-2AB45F993E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3200400"/>
            <a:ext cx="1066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84" name="Line 23">
            <a:extLst>
              <a:ext uri="{FF2B5EF4-FFF2-40B4-BE49-F238E27FC236}">
                <a16:creationId xmlns:a16="http://schemas.microsoft.com/office/drawing/2014/main" id="{B6A2C254-58E1-46DD-BA7A-CD500DFB86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981200"/>
            <a:ext cx="2057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85" name="Line 24">
            <a:extLst>
              <a:ext uri="{FF2B5EF4-FFF2-40B4-BE49-F238E27FC236}">
                <a16:creationId xmlns:a16="http://schemas.microsoft.com/office/drawing/2014/main" id="{ADA54F11-460D-4AFC-A680-37672FA8A4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200400"/>
            <a:ext cx="762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86" name="Line 25">
            <a:extLst>
              <a:ext uri="{FF2B5EF4-FFF2-40B4-BE49-F238E27FC236}">
                <a16:creationId xmlns:a16="http://schemas.microsoft.com/office/drawing/2014/main" id="{FB5B15C4-1E69-4104-A88F-138F25CA73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4953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87" name="Line 26">
            <a:extLst>
              <a:ext uri="{FF2B5EF4-FFF2-40B4-BE49-F238E27FC236}">
                <a16:creationId xmlns:a16="http://schemas.microsoft.com/office/drawing/2014/main" id="{875778EF-76B9-4A36-8CFA-AEE86829D4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2667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988" name="Text Box 27">
            <a:extLst>
              <a:ext uri="{FF2B5EF4-FFF2-40B4-BE49-F238E27FC236}">
                <a16:creationId xmlns:a16="http://schemas.microsoft.com/office/drawing/2014/main" id="{34CC0087-251B-4808-A4F5-A68DC82FA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209801"/>
            <a:ext cx="1905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Distributed Data Marts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89" name="Rectangle 28">
            <a:extLst>
              <a:ext uri="{FF2B5EF4-FFF2-40B4-BE49-F238E27FC236}">
                <a16:creationId xmlns:a16="http://schemas.microsoft.com/office/drawing/2014/main" id="{158F7AB8-CD93-4B7E-B94D-BE9B4249F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676401"/>
            <a:ext cx="2362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Multi-Tier Data Warehouse</a:t>
            </a:r>
            <a:endParaRPr lang="en-US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0" name="Rectangle 29">
            <a:extLst>
              <a:ext uri="{FF2B5EF4-FFF2-40B4-BE49-F238E27FC236}">
                <a16:creationId xmlns:a16="http://schemas.microsoft.com/office/drawing/2014/main" id="{FA18C285-26D7-4C7F-8E20-06B20F181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733801"/>
            <a:ext cx="1752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Enterprise Data Warehouse</a:t>
            </a:r>
          </a:p>
        </p:txBody>
      </p:sp>
      <p:sp>
        <p:nvSpPr>
          <p:cNvPr id="40991" name="Text Box 30">
            <a:extLst>
              <a:ext uri="{FF2B5EF4-FFF2-40B4-BE49-F238E27FC236}">
                <a16:creationId xmlns:a16="http://schemas.microsoft.com/office/drawing/2014/main" id="{2FCA4B83-1A9F-477D-AF23-9F989138B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334001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Model refinement</a:t>
            </a:r>
            <a:endParaRPr lang="en-US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2" name="Rectangle 31">
            <a:extLst>
              <a:ext uri="{FF2B5EF4-FFF2-40B4-BE49-F238E27FC236}">
                <a16:creationId xmlns:a16="http://schemas.microsoft.com/office/drawing/2014/main" id="{FE678424-9601-4C53-AFBC-853E85E75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1"/>
            <a:ext cx="193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Model refinement</a:t>
            </a:r>
            <a:endParaRPr lang="en-US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F480241F-243F-4035-9358-B6FDC084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42A0BFF-96AA-4676-9B51-19D0F80910BC}" type="slidenum">
              <a:rPr lang="en-US" altLang="en-US" sz="120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21C2503-E0F3-443C-9701-E88B52CFD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Data Warehouse Usage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BA4E322-E100-492E-BB1D-E4851CD84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382000" cy="51054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/>
              <a:t>Three kinds of data warehouse applications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Information processing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/>
              <a:t>supports querying, basic statistical analysis, and reporting using crosstabs, tables, charts and graphs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Analytical processing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/>
              <a:t>multidimensional analysis of data warehouse data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/>
              <a:t>supports basic OLAP operations, slice-dice, drilling, pivoting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Data mining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/>
              <a:t>knowledge discovery from hidden patterns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/>
              <a:t>supports associations, constructing analytical models, performing classification and prediction, and presenting the mining results using visualization tools</a:t>
            </a: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51104EAE-18CA-494B-BB1F-6AA4A14E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086C38F-9141-4257-8207-5FD9AE70FA67}" type="slidenum">
              <a:rPr lang="en-US" altLang="en-US" sz="120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10E374B-8947-4F35-AB81-6F5CD746E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610600" cy="935038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rgbClr val="170981"/>
                </a:solidFill>
              </a:rPr>
              <a:t>From On-Line Analytical Processing (OLAP) </a:t>
            </a:r>
            <a:br>
              <a:rPr lang="en-US" altLang="en-US" sz="3200">
                <a:solidFill>
                  <a:srgbClr val="170981"/>
                </a:solidFill>
              </a:rPr>
            </a:br>
            <a:r>
              <a:rPr lang="en-US" altLang="en-US" sz="3200">
                <a:solidFill>
                  <a:srgbClr val="170981"/>
                </a:solidFill>
              </a:rPr>
              <a:t>to On Line Analytical Mining (OLAM)</a:t>
            </a:r>
            <a:endParaRPr lang="en-US" altLang="en-US">
              <a:solidFill>
                <a:srgbClr val="170981"/>
              </a:solidFill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643C542-F222-4F34-90D5-A7AE04641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Why </a:t>
            </a:r>
            <a:r>
              <a:rPr lang="en-US" altLang="en-US" sz="2400" dirty="0">
                <a:solidFill>
                  <a:schemeClr val="hlink"/>
                </a:solidFill>
              </a:rPr>
              <a:t>online analytical mining</a:t>
            </a:r>
            <a:r>
              <a:rPr lang="en-US" altLang="en-US" sz="2400" dirty="0"/>
              <a:t>?</a:t>
            </a:r>
          </a:p>
          <a:p>
            <a:pPr lvl="1" eaLnBrk="1" hangingPunct="1"/>
            <a:r>
              <a:rPr lang="en-US" altLang="en-US" sz="2400" dirty="0"/>
              <a:t>High quality of data in data warehouses</a:t>
            </a:r>
          </a:p>
          <a:p>
            <a:pPr lvl="2" eaLnBrk="1" hangingPunct="1"/>
            <a:r>
              <a:rPr lang="en-US" altLang="en-US" dirty="0"/>
              <a:t>DW contains integrated, consistent, cleaned data</a:t>
            </a:r>
          </a:p>
          <a:p>
            <a:pPr lvl="1" eaLnBrk="1" hangingPunct="1"/>
            <a:r>
              <a:rPr lang="en-US" altLang="en-US" sz="2400" dirty="0"/>
              <a:t>Available information processing structure surrounding data warehouses</a:t>
            </a:r>
          </a:p>
          <a:p>
            <a:pPr lvl="2" eaLnBrk="1" hangingPunct="1"/>
            <a:r>
              <a:rPr lang="en-US" altLang="en-US" dirty="0"/>
              <a:t>Web accessing, service facilities, reporting and OLAP tools</a:t>
            </a:r>
          </a:p>
          <a:p>
            <a:pPr lvl="1" eaLnBrk="1" hangingPunct="1"/>
            <a:r>
              <a:rPr lang="en-US" altLang="en-US" sz="2400" dirty="0"/>
              <a:t>OLAP-based exploratory data analysis</a:t>
            </a:r>
          </a:p>
          <a:p>
            <a:pPr lvl="2" eaLnBrk="1" hangingPunct="1"/>
            <a:r>
              <a:rPr lang="en-US" altLang="en-US" dirty="0"/>
              <a:t>Mining with drilling, dicing, pivoting, etc.</a:t>
            </a:r>
          </a:p>
          <a:p>
            <a:pPr lvl="1" eaLnBrk="1" hangingPunct="1"/>
            <a:r>
              <a:rPr lang="en-US" altLang="en-US" sz="2400" dirty="0"/>
              <a:t>On-line selection of data mining functions</a:t>
            </a:r>
          </a:p>
          <a:p>
            <a:pPr lvl="2" eaLnBrk="1" hangingPunct="1"/>
            <a:r>
              <a:rPr lang="en-US" altLang="en-US" dirty="0"/>
              <a:t>Integration and swapping of multiple mining functions, algorithms, and tasks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C3E95C59-1B14-4672-B004-886CC0B9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0531FCC-0E92-4DB1-93FE-A3086005053F}" type="slidenum">
              <a:rPr lang="en-US" altLang="en-US" sz="120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4B4392D-2476-435F-AD6A-4B0125D2B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220200" cy="10668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/>
              <a:t>Data Warehousing and On-line Analytical Processing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D3EDFF43-79BF-4250-AF0B-223B78BA9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382000" cy="48768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/>
              <a:t>Data Warehouse: Basic Concepts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/>
              <a:t>Data Warehouse Modeling: Data Cube and OLAP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/>
              <a:t>Data Warehouse Design and Usage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/>
              <a:t>Data Warehouse Implementation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/>
              <a:t>Data Generalization by Attribute-Oriented Induction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/>
              <a:t>Summary</a:t>
            </a:r>
          </a:p>
        </p:txBody>
      </p:sp>
      <p:sp>
        <p:nvSpPr>
          <p:cNvPr id="44037" name="AutoShape 4">
            <a:extLst>
              <a:ext uri="{FF2B5EF4-FFF2-40B4-BE49-F238E27FC236}">
                <a16:creationId xmlns:a16="http://schemas.microsoft.com/office/drawing/2014/main" id="{E47F9E29-8AFD-42B8-9BB4-ECCF6E1236A6}"/>
              </a:ext>
            </a:extLst>
          </p:cNvPr>
          <p:cNvSpPr>
            <a:spLocks noChangeArrowheads="1"/>
          </p:cNvSpPr>
          <p:nvPr/>
        </p:nvSpPr>
        <p:spPr bwMode="auto">
          <a:xfrm rot="9109285">
            <a:off x="7848600" y="3581400"/>
            <a:ext cx="3810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>
            <a:extLst>
              <a:ext uri="{FF2B5EF4-FFF2-40B4-BE49-F238E27FC236}">
                <a16:creationId xmlns:a16="http://schemas.microsoft.com/office/drawing/2014/main" id="{42B7C34D-02A5-43BB-B49B-49D57F55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65801CF-E197-47DC-B751-DD9AA41B60A6}" type="slidenum">
              <a:rPr lang="en-US" altLang="en-US" sz="120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0BDF0A71-C589-478B-95BA-91D67F587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304800"/>
            <a:ext cx="7367588" cy="6858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Efficient Data Cube Computation</a:t>
            </a: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C5D55F35-2039-4416-A944-247FCC660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382000" cy="54102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Data cube can be viewed as a lattice of cuboids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The bottom-most cuboid is the base cuboid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The top-most cuboid (apex) contains only one cell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solidFill>
                  <a:schemeClr val="folHlink"/>
                </a:solidFill>
              </a:rPr>
              <a:t>How many cuboids</a:t>
            </a:r>
            <a:r>
              <a:rPr lang="en-US" altLang="en-US" sz="2400"/>
              <a:t> in an n-dimensional cube with L levels?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2400"/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Materialization of data cube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Materialize </a:t>
            </a:r>
            <a:r>
              <a:rPr lang="en-US" altLang="en-US" sz="2400" u="sng"/>
              <a:t>every</a:t>
            </a:r>
            <a:r>
              <a:rPr lang="en-US" altLang="en-US" sz="2400"/>
              <a:t> (cuboid) (</a:t>
            </a:r>
            <a:r>
              <a:rPr lang="en-US" altLang="en-US" sz="2400" b="1"/>
              <a:t>full materialization</a:t>
            </a:r>
            <a:r>
              <a:rPr lang="en-US" altLang="en-US" sz="2400"/>
              <a:t>), </a:t>
            </a:r>
            <a:r>
              <a:rPr lang="en-US" altLang="en-US" sz="2400" u="sng"/>
              <a:t>none </a:t>
            </a:r>
            <a:r>
              <a:rPr lang="en-US" altLang="en-US" sz="2400"/>
              <a:t>(</a:t>
            </a:r>
            <a:r>
              <a:rPr lang="en-US" altLang="en-US" sz="2400" b="1"/>
              <a:t>no materialization</a:t>
            </a:r>
            <a:r>
              <a:rPr lang="en-US" altLang="en-US" sz="2400"/>
              <a:t>), or </a:t>
            </a:r>
            <a:r>
              <a:rPr lang="en-US" altLang="en-US" sz="2400" u="sng">
                <a:solidFill>
                  <a:schemeClr val="hlink"/>
                </a:solidFill>
              </a:rPr>
              <a:t>some (</a:t>
            </a:r>
            <a:r>
              <a:rPr lang="en-US" altLang="en-US" sz="2400" b="1" u="sng">
                <a:solidFill>
                  <a:schemeClr val="hlink"/>
                </a:solidFill>
              </a:rPr>
              <a:t>partial materialization</a:t>
            </a:r>
            <a:r>
              <a:rPr lang="en-US" altLang="en-US" sz="2400" u="sng">
                <a:solidFill>
                  <a:schemeClr val="hlink"/>
                </a:solidFill>
              </a:rPr>
              <a:t>)</a:t>
            </a:r>
            <a:endParaRPr lang="en-US" altLang="en-US" sz="2400">
              <a:solidFill>
                <a:schemeClr val="hlink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Selection of which cuboids to materialize</a:t>
            </a:r>
          </a:p>
          <a:p>
            <a:pPr marL="1085850" lvl="2" eaLnBrk="1" hangingPunct="1">
              <a:lnSpc>
                <a:spcPct val="110000"/>
              </a:lnSpc>
            </a:pPr>
            <a:r>
              <a:rPr lang="en-US" altLang="en-US"/>
              <a:t>Based on size, sharing, access frequency, etc.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83A567DA-A01A-4A21-8441-42C4BAF6FD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200400"/>
          <a:ext cx="2133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295400" imgH="584200" progId="Equation.3">
                  <p:embed/>
                </p:oleObj>
              </mc:Choice>
              <mc:Fallback>
                <p:oleObj name="Equation" r:id="rId4" imgW="1295400" imgH="584200" progId="Equation.3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83A567DA-A01A-4A21-8441-42C4BAF6FD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00400"/>
                        <a:ext cx="2133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57C1BB8C-2964-49F6-BA67-6A362304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CFD2FF2-63B6-4B21-B093-7D01C5CFBAD5}" type="slidenum">
              <a:rPr lang="en-US" altLang="en-US" sz="120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5B88666-9858-457D-8448-E92C8C71B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“Compute Cube” Operator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0F0ED57F-772D-4F41-B9A4-59097AE7C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7848600" cy="5181600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en-US" altLang="en-US" sz="2000" dirty="0"/>
              <a:t>Cube definition and computation in DMQL</a:t>
            </a:r>
          </a:p>
          <a:p>
            <a:pPr lvl="2" algn="just" eaLnBrk="1" hangingPunct="1">
              <a:spcAft>
                <a:spcPts val="600"/>
              </a:spcAft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define cube </a:t>
            </a:r>
            <a:r>
              <a:rPr lang="en-US" altLang="en-US" sz="2000" dirty="0"/>
              <a:t>sales [item, city, year]: sum (</a:t>
            </a:r>
            <a:r>
              <a:rPr lang="en-US" altLang="en-US" sz="2000" dirty="0" err="1"/>
              <a:t>sales_in_dollars</a:t>
            </a:r>
            <a:r>
              <a:rPr lang="en-US" altLang="en-US" sz="2000" dirty="0"/>
              <a:t>)</a:t>
            </a:r>
            <a:endParaRPr lang="en-US" altLang="en-US" sz="2000" dirty="0">
              <a:solidFill>
                <a:schemeClr val="hlink"/>
              </a:solidFill>
            </a:endParaRPr>
          </a:p>
          <a:p>
            <a:pPr lvl="2" algn="just" eaLnBrk="1" hangingPunct="1">
              <a:spcAft>
                <a:spcPts val="600"/>
              </a:spcAft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compute cube</a:t>
            </a:r>
            <a:r>
              <a:rPr lang="en-US" altLang="en-US" sz="2000" dirty="0"/>
              <a:t> sales</a:t>
            </a:r>
          </a:p>
          <a:p>
            <a:pPr algn="just" eaLnBrk="1" hangingPunct="1">
              <a:spcAft>
                <a:spcPts val="600"/>
              </a:spcAft>
            </a:pPr>
            <a:r>
              <a:rPr lang="en-US" altLang="en-US" sz="2000" dirty="0"/>
              <a:t>Transform it into a SQL-like language (with a new operator </a:t>
            </a:r>
            <a:r>
              <a:rPr lang="en-US" altLang="en-US" sz="2000" dirty="0">
                <a:solidFill>
                  <a:schemeClr val="hlink"/>
                </a:solidFill>
              </a:rPr>
              <a:t>cube by</a:t>
            </a:r>
            <a:r>
              <a:rPr lang="en-US" altLang="en-US" sz="2000" dirty="0"/>
              <a:t>, introduced by Gray et al.’96)</a:t>
            </a:r>
          </a:p>
          <a:p>
            <a:pPr lvl="2" algn="just" eaLnBrk="1" hangingPunct="1">
              <a:spcAft>
                <a:spcPts val="600"/>
              </a:spcAft>
              <a:buNone/>
            </a:pPr>
            <a:r>
              <a:rPr lang="en-US" altLang="en-US" sz="2000" dirty="0"/>
              <a:t>SELECT item, city, year, SUM (amount)</a:t>
            </a:r>
          </a:p>
          <a:p>
            <a:pPr lvl="2" algn="just" eaLnBrk="1" hangingPunct="1">
              <a:spcAft>
                <a:spcPts val="600"/>
              </a:spcAft>
              <a:buNone/>
            </a:pPr>
            <a:r>
              <a:rPr lang="en-US" altLang="en-US" sz="2000" dirty="0"/>
              <a:t>FROM SALES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CUBE BY</a:t>
            </a:r>
            <a:r>
              <a:rPr lang="en-US" altLang="en-US" sz="2000" dirty="0"/>
              <a:t> item, city, year</a:t>
            </a:r>
            <a:endParaRPr lang="en-US" altLang="en-US" sz="2000" i="1" dirty="0"/>
          </a:p>
          <a:p>
            <a:pPr algn="just" eaLnBrk="1" hangingPunct="1"/>
            <a:r>
              <a:rPr lang="en-US" altLang="en-US" sz="2000" dirty="0"/>
              <a:t>Need compute the following Group-</a:t>
            </a:r>
            <a:r>
              <a:rPr lang="en-US" altLang="en-US" sz="2000" dirty="0" err="1"/>
              <a:t>Bys</a:t>
            </a:r>
            <a:r>
              <a:rPr lang="en-US" altLang="en-US" sz="2000" i="1" dirty="0"/>
              <a:t> 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en-US" sz="2000" i="1" dirty="0">
                <a:solidFill>
                  <a:schemeClr val="hlink"/>
                </a:solidFill>
              </a:rPr>
              <a:t>(</a:t>
            </a:r>
            <a:r>
              <a:rPr lang="en-US" altLang="en-US" sz="2000" i="1" dirty="0">
                <a:solidFill>
                  <a:srgbClr val="FF3300"/>
                </a:solidFill>
              </a:rPr>
              <a:t>date, product, customer),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en-US" sz="2000" i="1" dirty="0">
                <a:solidFill>
                  <a:srgbClr val="FF3300"/>
                </a:solidFill>
              </a:rPr>
              <a:t>(</a:t>
            </a:r>
            <a:r>
              <a:rPr lang="en-US" altLang="en-US" sz="2000" i="1" dirty="0" err="1">
                <a:solidFill>
                  <a:srgbClr val="FF3300"/>
                </a:solidFill>
              </a:rPr>
              <a:t>date,product</a:t>
            </a:r>
            <a:r>
              <a:rPr lang="en-US" altLang="en-US" sz="2000" i="1" dirty="0">
                <a:solidFill>
                  <a:srgbClr val="FF3300"/>
                </a:solidFill>
              </a:rPr>
              <a:t>),(date, customer), (product, customer),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en-US" sz="2000" i="1" dirty="0">
                <a:solidFill>
                  <a:srgbClr val="FF3300"/>
                </a:solidFill>
              </a:rPr>
              <a:t>(date), (product), (customer)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en-US" sz="2000" i="1" dirty="0">
                <a:solidFill>
                  <a:srgbClr val="FF3300"/>
                </a:solidFill>
              </a:rPr>
              <a:t>() </a:t>
            </a:r>
            <a:endParaRPr lang="en-US" altLang="en-US" sz="2000" dirty="0">
              <a:solidFill>
                <a:srgbClr val="FF3300"/>
              </a:solidFill>
            </a:endParaRPr>
          </a:p>
        </p:txBody>
      </p:sp>
      <p:grpSp>
        <p:nvGrpSpPr>
          <p:cNvPr id="45061" name="Group 24">
            <a:extLst>
              <a:ext uri="{FF2B5EF4-FFF2-40B4-BE49-F238E27FC236}">
                <a16:creationId xmlns:a16="http://schemas.microsoft.com/office/drawing/2014/main" id="{5E237A29-184F-4AF4-B1EA-239C6F6A8C44}"/>
              </a:ext>
            </a:extLst>
          </p:cNvPr>
          <p:cNvGrpSpPr>
            <a:grpSpLocks/>
          </p:cNvGrpSpPr>
          <p:nvPr/>
        </p:nvGrpSpPr>
        <p:grpSpPr bwMode="auto">
          <a:xfrm>
            <a:off x="6680200" y="3048000"/>
            <a:ext cx="3987800" cy="3094038"/>
            <a:chOff x="3056" y="2160"/>
            <a:chExt cx="2512" cy="1949"/>
          </a:xfrm>
        </p:grpSpPr>
        <p:sp>
          <p:nvSpPr>
            <p:cNvPr id="45062" name="Line 4">
              <a:extLst>
                <a:ext uri="{FF2B5EF4-FFF2-40B4-BE49-F238E27FC236}">
                  <a16:creationId xmlns:a16="http://schemas.microsoft.com/office/drawing/2014/main" id="{D87A05D1-329D-47F1-8E33-F7855B9C3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6" y="3408"/>
              <a:ext cx="672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5063" name="Line 5">
              <a:extLst>
                <a:ext uri="{FF2B5EF4-FFF2-40B4-BE49-F238E27FC236}">
                  <a16:creationId xmlns:a16="http://schemas.microsoft.com/office/drawing/2014/main" id="{E5C9F33A-D90E-470B-8EFC-786DC236C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6" y="3384"/>
              <a:ext cx="1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5064" name="Freeform 6">
              <a:extLst>
                <a:ext uri="{FF2B5EF4-FFF2-40B4-BE49-F238E27FC236}">
                  <a16:creationId xmlns:a16="http://schemas.microsoft.com/office/drawing/2014/main" id="{1A62BA72-1652-4AF8-BCD1-B0FC5EA0F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3432"/>
              <a:ext cx="664" cy="480"/>
            </a:xfrm>
            <a:custGeom>
              <a:avLst/>
              <a:gdLst>
                <a:gd name="T0" fmla="*/ 664 w 664"/>
                <a:gd name="T1" fmla="*/ 480 h 480"/>
                <a:gd name="T2" fmla="*/ 0 w 664"/>
                <a:gd name="T3" fmla="*/ 0 h 480"/>
                <a:gd name="T4" fmla="*/ 0 60000 65536"/>
                <a:gd name="T5" fmla="*/ 0 60000 65536"/>
                <a:gd name="T6" fmla="*/ 0 w 664"/>
                <a:gd name="T7" fmla="*/ 0 h 480"/>
                <a:gd name="T8" fmla="*/ 664 w 664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4" h="480">
                  <a:moveTo>
                    <a:pt x="664" y="48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5065" name="Text Box 7">
              <a:extLst>
                <a:ext uri="{FF2B5EF4-FFF2-40B4-BE49-F238E27FC236}">
                  <a16:creationId xmlns:a16="http://schemas.microsoft.com/office/drawing/2014/main" id="{F6A77ABD-E438-41F9-961A-8014943AC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688"/>
              <a:ext cx="5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(item)</a:t>
              </a:r>
              <a:endParaRPr lang="en-US" altLang="en-US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66" name="Line 8">
              <a:extLst>
                <a:ext uri="{FF2B5EF4-FFF2-40B4-BE49-F238E27FC236}">
                  <a16:creationId xmlns:a16="http://schemas.microsoft.com/office/drawing/2014/main" id="{39E49777-9ACF-46BD-A055-A3A321D48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808"/>
              <a:ext cx="1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5067" name="Line 9">
              <a:extLst>
                <a:ext uri="{FF2B5EF4-FFF2-40B4-BE49-F238E27FC236}">
                  <a16:creationId xmlns:a16="http://schemas.microsoft.com/office/drawing/2014/main" id="{0D2C3E6C-AA08-49C3-9228-93CC541C1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808"/>
              <a:ext cx="672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5068" name="Line 10">
              <a:extLst>
                <a:ext uri="{FF2B5EF4-FFF2-40B4-BE49-F238E27FC236}">
                  <a16:creationId xmlns:a16="http://schemas.microsoft.com/office/drawing/2014/main" id="{9E9DCC7A-EE33-4C59-91D0-13288BCB4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" y="2856"/>
              <a:ext cx="1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5069" name="Line 11">
              <a:extLst>
                <a:ext uri="{FF2B5EF4-FFF2-40B4-BE49-F238E27FC236}">
                  <a16:creationId xmlns:a16="http://schemas.microsoft.com/office/drawing/2014/main" id="{2BA003E8-38A8-4DE0-965D-A99B6A101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6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5070" name="Line 12">
              <a:extLst>
                <a:ext uri="{FF2B5EF4-FFF2-40B4-BE49-F238E27FC236}">
                  <a16:creationId xmlns:a16="http://schemas.microsoft.com/office/drawing/2014/main" id="{066FE07D-186C-4B1B-8CF3-659C0CACB5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24" y="2376"/>
              <a:ext cx="624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5071" name="Line 13">
              <a:extLst>
                <a:ext uri="{FF2B5EF4-FFF2-40B4-BE49-F238E27FC236}">
                  <a16:creationId xmlns:a16="http://schemas.microsoft.com/office/drawing/2014/main" id="{B6013B75-D12B-4A37-BBC8-6DC7149AF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4" y="2376"/>
              <a:ext cx="720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5072" name="Line 14">
              <a:extLst>
                <a:ext uri="{FF2B5EF4-FFF2-40B4-BE49-F238E27FC236}">
                  <a16:creationId xmlns:a16="http://schemas.microsoft.com/office/drawing/2014/main" id="{C22092BD-7119-46BC-9A1D-DCB95E0805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6" y="2376"/>
              <a:ext cx="48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5073" name="Text Box 15">
              <a:extLst>
                <a:ext uri="{FF2B5EF4-FFF2-40B4-BE49-F238E27FC236}">
                  <a16:creationId xmlns:a16="http://schemas.microsoft.com/office/drawing/2014/main" id="{E39C94A3-90E4-40F3-8DDD-B92E60404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4" y="2688"/>
              <a:ext cx="3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(city)</a:t>
              </a:r>
              <a:endParaRPr lang="en-US" altLang="en-US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4" name="Text Box 16">
              <a:extLst>
                <a:ext uri="{FF2B5EF4-FFF2-40B4-BE49-F238E27FC236}">
                  <a16:creationId xmlns:a16="http://schemas.microsoft.com/office/drawing/2014/main" id="{8C65A7F7-715B-46DD-BE29-E5AFDC676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" y="216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()</a:t>
              </a:r>
              <a:endParaRPr lang="en-US" altLang="en-US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5" name="Line 17">
              <a:extLst>
                <a:ext uri="{FF2B5EF4-FFF2-40B4-BE49-F238E27FC236}">
                  <a16:creationId xmlns:a16="http://schemas.microsoft.com/office/drawing/2014/main" id="{0BF26E65-E6C9-4C57-A858-58257FB81B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4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5076" name="Line 18">
              <a:extLst>
                <a:ext uri="{FF2B5EF4-FFF2-40B4-BE49-F238E27FC236}">
                  <a16:creationId xmlns:a16="http://schemas.microsoft.com/office/drawing/2014/main" id="{72CC2202-3CE4-4EAC-A7BE-84977ECF3D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6" y="2856"/>
              <a:ext cx="672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5077" name="Text Box 19">
              <a:extLst>
                <a:ext uri="{FF2B5EF4-FFF2-40B4-BE49-F238E27FC236}">
                  <a16:creationId xmlns:a16="http://schemas.microsoft.com/office/drawing/2014/main" id="{8CC69BE8-117A-4AAE-B549-4E9125851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2" y="2688"/>
              <a:ext cx="3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(year)</a:t>
              </a:r>
              <a:endParaRPr lang="en-US" altLang="en-US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8" name="Text Box 20">
              <a:extLst>
                <a:ext uri="{FF2B5EF4-FFF2-40B4-BE49-F238E27FC236}">
                  <a16:creationId xmlns:a16="http://schemas.microsoft.com/office/drawing/2014/main" id="{99E9AB17-7620-4647-AA4B-149805B19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6" y="3360"/>
              <a:ext cx="6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(city, item)</a:t>
              </a:r>
              <a:endParaRPr lang="en-US" altLang="en-US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9" name="Text Box 21">
              <a:extLst>
                <a:ext uri="{FF2B5EF4-FFF2-40B4-BE49-F238E27FC236}">
                  <a16:creationId xmlns:a16="http://schemas.microsoft.com/office/drawing/2014/main" id="{9A903E4D-F8C6-4DFC-8488-5532A715C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360"/>
              <a:ext cx="6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(city, year)</a:t>
              </a:r>
              <a:endParaRPr lang="en-US" altLang="en-US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80" name="Text Box 22">
              <a:extLst>
                <a:ext uri="{FF2B5EF4-FFF2-40B4-BE49-F238E27FC236}">
                  <a16:creationId xmlns:a16="http://schemas.microsoft.com/office/drawing/2014/main" id="{56AADA33-9084-474D-8AF4-07C781100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360"/>
              <a:ext cx="6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(item, year)</a:t>
              </a:r>
              <a:endParaRPr lang="en-US" altLang="en-US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81" name="Text Box 23">
              <a:extLst>
                <a:ext uri="{FF2B5EF4-FFF2-40B4-BE49-F238E27FC236}">
                  <a16:creationId xmlns:a16="http://schemas.microsoft.com/office/drawing/2014/main" id="{6B20BE66-7C1B-40DC-9F5D-B4A19D970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936"/>
              <a:ext cx="9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>
                  <a:solidFill>
                    <a:srgbClr val="008484"/>
                  </a:solidFill>
                  <a:latin typeface="Times New Roman" panose="02020603050405020304" pitchFamily="18" charset="0"/>
                </a:rPr>
                <a:t>(city, item, year)</a:t>
              </a:r>
              <a:endParaRPr lang="en-US" altLang="en-US" sz="1800" u="sng">
                <a:solidFill>
                  <a:srgbClr val="008484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768</Words>
  <Application>Microsoft Office PowerPoint</Application>
  <PresentationFormat>Widescreen</PresentationFormat>
  <Paragraphs>126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Berlin Sans FB Demi</vt:lpstr>
      <vt:lpstr>Calibri</vt:lpstr>
      <vt:lpstr>Tahoma</vt:lpstr>
      <vt:lpstr>Times New Roman</vt:lpstr>
      <vt:lpstr>Wingdings</vt:lpstr>
      <vt:lpstr>Blends</vt:lpstr>
      <vt:lpstr>Microsoft Equation 3.0</vt:lpstr>
      <vt:lpstr>Data Warehousing and On-line Analytical Processing</vt:lpstr>
      <vt:lpstr>Design of Data Warehouse: A Business Analysis Framework</vt:lpstr>
      <vt:lpstr>Data Warehouse Design Process </vt:lpstr>
      <vt:lpstr>Data Warehouse Development: A Recommended Approach</vt:lpstr>
      <vt:lpstr>Data Warehouse Usage</vt:lpstr>
      <vt:lpstr>From On-Line Analytical Processing (OLAP)  to On Line Analytical Mining (OLAM)</vt:lpstr>
      <vt:lpstr>Data Warehousing and On-line Analytical Processing</vt:lpstr>
      <vt:lpstr>Efficient Data Cube Computation</vt:lpstr>
      <vt:lpstr>The “Compute Cube” Operator</vt:lpstr>
      <vt:lpstr>OLAP Server Architectures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and On-line Analytical Processing</dc:title>
  <dc:creator>Nagamma Patil</dc:creator>
  <cp:lastModifiedBy>Nagamma Patil</cp:lastModifiedBy>
  <cp:revision>1</cp:revision>
  <dcterms:created xsi:type="dcterms:W3CDTF">2022-02-09T08:53:31Z</dcterms:created>
  <dcterms:modified xsi:type="dcterms:W3CDTF">2022-02-09T08:55:45Z</dcterms:modified>
</cp:coreProperties>
</file>