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1" r:id="rId11"/>
    <p:sldId id="277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902C8-0538-4F9A-8C91-1EA69BDE4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B780E-D7BF-49EE-8783-17416F9253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97113-6C67-4A21-8B6B-1E84EEB792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DB2E03-226A-4CB3-A6EA-C0CD40C375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ED476B-27B7-469A-933F-6135B47975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0367D-F193-44E6-8A89-911EF47A6D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B0955-A903-4005-8D95-6E88D92252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A7F5-57D4-4F23-AB08-F3C8E1D1DB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FAF91-E0B1-4695-AB01-0F0C33F38E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E6E3-B6AB-46FA-8842-F6562D158E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E4161-CEFF-422D-A33C-EDB64A0314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B10C4-C165-4E69-B288-3128B40690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3746-CA29-443E-9E2E-E2F314EED0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42A687-C016-41DB-8538-3D56220A3212}" type="slidenum">
              <a:rPr lang="en-US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2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FP-Tree/FP-Growth</a:t>
            </a:r>
            <a:r>
              <a:rPr lang="en-US" dirty="0"/>
              <a:t> Algorithm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791200"/>
          </a:xfrm>
        </p:spPr>
        <p:txBody>
          <a:bodyPr/>
          <a:lstStyle/>
          <a:p>
            <a:pPr marL="457200" indent="-457200"/>
            <a:r>
              <a:rPr lang="en-US"/>
              <a:t>Use a compressed representation of the database using an 	</a:t>
            </a:r>
            <a:r>
              <a:rPr lang="en-US">
                <a:solidFill>
                  <a:srgbClr val="FF0000"/>
                </a:solidFill>
              </a:rPr>
              <a:t>FP-tree</a:t>
            </a:r>
            <a:endParaRPr lang="en-US"/>
          </a:p>
          <a:p>
            <a:pPr marL="457200" indent="-457200"/>
            <a:r>
              <a:rPr lang="en-US"/>
              <a:t>Once an FP-tree has been constructed, it uses a recursive divide-and-conquer approach to mine the frequent itemsets.</a:t>
            </a:r>
          </a:p>
          <a:p>
            <a:pPr marL="457200" indent="-457200">
              <a:buFontTx/>
              <a:buNone/>
            </a:pPr>
            <a:endParaRPr lang="en-US"/>
          </a:p>
          <a:p>
            <a:pPr marL="457200" indent="-457200">
              <a:buFontTx/>
              <a:buNone/>
            </a:pPr>
            <a:r>
              <a:rPr lang="en-US" b="1"/>
              <a:t>Building the FP-Tree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Scan data to determine the support count of each item. </a:t>
            </a:r>
          </a:p>
          <a:p>
            <a:pPr marL="876300" lvl="1" indent="-419100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3333CC"/>
                </a:solidFill>
              </a:rPr>
              <a:t>Infrequent items are discarded, while the frequent items are sorted in decreasing support counts.</a:t>
            </a:r>
            <a:r>
              <a:rPr lang="en-US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Make a second pass over the data to construct the FP­tree.</a:t>
            </a:r>
          </a:p>
          <a:p>
            <a:pPr marL="876300" lvl="1" indent="-419100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3333CC"/>
                </a:solidFill>
              </a:rPr>
              <a:t>As the transactions are read, before being processed, their items are sorted according to the above order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96118-E663-4973-B159-80DFAF18947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905000"/>
            <a:ext cx="2022475" cy="3624263"/>
            <a:chOff x="2955" y="1632"/>
            <a:chExt cx="1274" cy="2283"/>
          </a:xfrm>
        </p:grpSpPr>
        <p:sp>
          <p:nvSpPr>
            <p:cNvPr id="18496" name="Text Box 5"/>
            <p:cNvSpPr txBox="1">
              <a:spLocks noChangeArrowheads="1"/>
            </p:cNvSpPr>
            <p:nvPr/>
          </p:nvSpPr>
          <p:spPr bwMode="auto">
            <a:xfrm>
              <a:off x="3612" y="1632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97" name="Text Box 6"/>
            <p:cNvSpPr txBox="1">
              <a:spLocks noChangeArrowheads="1"/>
            </p:cNvSpPr>
            <p:nvPr/>
          </p:nvSpPr>
          <p:spPr bwMode="auto">
            <a:xfrm>
              <a:off x="3328" y="2078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f:4</a:t>
              </a:r>
            </a:p>
          </p:txBody>
        </p:sp>
        <p:sp>
          <p:nvSpPr>
            <p:cNvPr id="18498" name="Text Box 7"/>
            <p:cNvSpPr txBox="1">
              <a:spLocks noChangeArrowheads="1"/>
            </p:cNvSpPr>
            <p:nvPr/>
          </p:nvSpPr>
          <p:spPr bwMode="auto">
            <a:xfrm>
              <a:off x="3896" y="207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c:1</a:t>
              </a:r>
            </a:p>
          </p:txBody>
        </p:sp>
        <p:sp>
          <p:nvSpPr>
            <p:cNvPr id="18499" name="Text Box 8"/>
            <p:cNvSpPr txBox="1">
              <a:spLocks noChangeArrowheads="1"/>
            </p:cNvSpPr>
            <p:nvPr/>
          </p:nvSpPr>
          <p:spPr bwMode="auto">
            <a:xfrm>
              <a:off x="3892" y="2472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b:1</a:t>
              </a:r>
            </a:p>
          </p:txBody>
        </p:sp>
        <p:sp>
          <p:nvSpPr>
            <p:cNvPr id="18500" name="Text Box 9"/>
            <p:cNvSpPr txBox="1">
              <a:spLocks noChangeArrowheads="1"/>
            </p:cNvSpPr>
            <p:nvPr/>
          </p:nvSpPr>
          <p:spPr bwMode="auto">
            <a:xfrm>
              <a:off x="3892" y="286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p:1</a:t>
              </a:r>
            </a:p>
          </p:txBody>
        </p:sp>
        <p:cxnSp>
          <p:nvCxnSpPr>
            <p:cNvPr id="18501" name="AutoShape 10"/>
            <p:cNvCxnSpPr>
              <a:cxnSpLocks noChangeShapeType="1"/>
              <a:stCxn id="18498" idx="2"/>
              <a:endCxn id="18499" idx="0"/>
            </p:cNvCxnSpPr>
            <p:nvPr/>
          </p:nvCxnSpPr>
          <p:spPr bwMode="auto">
            <a:xfrm>
              <a:off x="4057" y="2338"/>
              <a:ext cx="1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02" name="AutoShape 11"/>
            <p:cNvCxnSpPr>
              <a:cxnSpLocks noChangeShapeType="1"/>
              <a:stCxn id="18499" idx="2"/>
              <a:endCxn id="18500" idx="0"/>
            </p:cNvCxnSpPr>
            <p:nvPr/>
          </p:nvCxnSpPr>
          <p:spPr bwMode="auto">
            <a:xfrm>
              <a:off x="4058" y="2733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03" name="AutoShape 12"/>
            <p:cNvCxnSpPr>
              <a:cxnSpLocks noChangeShapeType="1"/>
              <a:stCxn id="18496" idx="2"/>
              <a:endCxn id="18498" idx="0"/>
            </p:cNvCxnSpPr>
            <p:nvPr/>
          </p:nvCxnSpPr>
          <p:spPr bwMode="auto">
            <a:xfrm>
              <a:off x="3749" y="1893"/>
              <a:ext cx="308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04" name="AutoShape 13"/>
            <p:cNvCxnSpPr>
              <a:cxnSpLocks noChangeShapeType="1"/>
              <a:stCxn id="18496" idx="2"/>
              <a:endCxn id="18497" idx="0"/>
            </p:cNvCxnSpPr>
            <p:nvPr/>
          </p:nvCxnSpPr>
          <p:spPr bwMode="auto">
            <a:xfrm flipH="1">
              <a:off x="3477" y="1893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05" name="Text Box 14"/>
            <p:cNvSpPr txBox="1">
              <a:spLocks noChangeArrowheads="1"/>
            </p:cNvSpPr>
            <p:nvPr/>
          </p:nvSpPr>
          <p:spPr bwMode="auto">
            <a:xfrm>
              <a:off x="3517" y="2472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b:1</a:t>
              </a:r>
            </a:p>
          </p:txBody>
        </p:sp>
        <p:sp>
          <p:nvSpPr>
            <p:cNvPr id="18506" name="Text Box 15"/>
            <p:cNvSpPr txBox="1">
              <a:spLocks noChangeArrowheads="1"/>
            </p:cNvSpPr>
            <p:nvPr/>
          </p:nvSpPr>
          <p:spPr bwMode="auto">
            <a:xfrm>
              <a:off x="3143" y="2472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c:3</a:t>
              </a:r>
            </a:p>
          </p:txBody>
        </p:sp>
        <p:cxnSp>
          <p:nvCxnSpPr>
            <p:cNvPr id="18507" name="AutoShape 16"/>
            <p:cNvCxnSpPr>
              <a:cxnSpLocks noChangeShapeType="1"/>
              <a:stCxn id="18497" idx="2"/>
              <a:endCxn id="18506" idx="0"/>
            </p:cNvCxnSpPr>
            <p:nvPr/>
          </p:nvCxnSpPr>
          <p:spPr bwMode="auto">
            <a:xfrm flipH="1">
              <a:off x="3305" y="2338"/>
              <a:ext cx="172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08" name="AutoShape 17"/>
            <p:cNvCxnSpPr>
              <a:cxnSpLocks noChangeShapeType="1"/>
              <a:stCxn id="18497" idx="2"/>
              <a:endCxn id="18505" idx="0"/>
            </p:cNvCxnSpPr>
            <p:nvPr/>
          </p:nvCxnSpPr>
          <p:spPr bwMode="auto">
            <a:xfrm>
              <a:off x="3477" y="2338"/>
              <a:ext cx="207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09" name="Text Box 18"/>
            <p:cNvSpPr txBox="1">
              <a:spLocks noChangeArrowheads="1"/>
            </p:cNvSpPr>
            <p:nvPr/>
          </p:nvSpPr>
          <p:spPr bwMode="auto">
            <a:xfrm>
              <a:off x="3138" y="286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a:3</a:t>
              </a:r>
            </a:p>
          </p:txBody>
        </p:sp>
        <p:sp>
          <p:nvSpPr>
            <p:cNvPr id="18510" name="Text Box 19"/>
            <p:cNvSpPr txBox="1">
              <a:spLocks noChangeArrowheads="1"/>
            </p:cNvSpPr>
            <p:nvPr/>
          </p:nvSpPr>
          <p:spPr bwMode="auto">
            <a:xfrm>
              <a:off x="3375" y="3262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b:1</a:t>
              </a:r>
            </a:p>
          </p:txBody>
        </p:sp>
        <p:sp>
          <p:nvSpPr>
            <p:cNvPr id="18511" name="Text Box 20"/>
            <p:cNvSpPr txBox="1">
              <a:spLocks noChangeArrowheads="1"/>
            </p:cNvSpPr>
            <p:nvPr/>
          </p:nvSpPr>
          <p:spPr bwMode="auto">
            <a:xfrm>
              <a:off x="2955" y="3262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m:2</a:t>
              </a:r>
            </a:p>
          </p:txBody>
        </p:sp>
        <p:sp>
          <p:nvSpPr>
            <p:cNvPr id="18512" name="Text Box 21"/>
            <p:cNvSpPr txBox="1">
              <a:spLocks noChangeArrowheads="1"/>
            </p:cNvSpPr>
            <p:nvPr/>
          </p:nvSpPr>
          <p:spPr bwMode="auto">
            <a:xfrm>
              <a:off x="2973" y="3657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p:2</a:t>
              </a:r>
            </a:p>
          </p:txBody>
        </p:sp>
        <p:cxnSp>
          <p:nvCxnSpPr>
            <p:cNvPr id="18513" name="AutoShape 22"/>
            <p:cNvCxnSpPr>
              <a:cxnSpLocks noChangeShapeType="1"/>
              <a:stCxn id="18506" idx="2"/>
              <a:endCxn id="18509" idx="0"/>
            </p:cNvCxnSpPr>
            <p:nvPr/>
          </p:nvCxnSpPr>
          <p:spPr bwMode="auto">
            <a:xfrm>
              <a:off x="3305" y="2733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14" name="AutoShape 23"/>
            <p:cNvCxnSpPr>
              <a:cxnSpLocks noChangeShapeType="1"/>
              <a:stCxn id="18509" idx="2"/>
              <a:endCxn id="18511" idx="0"/>
            </p:cNvCxnSpPr>
            <p:nvPr/>
          </p:nvCxnSpPr>
          <p:spPr bwMode="auto">
            <a:xfrm flipH="1">
              <a:off x="3139" y="3129"/>
              <a:ext cx="166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15" name="AutoShape 24"/>
            <p:cNvCxnSpPr>
              <a:cxnSpLocks noChangeShapeType="1"/>
              <a:stCxn id="18509" idx="2"/>
              <a:endCxn id="18510" idx="0"/>
            </p:cNvCxnSpPr>
            <p:nvPr/>
          </p:nvCxnSpPr>
          <p:spPr bwMode="auto">
            <a:xfrm>
              <a:off x="3305" y="3129"/>
              <a:ext cx="237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516" name="AutoShape 25"/>
            <p:cNvCxnSpPr>
              <a:cxnSpLocks noChangeShapeType="1"/>
              <a:stCxn id="18511" idx="2"/>
              <a:endCxn id="18512" idx="0"/>
            </p:cNvCxnSpPr>
            <p:nvPr/>
          </p:nvCxnSpPr>
          <p:spPr bwMode="auto">
            <a:xfrm>
              <a:off x="3139" y="3524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517" name="Text Box 26"/>
            <p:cNvSpPr txBox="1">
              <a:spLocks noChangeArrowheads="1"/>
            </p:cNvSpPr>
            <p:nvPr/>
          </p:nvSpPr>
          <p:spPr bwMode="auto">
            <a:xfrm>
              <a:off x="3357" y="3657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m:1</a:t>
              </a:r>
            </a:p>
          </p:txBody>
        </p:sp>
        <p:cxnSp>
          <p:nvCxnSpPr>
            <p:cNvPr id="18518" name="AutoShape 27"/>
            <p:cNvCxnSpPr>
              <a:cxnSpLocks noChangeShapeType="1"/>
              <a:stCxn id="18510" idx="2"/>
              <a:endCxn id="18517" idx="0"/>
            </p:cNvCxnSpPr>
            <p:nvPr/>
          </p:nvCxnSpPr>
          <p:spPr bwMode="auto">
            <a:xfrm>
              <a:off x="3542" y="3524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895600" y="228600"/>
            <a:ext cx="2022475" cy="2997200"/>
            <a:chOff x="2544" y="1440"/>
            <a:chExt cx="1274" cy="1888"/>
          </a:xfrm>
        </p:grpSpPr>
        <p:sp>
          <p:nvSpPr>
            <p:cNvPr id="18481" name="Text Box 29"/>
            <p:cNvSpPr txBox="1">
              <a:spLocks noChangeArrowheads="1"/>
            </p:cNvSpPr>
            <p:nvPr/>
          </p:nvSpPr>
          <p:spPr bwMode="auto">
            <a:xfrm>
              <a:off x="3201" y="1440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82" name="Text Box 30"/>
            <p:cNvSpPr txBox="1">
              <a:spLocks noChangeArrowheads="1"/>
            </p:cNvSpPr>
            <p:nvPr/>
          </p:nvSpPr>
          <p:spPr bwMode="auto">
            <a:xfrm>
              <a:off x="2917" y="1886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</a:t>
              </a:r>
              <a:r>
                <a:rPr lang="en-US" altLang="zh-CN" i="1">
                  <a:ea typeface="宋体" pitchFamily="2" charset="-122"/>
                </a:rPr>
                <a:t>2</a:t>
              </a:r>
              <a:endParaRPr lang="en-US" i="1"/>
            </a:p>
          </p:txBody>
        </p:sp>
        <p:sp>
          <p:nvSpPr>
            <p:cNvPr id="18483" name="Text Box 31"/>
            <p:cNvSpPr txBox="1">
              <a:spLocks noChangeArrowheads="1"/>
            </p:cNvSpPr>
            <p:nvPr/>
          </p:nvSpPr>
          <p:spPr bwMode="auto">
            <a:xfrm>
              <a:off x="3485" y="1886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c:1</a:t>
              </a:r>
            </a:p>
          </p:txBody>
        </p:sp>
        <p:sp>
          <p:nvSpPr>
            <p:cNvPr id="18484" name="Text Box 32"/>
            <p:cNvSpPr txBox="1">
              <a:spLocks noChangeArrowheads="1"/>
            </p:cNvSpPr>
            <p:nvPr/>
          </p:nvSpPr>
          <p:spPr bwMode="auto">
            <a:xfrm>
              <a:off x="3481" y="2280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b:1</a:t>
              </a:r>
            </a:p>
          </p:txBody>
        </p:sp>
        <p:sp>
          <p:nvSpPr>
            <p:cNvPr id="18485" name="Text Box 33"/>
            <p:cNvSpPr txBox="1">
              <a:spLocks noChangeArrowheads="1"/>
            </p:cNvSpPr>
            <p:nvPr/>
          </p:nvSpPr>
          <p:spPr bwMode="auto">
            <a:xfrm>
              <a:off x="3481" y="2674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p:1</a:t>
              </a:r>
            </a:p>
          </p:txBody>
        </p:sp>
        <p:cxnSp>
          <p:nvCxnSpPr>
            <p:cNvPr id="18486" name="AutoShape 34"/>
            <p:cNvCxnSpPr>
              <a:cxnSpLocks noChangeShapeType="1"/>
              <a:stCxn id="18483" idx="2"/>
              <a:endCxn id="18484" idx="0"/>
            </p:cNvCxnSpPr>
            <p:nvPr/>
          </p:nvCxnSpPr>
          <p:spPr bwMode="auto">
            <a:xfrm>
              <a:off x="3646" y="2146"/>
              <a:ext cx="1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87" name="AutoShape 35"/>
            <p:cNvCxnSpPr>
              <a:cxnSpLocks noChangeShapeType="1"/>
              <a:stCxn id="18484" idx="2"/>
              <a:endCxn id="18485" idx="0"/>
            </p:cNvCxnSpPr>
            <p:nvPr/>
          </p:nvCxnSpPr>
          <p:spPr bwMode="auto">
            <a:xfrm>
              <a:off x="3647" y="2541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88" name="AutoShape 36"/>
            <p:cNvCxnSpPr>
              <a:cxnSpLocks noChangeShapeType="1"/>
              <a:stCxn id="18481" idx="2"/>
              <a:endCxn id="18483" idx="0"/>
            </p:cNvCxnSpPr>
            <p:nvPr/>
          </p:nvCxnSpPr>
          <p:spPr bwMode="auto">
            <a:xfrm>
              <a:off x="3338" y="1701"/>
              <a:ext cx="308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89" name="AutoShape 37"/>
            <p:cNvCxnSpPr>
              <a:cxnSpLocks noChangeShapeType="1"/>
              <a:stCxn id="18481" idx="2"/>
              <a:endCxn id="18482" idx="0"/>
            </p:cNvCxnSpPr>
            <p:nvPr/>
          </p:nvCxnSpPr>
          <p:spPr bwMode="auto">
            <a:xfrm flipH="1">
              <a:off x="3068" y="1698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90" name="Text Box 38"/>
            <p:cNvSpPr txBox="1">
              <a:spLocks noChangeArrowheads="1"/>
            </p:cNvSpPr>
            <p:nvPr/>
          </p:nvSpPr>
          <p:spPr bwMode="auto">
            <a:xfrm>
              <a:off x="2732" y="2280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</a:t>
              </a:r>
              <a:r>
                <a:rPr lang="en-US" altLang="zh-CN" i="1">
                  <a:ea typeface="宋体" pitchFamily="2" charset="-122"/>
                </a:rPr>
                <a:t>2</a:t>
              </a:r>
              <a:endParaRPr lang="en-US" i="1"/>
            </a:p>
          </p:txBody>
        </p:sp>
        <p:cxnSp>
          <p:nvCxnSpPr>
            <p:cNvPr id="18491" name="AutoShape 39"/>
            <p:cNvCxnSpPr>
              <a:cxnSpLocks noChangeShapeType="1"/>
              <a:stCxn id="18482" idx="2"/>
              <a:endCxn id="18490" idx="0"/>
            </p:cNvCxnSpPr>
            <p:nvPr/>
          </p:nvCxnSpPr>
          <p:spPr bwMode="auto">
            <a:xfrm flipH="1">
              <a:off x="2896" y="2144"/>
              <a:ext cx="172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92" name="Text Box 40"/>
            <p:cNvSpPr txBox="1">
              <a:spLocks noChangeArrowheads="1"/>
            </p:cNvSpPr>
            <p:nvPr/>
          </p:nvSpPr>
          <p:spPr bwMode="auto">
            <a:xfrm>
              <a:off x="2727" y="2674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a:</a:t>
              </a:r>
              <a:r>
                <a:rPr lang="en-US" altLang="zh-CN" i="1">
                  <a:ea typeface="宋体" pitchFamily="2" charset="-122"/>
                </a:rPr>
                <a:t>2</a:t>
              </a:r>
              <a:endParaRPr lang="en-US" i="1"/>
            </a:p>
          </p:txBody>
        </p:sp>
        <p:sp>
          <p:nvSpPr>
            <p:cNvPr id="18493" name="Text Box 41"/>
            <p:cNvSpPr txBox="1">
              <a:spLocks noChangeArrowheads="1"/>
            </p:cNvSpPr>
            <p:nvPr/>
          </p:nvSpPr>
          <p:spPr bwMode="auto">
            <a:xfrm>
              <a:off x="2544" y="3070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m:2</a:t>
              </a:r>
            </a:p>
          </p:txBody>
        </p:sp>
        <p:cxnSp>
          <p:nvCxnSpPr>
            <p:cNvPr id="18494" name="AutoShape 42"/>
            <p:cNvCxnSpPr>
              <a:cxnSpLocks noChangeShapeType="1"/>
              <a:stCxn id="18490" idx="2"/>
              <a:endCxn id="18492" idx="0"/>
            </p:cNvCxnSpPr>
            <p:nvPr/>
          </p:nvCxnSpPr>
          <p:spPr bwMode="auto">
            <a:xfrm>
              <a:off x="2896" y="2538"/>
              <a:ext cx="0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95" name="AutoShape 43"/>
            <p:cNvCxnSpPr>
              <a:cxnSpLocks noChangeShapeType="1"/>
              <a:stCxn id="18492" idx="2"/>
              <a:endCxn id="18493" idx="0"/>
            </p:cNvCxnSpPr>
            <p:nvPr/>
          </p:nvCxnSpPr>
          <p:spPr bwMode="auto">
            <a:xfrm flipH="1">
              <a:off x="2731" y="2932"/>
              <a:ext cx="165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019800" y="152400"/>
            <a:ext cx="1193800" cy="2997200"/>
            <a:chOff x="4071" y="1632"/>
            <a:chExt cx="752" cy="1888"/>
          </a:xfrm>
        </p:grpSpPr>
        <p:sp>
          <p:nvSpPr>
            <p:cNvPr id="18472" name="Text Box 45"/>
            <p:cNvSpPr txBox="1">
              <a:spLocks noChangeArrowheads="1"/>
            </p:cNvSpPr>
            <p:nvPr/>
          </p:nvSpPr>
          <p:spPr bwMode="auto">
            <a:xfrm>
              <a:off x="4545" y="1632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73" name="Text Box 46"/>
            <p:cNvSpPr txBox="1">
              <a:spLocks noChangeArrowheads="1"/>
            </p:cNvSpPr>
            <p:nvPr/>
          </p:nvSpPr>
          <p:spPr bwMode="auto">
            <a:xfrm>
              <a:off x="4261" y="2078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</a:t>
              </a:r>
              <a:r>
                <a:rPr lang="en-US" altLang="zh-CN" i="1">
                  <a:ea typeface="宋体" pitchFamily="2" charset="-122"/>
                </a:rPr>
                <a:t>3</a:t>
              </a:r>
              <a:endParaRPr lang="en-US" i="1"/>
            </a:p>
          </p:txBody>
        </p:sp>
        <p:cxnSp>
          <p:nvCxnSpPr>
            <p:cNvPr id="18474" name="AutoShape 47"/>
            <p:cNvCxnSpPr>
              <a:cxnSpLocks noChangeShapeType="1"/>
              <a:stCxn id="18472" idx="2"/>
              <a:endCxn id="18473" idx="0"/>
            </p:cNvCxnSpPr>
            <p:nvPr/>
          </p:nvCxnSpPr>
          <p:spPr bwMode="auto">
            <a:xfrm flipH="1">
              <a:off x="4412" y="1890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75" name="Text Box 48"/>
            <p:cNvSpPr txBox="1">
              <a:spLocks noChangeArrowheads="1"/>
            </p:cNvSpPr>
            <p:nvPr/>
          </p:nvSpPr>
          <p:spPr bwMode="auto">
            <a:xfrm>
              <a:off x="4076" y="2472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c:3</a:t>
              </a:r>
            </a:p>
          </p:txBody>
        </p:sp>
        <p:cxnSp>
          <p:nvCxnSpPr>
            <p:cNvPr id="18476" name="AutoShape 49"/>
            <p:cNvCxnSpPr>
              <a:cxnSpLocks noChangeShapeType="1"/>
              <a:stCxn id="18473" idx="2"/>
              <a:endCxn id="18475" idx="0"/>
            </p:cNvCxnSpPr>
            <p:nvPr/>
          </p:nvCxnSpPr>
          <p:spPr bwMode="auto">
            <a:xfrm flipH="1">
              <a:off x="4240" y="2336"/>
              <a:ext cx="172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77" name="Text Box 50"/>
            <p:cNvSpPr txBox="1">
              <a:spLocks noChangeArrowheads="1"/>
            </p:cNvSpPr>
            <p:nvPr/>
          </p:nvSpPr>
          <p:spPr bwMode="auto">
            <a:xfrm>
              <a:off x="4071" y="286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a:3</a:t>
              </a:r>
            </a:p>
          </p:txBody>
        </p:sp>
        <p:sp>
          <p:nvSpPr>
            <p:cNvPr id="18478" name="Text Box 51"/>
            <p:cNvSpPr txBox="1">
              <a:spLocks noChangeArrowheads="1"/>
            </p:cNvSpPr>
            <p:nvPr/>
          </p:nvSpPr>
          <p:spPr bwMode="auto">
            <a:xfrm>
              <a:off x="4308" y="3262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b:1</a:t>
              </a:r>
            </a:p>
          </p:txBody>
        </p:sp>
        <p:cxnSp>
          <p:nvCxnSpPr>
            <p:cNvPr id="18479" name="AutoShape 52"/>
            <p:cNvCxnSpPr>
              <a:cxnSpLocks noChangeShapeType="1"/>
              <a:stCxn id="18475" idx="2"/>
              <a:endCxn id="18477" idx="0"/>
            </p:cNvCxnSpPr>
            <p:nvPr/>
          </p:nvCxnSpPr>
          <p:spPr bwMode="auto">
            <a:xfrm>
              <a:off x="4238" y="2733"/>
              <a:ext cx="0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80" name="AutoShape 53"/>
            <p:cNvCxnSpPr>
              <a:cxnSpLocks noChangeShapeType="1"/>
              <a:stCxn id="18477" idx="2"/>
              <a:endCxn id="18478" idx="0"/>
            </p:cNvCxnSpPr>
            <p:nvPr/>
          </p:nvCxnSpPr>
          <p:spPr bwMode="auto">
            <a:xfrm>
              <a:off x="4238" y="3129"/>
              <a:ext cx="237" cy="1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743200" y="3962400"/>
            <a:ext cx="1724025" cy="2368550"/>
            <a:chOff x="3159" y="1200"/>
            <a:chExt cx="1086" cy="1492"/>
          </a:xfrm>
        </p:grpSpPr>
        <p:sp>
          <p:nvSpPr>
            <p:cNvPr id="18463" name="Text Box 55"/>
            <p:cNvSpPr txBox="1">
              <a:spLocks noChangeArrowheads="1"/>
            </p:cNvSpPr>
            <p:nvPr/>
          </p:nvSpPr>
          <p:spPr bwMode="auto">
            <a:xfrm>
              <a:off x="3633" y="1200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64" name="Text Box 56"/>
            <p:cNvSpPr txBox="1">
              <a:spLocks noChangeArrowheads="1"/>
            </p:cNvSpPr>
            <p:nvPr/>
          </p:nvSpPr>
          <p:spPr bwMode="auto">
            <a:xfrm>
              <a:off x="3349" y="1646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</a:t>
              </a:r>
              <a:r>
                <a:rPr lang="en-US" altLang="zh-CN" i="1">
                  <a:ea typeface="宋体" pitchFamily="2" charset="-122"/>
                </a:rPr>
                <a:t>2</a:t>
              </a:r>
              <a:endParaRPr lang="en-US" i="1"/>
            </a:p>
          </p:txBody>
        </p:sp>
        <p:sp>
          <p:nvSpPr>
            <p:cNvPr id="18465" name="Text Box 57"/>
            <p:cNvSpPr txBox="1">
              <a:spLocks noChangeArrowheads="1"/>
            </p:cNvSpPr>
            <p:nvPr/>
          </p:nvSpPr>
          <p:spPr bwMode="auto">
            <a:xfrm>
              <a:off x="3917" y="1646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c:1</a:t>
              </a:r>
            </a:p>
          </p:txBody>
        </p:sp>
        <p:cxnSp>
          <p:nvCxnSpPr>
            <p:cNvPr id="18466" name="AutoShape 58"/>
            <p:cNvCxnSpPr>
              <a:cxnSpLocks noChangeShapeType="1"/>
              <a:stCxn id="18463" idx="2"/>
              <a:endCxn id="18465" idx="0"/>
            </p:cNvCxnSpPr>
            <p:nvPr/>
          </p:nvCxnSpPr>
          <p:spPr bwMode="auto">
            <a:xfrm>
              <a:off x="3770" y="1461"/>
              <a:ext cx="308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67" name="AutoShape 59"/>
            <p:cNvCxnSpPr>
              <a:cxnSpLocks noChangeShapeType="1"/>
              <a:stCxn id="18463" idx="2"/>
              <a:endCxn id="18464" idx="0"/>
            </p:cNvCxnSpPr>
            <p:nvPr/>
          </p:nvCxnSpPr>
          <p:spPr bwMode="auto">
            <a:xfrm flipH="1">
              <a:off x="3500" y="1458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68" name="Text Box 60"/>
            <p:cNvSpPr txBox="1">
              <a:spLocks noChangeArrowheads="1"/>
            </p:cNvSpPr>
            <p:nvPr/>
          </p:nvSpPr>
          <p:spPr bwMode="auto">
            <a:xfrm>
              <a:off x="3164" y="2040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</a:t>
              </a:r>
              <a:r>
                <a:rPr lang="en-US" altLang="zh-CN" i="1">
                  <a:ea typeface="宋体" pitchFamily="2" charset="-122"/>
                </a:rPr>
                <a:t>1</a:t>
              </a:r>
              <a:endParaRPr lang="en-US" i="1"/>
            </a:p>
          </p:txBody>
        </p:sp>
        <p:cxnSp>
          <p:nvCxnSpPr>
            <p:cNvPr id="18469" name="AutoShape 61"/>
            <p:cNvCxnSpPr>
              <a:cxnSpLocks noChangeShapeType="1"/>
              <a:stCxn id="18464" idx="2"/>
              <a:endCxn id="18468" idx="0"/>
            </p:cNvCxnSpPr>
            <p:nvPr/>
          </p:nvCxnSpPr>
          <p:spPr bwMode="auto">
            <a:xfrm flipH="1">
              <a:off x="3328" y="1904"/>
              <a:ext cx="172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70" name="Text Box 62"/>
            <p:cNvSpPr txBox="1">
              <a:spLocks noChangeArrowheads="1"/>
            </p:cNvSpPr>
            <p:nvPr/>
          </p:nvSpPr>
          <p:spPr bwMode="auto">
            <a:xfrm>
              <a:off x="3159" y="2434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a:</a:t>
              </a:r>
              <a:r>
                <a:rPr lang="en-US" altLang="zh-CN" i="1">
                  <a:ea typeface="宋体" pitchFamily="2" charset="-122"/>
                </a:rPr>
                <a:t>1</a:t>
              </a:r>
              <a:endParaRPr lang="en-US" i="1"/>
            </a:p>
          </p:txBody>
        </p:sp>
        <p:cxnSp>
          <p:nvCxnSpPr>
            <p:cNvPr id="18471" name="AutoShape 63"/>
            <p:cNvCxnSpPr>
              <a:cxnSpLocks noChangeShapeType="1"/>
              <a:stCxn id="18468" idx="2"/>
              <a:endCxn id="18470" idx="0"/>
            </p:cNvCxnSpPr>
            <p:nvPr/>
          </p:nvCxnSpPr>
          <p:spPr bwMode="auto">
            <a:xfrm>
              <a:off x="3328" y="2298"/>
              <a:ext cx="0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953000" y="3962400"/>
            <a:ext cx="1185863" cy="1743075"/>
            <a:chOff x="2828" y="1152"/>
            <a:chExt cx="747" cy="1098"/>
          </a:xfrm>
        </p:grpSpPr>
        <p:sp>
          <p:nvSpPr>
            <p:cNvPr id="18458" name="Text Box 65"/>
            <p:cNvSpPr txBox="1">
              <a:spLocks noChangeArrowheads="1"/>
            </p:cNvSpPr>
            <p:nvPr/>
          </p:nvSpPr>
          <p:spPr bwMode="auto">
            <a:xfrm>
              <a:off x="3297" y="1152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59" name="Text Box 66"/>
            <p:cNvSpPr txBox="1">
              <a:spLocks noChangeArrowheads="1"/>
            </p:cNvSpPr>
            <p:nvPr/>
          </p:nvSpPr>
          <p:spPr bwMode="auto">
            <a:xfrm>
              <a:off x="3013" y="1598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</a:t>
              </a:r>
              <a:r>
                <a:rPr lang="en-US" altLang="zh-CN" i="1">
                  <a:ea typeface="宋体" pitchFamily="2" charset="-122"/>
                </a:rPr>
                <a:t>3</a:t>
              </a:r>
              <a:endParaRPr lang="en-US" i="1"/>
            </a:p>
          </p:txBody>
        </p:sp>
        <p:cxnSp>
          <p:nvCxnSpPr>
            <p:cNvPr id="18460" name="AutoShape 67"/>
            <p:cNvCxnSpPr>
              <a:cxnSpLocks noChangeShapeType="1"/>
              <a:stCxn id="18458" idx="2"/>
              <a:endCxn id="18459" idx="0"/>
            </p:cNvCxnSpPr>
            <p:nvPr/>
          </p:nvCxnSpPr>
          <p:spPr bwMode="auto">
            <a:xfrm flipH="1">
              <a:off x="3164" y="1410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8461" name="Text Box 68"/>
            <p:cNvSpPr txBox="1">
              <a:spLocks noChangeArrowheads="1"/>
            </p:cNvSpPr>
            <p:nvPr/>
          </p:nvSpPr>
          <p:spPr bwMode="auto">
            <a:xfrm>
              <a:off x="2828" y="1992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c:3</a:t>
              </a:r>
            </a:p>
          </p:txBody>
        </p:sp>
        <p:cxnSp>
          <p:nvCxnSpPr>
            <p:cNvPr id="18462" name="AutoShape 69"/>
            <p:cNvCxnSpPr>
              <a:cxnSpLocks noChangeShapeType="1"/>
              <a:stCxn id="18459" idx="2"/>
              <a:endCxn id="18461" idx="0"/>
            </p:cNvCxnSpPr>
            <p:nvPr/>
          </p:nvCxnSpPr>
          <p:spPr bwMode="auto">
            <a:xfrm flipH="1">
              <a:off x="2992" y="1856"/>
              <a:ext cx="172" cy="1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781800" y="4114800"/>
            <a:ext cx="892175" cy="1117600"/>
            <a:chOff x="3013" y="1152"/>
            <a:chExt cx="562" cy="704"/>
          </a:xfrm>
        </p:grpSpPr>
        <p:sp>
          <p:nvSpPr>
            <p:cNvPr id="18455" name="Text Box 71"/>
            <p:cNvSpPr txBox="1">
              <a:spLocks noChangeArrowheads="1"/>
            </p:cNvSpPr>
            <p:nvPr/>
          </p:nvSpPr>
          <p:spPr bwMode="auto">
            <a:xfrm>
              <a:off x="3297" y="1152"/>
              <a:ext cx="27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{}</a:t>
              </a:r>
            </a:p>
          </p:txBody>
        </p:sp>
        <p:sp>
          <p:nvSpPr>
            <p:cNvPr id="18456" name="Text Box 72"/>
            <p:cNvSpPr txBox="1">
              <a:spLocks noChangeArrowheads="1"/>
            </p:cNvSpPr>
            <p:nvPr/>
          </p:nvSpPr>
          <p:spPr bwMode="auto">
            <a:xfrm>
              <a:off x="3013" y="1598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f:</a:t>
              </a:r>
              <a:r>
                <a:rPr lang="en-US" altLang="zh-CN" i="1">
                  <a:ea typeface="宋体" pitchFamily="2" charset="-122"/>
                </a:rPr>
                <a:t>3</a:t>
              </a:r>
              <a:endParaRPr lang="en-US" i="1"/>
            </a:p>
          </p:txBody>
        </p:sp>
        <p:cxnSp>
          <p:nvCxnSpPr>
            <p:cNvPr id="18457" name="AutoShape 73"/>
            <p:cNvCxnSpPr>
              <a:cxnSpLocks noChangeShapeType="1"/>
              <a:stCxn id="18455" idx="2"/>
              <a:endCxn id="18456" idx="0"/>
            </p:cNvCxnSpPr>
            <p:nvPr/>
          </p:nvCxnSpPr>
          <p:spPr bwMode="auto">
            <a:xfrm flipH="1">
              <a:off x="3164" y="1410"/>
              <a:ext cx="272" cy="1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8441" name="AutoShape 76"/>
          <p:cNvSpPr>
            <a:spLocks noChangeArrowheads="1"/>
          </p:cNvSpPr>
          <p:nvPr/>
        </p:nvSpPr>
        <p:spPr bwMode="auto">
          <a:xfrm>
            <a:off x="2438400" y="33528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2157" name="Text Box 77"/>
          <p:cNvSpPr txBox="1">
            <a:spLocks noChangeArrowheads="1"/>
          </p:cNvSpPr>
          <p:nvPr/>
        </p:nvSpPr>
        <p:spPr bwMode="auto">
          <a:xfrm>
            <a:off x="3886200" y="2743200"/>
            <a:ext cx="4572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+ p</a:t>
            </a:r>
            <a:endParaRPr lang="en-US" b="1" i="1"/>
          </a:p>
        </p:txBody>
      </p:sp>
      <p:sp>
        <p:nvSpPr>
          <p:cNvPr id="302158" name="Text Box 78"/>
          <p:cNvSpPr txBox="1">
            <a:spLocks noChangeArrowheads="1"/>
          </p:cNvSpPr>
          <p:nvPr/>
        </p:nvSpPr>
        <p:spPr bwMode="auto">
          <a:xfrm>
            <a:off x="7086600" y="2743200"/>
            <a:ext cx="4572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+ m</a:t>
            </a:r>
            <a:endParaRPr lang="en-US" b="1" i="1"/>
          </a:p>
        </p:txBody>
      </p:sp>
      <p:sp>
        <p:nvSpPr>
          <p:cNvPr id="302159" name="Text Box 79"/>
          <p:cNvSpPr txBox="1">
            <a:spLocks noChangeArrowheads="1"/>
          </p:cNvSpPr>
          <p:nvPr/>
        </p:nvSpPr>
        <p:spPr bwMode="auto">
          <a:xfrm>
            <a:off x="3581400" y="5715000"/>
            <a:ext cx="4572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+ b</a:t>
            </a:r>
            <a:endParaRPr lang="en-US" b="1" i="1"/>
          </a:p>
        </p:txBody>
      </p:sp>
      <p:sp>
        <p:nvSpPr>
          <p:cNvPr id="302160" name="Text Box 80"/>
          <p:cNvSpPr txBox="1">
            <a:spLocks noChangeArrowheads="1"/>
          </p:cNvSpPr>
          <p:nvPr/>
        </p:nvSpPr>
        <p:spPr bwMode="auto">
          <a:xfrm>
            <a:off x="5791200" y="5562600"/>
            <a:ext cx="4572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+ a</a:t>
            </a:r>
            <a:endParaRPr lang="en-US" b="1" i="1"/>
          </a:p>
        </p:txBody>
      </p:sp>
      <p:sp>
        <p:nvSpPr>
          <p:cNvPr id="302161" name="Text Box 81"/>
          <p:cNvSpPr txBox="1">
            <a:spLocks noChangeArrowheads="1"/>
          </p:cNvSpPr>
          <p:nvPr/>
        </p:nvSpPr>
        <p:spPr bwMode="auto">
          <a:xfrm>
            <a:off x="7239000" y="5410200"/>
            <a:ext cx="4572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+ c</a:t>
            </a:r>
            <a:endParaRPr lang="en-US" b="1" i="1"/>
          </a:p>
        </p:txBody>
      </p:sp>
      <p:sp>
        <p:nvSpPr>
          <p:cNvPr id="302162" name="Text Box 82"/>
          <p:cNvSpPr txBox="1">
            <a:spLocks noChangeArrowheads="1"/>
          </p:cNvSpPr>
          <p:nvPr/>
        </p:nvSpPr>
        <p:spPr bwMode="auto">
          <a:xfrm>
            <a:off x="8077200" y="4648200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f:4</a:t>
            </a:r>
            <a:endParaRPr lang="en-US" b="1" i="1"/>
          </a:p>
        </p:txBody>
      </p:sp>
      <p:sp>
        <p:nvSpPr>
          <p:cNvPr id="302163" name="Text Box 83"/>
          <p:cNvSpPr txBox="1">
            <a:spLocks noChangeArrowheads="1"/>
          </p:cNvSpPr>
          <p:nvPr/>
        </p:nvSpPr>
        <p:spPr bwMode="auto">
          <a:xfrm>
            <a:off x="3200400" y="3352800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(1)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302164" name="Text Box 84"/>
          <p:cNvSpPr txBox="1">
            <a:spLocks noChangeArrowheads="1"/>
          </p:cNvSpPr>
          <p:nvPr/>
        </p:nvSpPr>
        <p:spPr bwMode="auto">
          <a:xfrm>
            <a:off x="6248400" y="3276600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(2)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302165" name="Text Box 85"/>
          <p:cNvSpPr txBox="1">
            <a:spLocks noChangeArrowheads="1"/>
          </p:cNvSpPr>
          <p:nvPr/>
        </p:nvSpPr>
        <p:spPr bwMode="auto">
          <a:xfrm>
            <a:off x="3276600" y="6461125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(3)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302166" name="Text Box 86"/>
          <p:cNvSpPr txBox="1">
            <a:spLocks noChangeArrowheads="1"/>
          </p:cNvSpPr>
          <p:nvPr/>
        </p:nvSpPr>
        <p:spPr bwMode="auto">
          <a:xfrm>
            <a:off x="5257800" y="6461125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(4)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302167" name="Text Box 87"/>
          <p:cNvSpPr txBox="1">
            <a:spLocks noChangeArrowheads="1"/>
          </p:cNvSpPr>
          <p:nvPr/>
        </p:nvSpPr>
        <p:spPr bwMode="auto">
          <a:xfrm>
            <a:off x="6858000" y="6461125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(5)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302168" name="Text Box 88"/>
          <p:cNvSpPr txBox="1">
            <a:spLocks noChangeArrowheads="1"/>
          </p:cNvSpPr>
          <p:nvPr/>
        </p:nvSpPr>
        <p:spPr bwMode="auto">
          <a:xfrm>
            <a:off x="8077200" y="6461125"/>
            <a:ext cx="533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(6)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18454" name="Rectangle 89"/>
          <p:cNvSpPr>
            <a:spLocks noChangeArrowheads="1"/>
          </p:cNvSpPr>
          <p:nvPr/>
        </p:nvSpPr>
        <p:spPr bwMode="auto">
          <a:xfrm>
            <a:off x="4343400" y="1981200"/>
            <a:ext cx="609600" cy="685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57" grpId="0"/>
      <p:bldP spid="302158" grpId="0"/>
      <p:bldP spid="302159" grpId="0"/>
      <p:bldP spid="302160" grpId="0"/>
      <p:bldP spid="302161" grpId="0"/>
      <p:bldP spid="302162" grpId="0"/>
      <p:bldP spid="302163" grpId="0"/>
      <p:bldP spid="302164" grpId="0"/>
      <p:bldP spid="302165" grpId="0"/>
      <p:bldP spid="302166" grpId="0"/>
      <p:bldP spid="302167" grpId="0"/>
      <p:bldP spid="302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DFE95E-208A-456F-995B-877ACF7C082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382000" cy="10668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Conditional Pattern Bases and </a:t>
            </a:r>
            <a:br>
              <a:rPr lang="en-US" altLang="zh-CN" sz="3200" smtClean="0"/>
            </a:br>
            <a:r>
              <a:rPr lang="en-US" altLang="zh-CN" sz="3200" smtClean="0"/>
              <a:t>Conditional FP-Tree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981200"/>
            <a:ext cx="8229600" cy="4000500"/>
            <a:chOff x="384" y="1440"/>
            <a:chExt cx="5184" cy="2520"/>
          </a:xfrm>
        </p:grpSpPr>
        <p:sp>
          <p:nvSpPr>
            <p:cNvPr id="31755" name="Rectangle 4"/>
            <p:cNvSpPr>
              <a:spLocks noChangeArrowheads="1"/>
            </p:cNvSpPr>
            <p:nvPr/>
          </p:nvSpPr>
          <p:spPr bwMode="auto">
            <a:xfrm>
              <a:off x="3552" y="3594"/>
              <a:ext cx="20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Empty</a:t>
              </a:r>
            </a:p>
          </p:txBody>
        </p:sp>
        <p:sp>
          <p:nvSpPr>
            <p:cNvPr id="31756" name="Rectangle 5"/>
            <p:cNvSpPr>
              <a:spLocks noChangeArrowheads="1"/>
            </p:cNvSpPr>
            <p:nvPr/>
          </p:nvSpPr>
          <p:spPr bwMode="auto">
            <a:xfrm>
              <a:off x="1008" y="3594"/>
              <a:ext cx="25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Empty</a:t>
              </a:r>
            </a:p>
          </p:txBody>
        </p:sp>
        <p:sp>
          <p:nvSpPr>
            <p:cNvPr id="31757" name="Rectangle 6"/>
            <p:cNvSpPr>
              <a:spLocks noChangeArrowheads="1"/>
            </p:cNvSpPr>
            <p:nvPr/>
          </p:nvSpPr>
          <p:spPr bwMode="auto">
            <a:xfrm>
              <a:off x="384" y="359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f</a:t>
              </a:r>
            </a:p>
          </p:txBody>
        </p:sp>
        <p:sp>
          <p:nvSpPr>
            <p:cNvPr id="31758" name="Rectangle 7"/>
            <p:cNvSpPr>
              <a:spLocks noChangeArrowheads="1"/>
            </p:cNvSpPr>
            <p:nvPr/>
          </p:nvSpPr>
          <p:spPr bwMode="auto">
            <a:xfrm>
              <a:off x="3552" y="3229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{(f:3)}|c</a:t>
              </a:r>
            </a:p>
          </p:txBody>
        </p:sp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1008" y="3229"/>
              <a:ext cx="2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{(f:3)}</a:t>
              </a:r>
            </a:p>
          </p:txBody>
        </p:sp>
        <p:sp>
          <p:nvSpPr>
            <p:cNvPr id="31760" name="Rectangle 9"/>
            <p:cNvSpPr>
              <a:spLocks noChangeArrowheads="1"/>
            </p:cNvSpPr>
            <p:nvPr/>
          </p:nvSpPr>
          <p:spPr bwMode="auto">
            <a:xfrm>
              <a:off x="384" y="3229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c</a:t>
              </a:r>
            </a:p>
          </p:txBody>
        </p:sp>
        <p:sp>
          <p:nvSpPr>
            <p:cNvPr id="31761" name="Rectangle 10"/>
            <p:cNvSpPr>
              <a:spLocks noChangeArrowheads="1"/>
            </p:cNvSpPr>
            <p:nvPr/>
          </p:nvSpPr>
          <p:spPr bwMode="auto">
            <a:xfrm>
              <a:off x="3552" y="2863"/>
              <a:ext cx="20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{(f:3, c:3)}|a</a:t>
              </a:r>
            </a:p>
          </p:txBody>
        </p:sp>
        <p:sp>
          <p:nvSpPr>
            <p:cNvPr id="31762" name="Rectangle 11"/>
            <p:cNvSpPr>
              <a:spLocks noChangeArrowheads="1"/>
            </p:cNvSpPr>
            <p:nvPr/>
          </p:nvSpPr>
          <p:spPr bwMode="auto">
            <a:xfrm>
              <a:off x="1008" y="2863"/>
              <a:ext cx="25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{(fc:3)}</a:t>
              </a:r>
            </a:p>
          </p:txBody>
        </p:sp>
        <p:sp>
          <p:nvSpPr>
            <p:cNvPr id="31763" name="Rectangle 12"/>
            <p:cNvSpPr>
              <a:spLocks noChangeArrowheads="1"/>
            </p:cNvSpPr>
            <p:nvPr/>
          </p:nvSpPr>
          <p:spPr bwMode="auto">
            <a:xfrm>
              <a:off x="384" y="2863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a</a:t>
              </a:r>
            </a:p>
          </p:txBody>
        </p:sp>
        <p:sp>
          <p:nvSpPr>
            <p:cNvPr id="31764" name="Rectangle 13"/>
            <p:cNvSpPr>
              <a:spLocks noChangeArrowheads="1"/>
            </p:cNvSpPr>
            <p:nvPr/>
          </p:nvSpPr>
          <p:spPr bwMode="auto">
            <a:xfrm>
              <a:off x="3552" y="2497"/>
              <a:ext cx="20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Empty</a:t>
              </a:r>
            </a:p>
          </p:txBody>
        </p:sp>
        <p:sp>
          <p:nvSpPr>
            <p:cNvPr id="31765" name="Rectangle 14"/>
            <p:cNvSpPr>
              <a:spLocks noChangeArrowheads="1"/>
            </p:cNvSpPr>
            <p:nvPr/>
          </p:nvSpPr>
          <p:spPr bwMode="auto">
            <a:xfrm>
              <a:off x="1008" y="2497"/>
              <a:ext cx="25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{(fca:1), (f:1), (c:1)}</a:t>
              </a:r>
            </a:p>
          </p:txBody>
        </p:sp>
        <p:sp>
          <p:nvSpPr>
            <p:cNvPr id="31766" name="Rectangle 15"/>
            <p:cNvSpPr>
              <a:spLocks noChangeArrowheads="1"/>
            </p:cNvSpPr>
            <p:nvPr/>
          </p:nvSpPr>
          <p:spPr bwMode="auto">
            <a:xfrm>
              <a:off x="384" y="2497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b</a:t>
              </a:r>
            </a:p>
          </p:txBody>
        </p:sp>
        <p:sp>
          <p:nvSpPr>
            <p:cNvPr id="31767" name="Rectangle 16"/>
            <p:cNvSpPr>
              <a:spLocks noChangeArrowheads="1"/>
            </p:cNvSpPr>
            <p:nvPr/>
          </p:nvSpPr>
          <p:spPr bwMode="auto">
            <a:xfrm>
              <a:off x="3552" y="2131"/>
              <a:ext cx="20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{(f:3, c:3, a:3)}|m</a:t>
              </a:r>
            </a:p>
          </p:txBody>
        </p:sp>
        <p:sp>
          <p:nvSpPr>
            <p:cNvPr id="31768" name="Rectangle 17"/>
            <p:cNvSpPr>
              <a:spLocks noChangeArrowheads="1"/>
            </p:cNvSpPr>
            <p:nvPr/>
          </p:nvSpPr>
          <p:spPr bwMode="auto">
            <a:xfrm>
              <a:off x="1008" y="2131"/>
              <a:ext cx="25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{(fca:2), (fcab:1)}</a:t>
              </a:r>
            </a:p>
          </p:txBody>
        </p:sp>
        <p:sp>
          <p:nvSpPr>
            <p:cNvPr id="31769" name="Rectangle 18"/>
            <p:cNvSpPr>
              <a:spLocks noChangeArrowheads="1"/>
            </p:cNvSpPr>
            <p:nvPr/>
          </p:nvSpPr>
          <p:spPr bwMode="auto">
            <a:xfrm>
              <a:off x="384" y="2131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m</a:t>
              </a:r>
            </a:p>
          </p:txBody>
        </p:sp>
        <p:sp>
          <p:nvSpPr>
            <p:cNvPr id="31770" name="Rectangle 19"/>
            <p:cNvSpPr>
              <a:spLocks noChangeArrowheads="1"/>
            </p:cNvSpPr>
            <p:nvPr/>
          </p:nvSpPr>
          <p:spPr bwMode="auto">
            <a:xfrm>
              <a:off x="3552" y="1766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{(c:3)}|p</a:t>
              </a:r>
            </a:p>
          </p:txBody>
        </p:sp>
        <p:sp>
          <p:nvSpPr>
            <p:cNvPr id="31771" name="Rectangle 20"/>
            <p:cNvSpPr>
              <a:spLocks noChangeArrowheads="1"/>
            </p:cNvSpPr>
            <p:nvPr/>
          </p:nvSpPr>
          <p:spPr bwMode="auto">
            <a:xfrm>
              <a:off x="1008" y="1766"/>
              <a:ext cx="2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{(fcam:2), (cb:1)}</a:t>
              </a:r>
            </a:p>
          </p:txBody>
        </p:sp>
        <p:sp>
          <p:nvSpPr>
            <p:cNvPr id="31772" name="Rectangle 21"/>
            <p:cNvSpPr>
              <a:spLocks noChangeArrowheads="1"/>
            </p:cNvSpPr>
            <p:nvPr/>
          </p:nvSpPr>
          <p:spPr bwMode="auto">
            <a:xfrm>
              <a:off x="384" y="1766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p</a:t>
              </a:r>
            </a:p>
          </p:txBody>
        </p:sp>
        <p:sp>
          <p:nvSpPr>
            <p:cNvPr id="31773" name="Rectangle 22"/>
            <p:cNvSpPr>
              <a:spLocks noChangeArrowheads="1"/>
            </p:cNvSpPr>
            <p:nvPr/>
          </p:nvSpPr>
          <p:spPr bwMode="auto">
            <a:xfrm>
              <a:off x="3552" y="1440"/>
              <a:ext cx="20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Conditional FP-tree</a:t>
              </a:r>
            </a:p>
          </p:txBody>
        </p:sp>
        <p:sp>
          <p:nvSpPr>
            <p:cNvPr id="31774" name="Rectangle 23"/>
            <p:cNvSpPr>
              <a:spLocks noChangeArrowheads="1"/>
            </p:cNvSpPr>
            <p:nvPr/>
          </p:nvSpPr>
          <p:spPr bwMode="auto">
            <a:xfrm>
              <a:off x="1008" y="1440"/>
              <a:ext cx="254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Conditional pattern base</a:t>
              </a:r>
            </a:p>
          </p:txBody>
        </p: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>
              <a:off x="384" y="144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r>
                <a:rPr lang="en-US" altLang="zh-CN" sz="2400">
                  <a:latin typeface="Calibri" pitchFamily="34" charset="0"/>
                </a:rPr>
                <a:t>Item</a:t>
              </a:r>
            </a:p>
          </p:txBody>
        </p:sp>
        <p:sp>
          <p:nvSpPr>
            <p:cNvPr id="31776" name="Line 25"/>
            <p:cNvSpPr>
              <a:spLocks noChangeShapeType="1"/>
            </p:cNvSpPr>
            <p:nvPr/>
          </p:nvSpPr>
          <p:spPr bwMode="auto">
            <a:xfrm>
              <a:off x="384" y="144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7" name="Line 26"/>
            <p:cNvSpPr>
              <a:spLocks noChangeShapeType="1"/>
            </p:cNvSpPr>
            <p:nvPr/>
          </p:nvSpPr>
          <p:spPr bwMode="auto">
            <a:xfrm>
              <a:off x="384" y="17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8" name="Line 27"/>
            <p:cNvSpPr>
              <a:spLocks noChangeShapeType="1"/>
            </p:cNvSpPr>
            <p:nvPr/>
          </p:nvSpPr>
          <p:spPr bwMode="auto">
            <a:xfrm>
              <a:off x="384" y="213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9" name="Line 28"/>
            <p:cNvSpPr>
              <a:spLocks noChangeShapeType="1"/>
            </p:cNvSpPr>
            <p:nvPr/>
          </p:nvSpPr>
          <p:spPr bwMode="auto">
            <a:xfrm>
              <a:off x="384" y="249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0" name="Line 29"/>
            <p:cNvSpPr>
              <a:spLocks noChangeShapeType="1"/>
            </p:cNvSpPr>
            <p:nvPr/>
          </p:nvSpPr>
          <p:spPr bwMode="auto">
            <a:xfrm>
              <a:off x="384" y="286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1" name="Line 30"/>
            <p:cNvSpPr>
              <a:spLocks noChangeShapeType="1"/>
            </p:cNvSpPr>
            <p:nvPr/>
          </p:nvSpPr>
          <p:spPr bwMode="auto">
            <a:xfrm>
              <a:off x="384" y="322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2" name="Line 31"/>
            <p:cNvSpPr>
              <a:spLocks noChangeShapeType="1"/>
            </p:cNvSpPr>
            <p:nvPr/>
          </p:nvSpPr>
          <p:spPr bwMode="auto">
            <a:xfrm>
              <a:off x="384" y="359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3" name="Line 32"/>
            <p:cNvSpPr>
              <a:spLocks noChangeShapeType="1"/>
            </p:cNvSpPr>
            <p:nvPr/>
          </p:nvSpPr>
          <p:spPr bwMode="auto">
            <a:xfrm>
              <a:off x="384" y="396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4" name="Line 33"/>
            <p:cNvSpPr>
              <a:spLocks noChangeShapeType="1"/>
            </p:cNvSpPr>
            <p:nvPr/>
          </p:nvSpPr>
          <p:spPr bwMode="auto">
            <a:xfrm>
              <a:off x="384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5" name="Line 34"/>
            <p:cNvSpPr>
              <a:spLocks noChangeShapeType="1"/>
            </p:cNvSpPr>
            <p:nvPr/>
          </p:nvSpPr>
          <p:spPr bwMode="auto">
            <a:xfrm>
              <a:off x="1008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6" name="Line 35"/>
            <p:cNvSpPr>
              <a:spLocks noChangeShapeType="1"/>
            </p:cNvSpPr>
            <p:nvPr/>
          </p:nvSpPr>
          <p:spPr bwMode="auto">
            <a:xfrm>
              <a:off x="3552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7" name="Line 36"/>
            <p:cNvSpPr>
              <a:spLocks noChangeShapeType="1"/>
            </p:cNvSpPr>
            <p:nvPr/>
          </p:nvSpPr>
          <p:spPr bwMode="auto">
            <a:xfrm>
              <a:off x="5568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749" name="Rectangle 37"/>
          <p:cNvSpPr>
            <a:spLocks noChangeArrowheads="1"/>
          </p:cNvSpPr>
          <p:nvPr/>
        </p:nvSpPr>
        <p:spPr bwMode="auto">
          <a:xfrm>
            <a:off x="0" y="0"/>
            <a:ext cx="1411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FP-Growth</a:t>
            </a:r>
          </a:p>
        </p:txBody>
      </p:sp>
      <p:sp>
        <p:nvSpPr>
          <p:cNvPr id="31750" name="Line 38"/>
          <p:cNvSpPr>
            <a:spLocks noChangeShapeType="1"/>
          </p:cNvSpPr>
          <p:nvPr/>
        </p:nvSpPr>
        <p:spPr bwMode="auto">
          <a:xfrm flipV="1">
            <a:off x="457200" y="2514600"/>
            <a:ext cx="0" cy="3429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43" name="Rectangle 39"/>
          <p:cNvSpPr>
            <a:spLocks noChangeArrowheads="1"/>
          </p:cNvSpPr>
          <p:nvPr/>
        </p:nvSpPr>
        <p:spPr bwMode="auto">
          <a:xfrm>
            <a:off x="0" y="5867400"/>
            <a:ext cx="1489075" cy="457200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n-lt"/>
                <a:ea typeface="+mn-ea"/>
              </a:rPr>
              <a:t>order of L</a:t>
            </a:r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上箭头 43"/>
          <p:cNvSpPr>
            <a:spLocks noChangeArrowheads="1"/>
          </p:cNvSpPr>
          <p:nvPr/>
        </p:nvSpPr>
        <p:spPr bwMode="auto">
          <a:xfrm>
            <a:off x="381000" y="2514600"/>
            <a:ext cx="122238" cy="3352800"/>
          </a:xfrm>
          <a:prstGeom prst="upArrow">
            <a:avLst>
              <a:gd name="adj1" fmla="val 50000"/>
              <a:gd name="adj2" fmla="val 49905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13440-92CD-4E90-BDFC-CE61CFB5C9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9459" name="Picture 2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17843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2057400" y="35052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152400"/>
            <a:ext cx="2057400" cy="984250"/>
            <a:chOff x="1536" y="96"/>
            <a:chExt cx="1296" cy="620"/>
          </a:xfrm>
        </p:grpSpPr>
        <p:pic>
          <p:nvPicPr>
            <p:cNvPr id="19495" name="Picture 5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6" y="96"/>
              <a:ext cx="925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96" name="Text Box 6"/>
            <p:cNvSpPr txBox="1">
              <a:spLocks noChangeArrowheads="1"/>
            </p:cNvSpPr>
            <p:nvPr/>
          </p:nvSpPr>
          <p:spPr bwMode="auto">
            <a:xfrm>
              <a:off x="2400" y="24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p</a:t>
              </a:r>
              <a:endParaRPr lang="en-US" sz="1800" b="1" i="1">
                <a:latin typeface="Verdan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14600" y="1295400"/>
            <a:ext cx="2057400" cy="987425"/>
            <a:chOff x="1536" y="768"/>
            <a:chExt cx="1296" cy="622"/>
          </a:xfrm>
        </p:grpSpPr>
        <p:pic>
          <p:nvPicPr>
            <p:cNvPr id="19493" name="Picture 8" descr="Picture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768"/>
              <a:ext cx="85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94" name="Text Box 9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m</a:t>
              </a:r>
              <a:endParaRPr lang="en-US" sz="1800" b="1" i="1">
                <a:latin typeface="Verdana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14600" y="2362200"/>
            <a:ext cx="1752600" cy="985838"/>
            <a:chOff x="1584" y="1488"/>
            <a:chExt cx="1104" cy="621"/>
          </a:xfrm>
        </p:grpSpPr>
        <p:pic>
          <p:nvPicPr>
            <p:cNvPr id="19491" name="Picture 11" descr="Picture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84" y="1488"/>
              <a:ext cx="657" cy="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92" name="Text Box 12"/>
            <p:cNvSpPr txBox="1">
              <a:spLocks noChangeArrowheads="1"/>
            </p:cNvSpPr>
            <p:nvPr/>
          </p:nvSpPr>
          <p:spPr bwMode="auto">
            <a:xfrm>
              <a:off x="2208" y="168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b</a:t>
              </a:r>
              <a:endParaRPr lang="en-US" sz="1800" b="1" i="1">
                <a:latin typeface="Verdana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4600" y="3505200"/>
            <a:ext cx="1524000" cy="984250"/>
            <a:chOff x="1584" y="2208"/>
            <a:chExt cx="960" cy="620"/>
          </a:xfrm>
        </p:grpSpPr>
        <p:pic>
          <p:nvPicPr>
            <p:cNvPr id="19489" name="Picture 14" descr="Picture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84" y="2208"/>
              <a:ext cx="521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90" name="Text Box 15"/>
            <p:cNvSpPr txBox="1">
              <a:spLocks noChangeArrowheads="1"/>
            </p:cNvSpPr>
            <p:nvPr/>
          </p:nvSpPr>
          <p:spPr bwMode="auto">
            <a:xfrm>
              <a:off x="2064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a</a:t>
              </a:r>
              <a:endParaRPr lang="en-US" sz="1800" b="1" i="1">
                <a:latin typeface="Verdana" pitchFamily="34" charset="0"/>
              </a:endParaRPr>
            </a:p>
          </p:txBody>
        </p:sp>
      </p:grp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2514600" y="632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Verdana" pitchFamily="34" charset="0"/>
                <a:ea typeface="宋体" pitchFamily="2" charset="-122"/>
              </a:rPr>
              <a:t>f: 1,2,3,5</a:t>
            </a:r>
            <a:endParaRPr lang="en-US" sz="1800" b="1" i="1">
              <a:latin typeface="Verdana" pitchFamily="34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334000" y="152400"/>
            <a:ext cx="1143000" cy="985838"/>
            <a:chOff x="3360" y="96"/>
            <a:chExt cx="720" cy="621"/>
          </a:xfrm>
        </p:grpSpPr>
        <p:sp>
          <p:nvSpPr>
            <p:cNvPr id="19487" name="Text Box 28"/>
            <p:cNvSpPr txBox="1">
              <a:spLocks noChangeArrowheads="1"/>
            </p:cNvSpPr>
            <p:nvPr/>
          </p:nvSpPr>
          <p:spPr bwMode="auto">
            <a:xfrm>
              <a:off x="3648" y="28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p</a:t>
              </a:r>
              <a:endParaRPr lang="en-US" sz="1800" b="1" i="1">
                <a:latin typeface="Verdana" pitchFamily="34" charset="0"/>
              </a:endParaRPr>
            </a:p>
          </p:txBody>
        </p:sp>
        <p:pic>
          <p:nvPicPr>
            <p:cNvPr id="19488" name="Picture 29" descr="Picture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60" y="96"/>
              <a:ext cx="354" cy="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4399" name="Text Box 31"/>
          <p:cNvSpPr txBox="1">
            <a:spLocks noChangeArrowheads="1"/>
          </p:cNvSpPr>
          <p:nvPr/>
        </p:nvSpPr>
        <p:spPr bwMode="auto">
          <a:xfrm>
            <a:off x="7315200" y="304800"/>
            <a:ext cx="685800" cy="10191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: 3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1" i="1" dirty="0">
                <a:ea typeface="宋体" pitchFamily="2" charset="-122"/>
              </a:rPr>
              <a:t>cp</a:t>
            </a:r>
            <a:r>
              <a:rPr lang="en-US" altLang="zh-CN" dirty="0">
                <a:ea typeface="宋体" pitchFamily="2" charset="-122"/>
              </a:rPr>
              <a:t>: 3</a:t>
            </a:r>
            <a:endParaRPr lang="en-US" dirty="0"/>
          </a:p>
        </p:txBody>
      </p:sp>
      <p:pic>
        <p:nvPicPr>
          <p:cNvPr id="314400" name="Picture 32" descr="Picture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371600"/>
            <a:ext cx="1147763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407" name="Text Box 39"/>
          <p:cNvSpPr txBox="1">
            <a:spLocks noChangeArrowheads="1"/>
          </p:cNvSpPr>
          <p:nvPr/>
        </p:nvSpPr>
        <p:spPr bwMode="auto">
          <a:xfrm>
            <a:off x="6096000" y="1752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Verdana" pitchFamily="34" charset="0"/>
                <a:ea typeface="宋体" pitchFamily="2" charset="-122"/>
              </a:rPr>
              <a:t>+ </a:t>
            </a:r>
            <a:r>
              <a:rPr lang="en-US" altLang="zh-CN" sz="1800" b="1" i="1">
                <a:latin typeface="Verdana" pitchFamily="34" charset="0"/>
                <a:ea typeface="宋体" pitchFamily="2" charset="-122"/>
              </a:rPr>
              <a:t>m</a:t>
            </a:r>
            <a:endParaRPr lang="en-US" sz="1800" b="1" i="1">
              <a:latin typeface="Verdana" pitchFamily="34" charset="0"/>
            </a:endParaRPr>
          </a:p>
        </p:txBody>
      </p:sp>
      <p:sp>
        <p:nvSpPr>
          <p:cNvPr id="314408" name="Text Box 40"/>
          <p:cNvSpPr txBox="1">
            <a:spLocks noChangeArrowheads="1"/>
          </p:cNvSpPr>
          <p:nvPr/>
        </p:nvSpPr>
        <p:spPr bwMode="auto">
          <a:xfrm>
            <a:off x="7391400" y="1524000"/>
            <a:ext cx="990600" cy="25431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cm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am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fcm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fam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cam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fcam</a:t>
            </a:r>
            <a:r>
              <a:rPr lang="en-US" altLang="zh-CN">
                <a:ea typeface="宋体" pitchFamily="2" charset="-122"/>
              </a:rPr>
              <a:t>: 3</a:t>
            </a:r>
            <a:endParaRPr lang="en-US"/>
          </a:p>
        </p:txBody>
      </p:sp>
      <p:sp>
        <p:nvSpPr>
          <p:cNvPr id="314409" name="Text Box 41"/>
          <p:cNvSpPr txBox="1">
            <a:spLocks noChangeArrowheads="1"/>
          </p:cNvSpPr>
          <p:nvPr/>
        </p:nvSpPr>
        <p:spPr bwMode="auto">
          <a:xfrm>
            <a:off x="5029200" y="2667000"/>
            <a:ext cx="685800" cy="4095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: 3</a:t>
            </a:r>
            <a:endParaRPr lang="en-US"/>
          </a:p>
        </p:txBody>
      </p:sp>
      <p:sp>
        <p:nvSpPr>
          <p:cNvPr id="314411" name="Text Box 43"/>
          <p:cNvSpPr txBox="1">
            <a:spLocks noChangeArrowheads="1"/>
          </p:cNvSpPr>
          <p:nvPr/>
        </p:nvSpPr>
        <p:spPr bwMode="auto">
          <a:xfrm>
            <a:off x="4572000" y="6324600"/>
            <a:ext cx="685800" cy="4095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f</a:t>
            </a:r>
            <a:r>
              <a:rPr lang="en-US" altLang="zh-CN">
                <a:ea typeface="宋体" pitchFamily="2" charset="-122"/>
              </a:rPr>
              <a:t>: 4</a:t>
            </a:r>
            <a:endParaRPr lang="en-US"/>
          </a:p>
        </p:txBody>
      </p:sp>
      <p:sp>
        <p:nvSpPr>
          <p:cNvPr id="314412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914400" cy="13239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fa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ca</a:t>
            </a:r>
            <a:r>
              <a:rPr lang="en-US" altLang="zh-CN">
                <a:ea typeface="宋体" pitchFamily="2" charset="-122"/>
              </a:rPr>
              <a:t>: 3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fca</a:t>
            </a:r>
            <a:r>
              <a:rPr lang="en-US" altLang="zh-CN">
                <a:ea typeface="宋体" pitchFamily="2" charset="-122"/>
              </a:rPr>
              <a:t>: 3</a:t>
            </a:r>
            <a:endParaRPr lang="en-US"/>
          </a:p>
        </p:txBody>
      </p:sp>
      <p:sp>
        <p:nvSpPr>
          <p:cNvPr id="314413" name="Text Box 45"/>
          <p:cNvSpPr txBox="1">
            <a:spLocks noChangeArrowheads="1"/>
          </p:cNvSpPr>
          <p:nvPr/>
        </p:nvSpPr>
        <p:spPr bwMode="auto">
          <a:xfrm>
            <a:off x="4876800" y="5105400"/>
            <a:ext cx="685800" cy="714375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: 4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 i="1">
                <a:ea typeface="宋体" pitchFamily="2" charset="-122"/>
              </a:rPr>
              <a:t>fc</a:t>
            </a:r>
            <a:r>
              <a:rPr lang="en-US" altLang="zh-CN">
                <a:ea typeface="宋体" pitchFamily="2" charset="-122"/>
              </a:rPr>
              <a:t>: 3</a:t>
            </a:r>
            <a:endParaRPr 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514600" y="4800600"/>
            <a:ext cx="1219200" cy="1309688"/>
            <a:chOff x="1008" y="3072"/>
            <a:chExt cx="768" cy="825"/>
          </a:xfrm>
        </p:grpSpPr>
        <p:sp>
          <p:nvSpPr>
            <p:cNvPr id="19485" name="Text Box 18"/>
            <p:cNvSpPr txBox="1">
              <a:spLocks noChangeArrowheads="1"/>
            </p:cNvSpPr>
            <p:nvPr/>
          </p:nvSpPr>
          <p:spPr bwMode="auto">
            <a:xfrm>
              <a:off x="1296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Verdana" pitchFamily="34" charset="0"/>
                  <a:ea typeface="宋体" pitchFamily="2" charset="-122"/>
                </a:rPr>
                <a:t>+ </a:t>
              </a:r>
              <a:r>
                <a:rPr lang="en-US" altLang="zh-CN" sz="1800" b="1" i="1">
                  <a:latin typeface="Verdana" pitchFamily="34" charset="0"/>
                  <a:ea typeface="宋体" pitchFamily="2" charset="-122"/>
                </a:rPr>
                <a:t>c</a:t>
              </a:r>
              <a:endParaRPr lang="en-US" sz="1800" b="1" i="1">
                <a:latin typeface="Verdana" pitchFamily="34" charset="0"/>
              </a:endParaRPr>
            </a:p>
          </p:txBody>
        </p:sp>
        <p:pic>
          <p:nvPicPr>
            <p:cNvPr id="19486" name="Picture 46" descr="Picture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08" y="3072"/>
              <a:ext cx="356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4416" name="AutoShape 48"/>
          <p:cNvSpPr>
            <a:spLocks noChangeArrowheads="1"/>
          </p:cNvSpPr>
          <p:nvPr/>
        </p:nvSpPr>
        <p:spPr bwMode="auto">
          <a:xfrm>
            <a:off x="4495800" y="3810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18" name="AutoShape 50"/>
          <p:cNvSpPr>
            <a:spLocks noChangeArrowheads="1"/>
          </p:cNvSpPr>
          <p:nvPr/>
        </p:nvSpPr>
        <p:spPr bwMode="auto">
          <a:xfrm>
            <a:off x="3962400" y="62484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19" name="AutoShape 51"/>
          <p:cNvSpPr>
            <a:spLocks noChangeArrowheads="1"/>
          </p:cNvSpPr>
          <p:nvPr/>
        </p:nvSpPr>
        <p:spPr bwMode="auto">
          <a:xfrm>
            <a:off x="3962400" y="51816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20" name="AutoShape 52"/>
          <p:cNvSpPr>
            <a:spLocks noChangeArrowheads="1"/>
          </p:cNvSpPr>
          <p:nvPr/>
        </p:nvSpPr>
        <p:spPr bwMode="auto">
          <a:xfrm>
            <a:off x="4191000" y="37338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21" name="AutoShape 53"/>
          <p:cNvSpPr>
            <a:spLocks noChangeArrowheads="1"/>
          </p:cNvSpPr>
          <p:nvPr/>
        </p:nvSpPr>
        <p:spPr bwMode="auto">
          <a:xfrm>
            <a:off x="4267200" y="25908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22" name="AutoShape 54"/>
          <p:cNvSpPr>
            <a:spLocks noChangeArrowheads="1"/>
          </p:cNvSpPr>
          <p:nvPr/>
        </p:nvSpPr>
        <p:spPr bwMode="auto">
          <a:xfrm>
            <a:off x="6858000" y="17526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23" name="AutoShape 55"/>
          <p:cNvSpPr>
            <a:spLocks noChangeArrowheads="1"/>
          </p:cNvSpPr>
          <p:nvPr/>
        </p:nvSpPr>
        <p:spPr bwMode="auto">
          <a:xfrm>
            <a:off x="4495800" y="15240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424" name="AutoShape 56"/>
          <p:cNvSpPr>
            <a:spLocks noChangeArrowheads="1"/>
          </p:cNvSpPr>
          <p:nvPr/>
        </p:nvSpPr>
        <p:spPr bwMode="auto">
          <a:xfrm>
            <a:off x="6629400" y="457200"/>
            <a:ext cx="381000" cy="4572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228600 h 21600"/>
              <a:gd name="T4" fmla="*/ 285750 w 21600"/>
              <a:gd name="T5" fmla="*/ 457200 h 21600"/>
              <a:gd name="T6" fmla="*/ 3810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57"/>
          <p:cNvSpPr txBox="1">
            <a:spLocks noChangeArrowheads="1"/>
          </p:cNvSpPr>
          <p:nvPr/>
        </p:nvSpPr>
        <p:spPr bwMode="auto">
          <a:xfrm>
            <a:off x="304800" y="1676400"/>
            <a:ext cx="1524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min_sup = 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9" grpId="0" animBg="1"/>
      <p:bldP spid="314407" grpId="0"/>
      <p:bldP spid="314408" grpId="0" animBg="1"/>
      <p:bldP spid="314409" grpId="0" animBg="1"/>
      <p:bldP spid="314411" grpId="0" animBg="1"/>
      <p:bldP spid="314412" grpId="0" animBg="1"/>
      <p:bldP spid="314413" grpId="0" animBg="1"/>
      <p:bldP spid="314416" grpId="0" animBg="1"/>
      <p:bldP spid="314418" grpId="0" animBg="1"/>
      <p:bldP spid="314419" grpId="0" animBg="1"/>
      <p:bldP spid="314420" grpId="0" animBg="1"/>
      <p:bldP spid="314421" grpId="0" animBg="1"/>
      <p:bldP spid="314422" grpId="0" animBg="1"/>
      <p:bldP spid="314423" grpId="0" animBg="1"/>
      <p:bldP spid="3144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 of FP-Growth</a:t>
            </a:r>
          </a:p>
          <a:p>
            <a:pPr lvl="1"/>
            <a:r>
              <a:rPr lang="en-US" dirty="0" smtClean="0"/>
              <a:t>only 2 passes over data-set</a:t>
            </a:r>
          </a:p>
          <a:p>
            <a:pPr lvl="1"/>
            <a:r>
              <a:rPr lang="en-US" dirty="0" smtClean="0"/>
              <a:t>no candidate generation</a:t>
            </a:r>
          </a:p>
          <a:p>
            <a:pPr lvl="1"/>
            <a:r>
              <a:rPr lang="en-US" dirty="0" smtClean="0"/>
              <a:t>much faster than </a:t>
            </a:r>
            <a:r>
              <a:rPr lang="en-US" dirty="0" err="1" smtClean="0"/>
              <a:t>Apriori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Disadvantages of FP-Growth</a:t>
            </a:r>
          </a:p>
          <a:p>
            <a:pPr lvl="1"/>
            <a:r>
              <a:rPr lang="en-US" dirty="0" smtClean="0"/>
              <a:t>FP-Tree may not fit in memory!!</a:t>
            </a:r>
          </a:p>
          <a:p>
            <a:pPr lvl="1"/>
            <a:r>
              <a:rPr lang="en-US" dirty="0" smtClean="0"/>
              <a:t>FP-Tree is expensive to build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D6985D-51AC-4763-9F52-E78F0271E813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3048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FP-tree Example: step 1</a:t>
            </a:r>
          </a:p>
        </p:txBody>
      </p:sp>
      <p:sp>
        <p:nvSpPr>
          <p:cNvPr id="36868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1905000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i="1" u="sng">
                <a:latin typeface="Times New Roman" pitchFamily="18" charset="0"/>
              </a:rPr>
              <a:t>Item   frequency  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p	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6869" name="Rectangle 41"/>
          <p:cNvSpPr>
            <a:spLocks noChangeArrowheads="1"/>
          </p:cNvSpPr>
          <p:nvPr/>
        </p:nvSpPr>
        <p:spPr bwMode="auto">
          <a:xfrm>
            <a:off x="457200" y="2743200"/>
            <a:ext cx="434340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endParaRPr lang="en-US" altLang="zh-CN" sz="2000" i="1" u="sng">
              <a:latin typeface="Times New Roman" pitchFamily="18" charset="0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i="1" u="sng">
                <a:latin typeface="Times New Roman" pitchFamily="18" charset="0"/>
              </a:rPr>
              <a:t>TID		Items bought	  	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100		{</a:t>
            </a:r>
            <a:r>
              <a:rPr lang="en-US" altLang="zh-CN" sz="2000" i="1">
                <a:latin typeface="Times New Roman" pitchFamily="18" charset="0"/>
              </a:rPr>
              <a:t>f, a, c, d, g, i, m, p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</a:t>
            </a:r>
            <a:endParaRPr lang="en-US" altLang="zh-CN" sz="2000">
              <a:latin typeface="Times New Roman" pitchFamily="18" charset="0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200		{</a:t>
            </a:r>
            <a:r>
              <a:rPr lang="en-US" altLang="zh-CN" sz="2000" i="1">
                <a:latin typeface="Times New Roman" pitchFamily="18" charset="0"/>
              </a:rPr>
              <a:t>a, b, c, f, l, m, o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	</a:t>
            </a:r>
            <a:endParaRPr lang="en-US" altLang="zh-CN" sz="2000">
              <a:latin typeface="Times New Roman" pitchFamily="18" charset="0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300	</a:t>
            </a:r>
            <a:r>
              <a:rPr lang="en-US" altLang="zh-CN" sz="2000" i="1">
                <a:latin typeface="Times New Roman" pitchFamily="18" charset="0"/>
              </a:rPr>
              <a:t>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b, f, h, j, o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	</a:t>
            </a:r>
            <a:endParaRPr lang="en-US" altLang="zh-CN" sz="2000">
              <a:latin typeface="Times New Roman" pitchFamily="18" charset="0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400	</a:t>
            </a:r>
            <a:r>
              <a:rPr lang="en-US" altLang="zh-CN" sz="2000" i="1">
                <a:latin typeface="Times New Roman" pitchFamily="18" charset="0"/>
              </a:rPr>
              <a:t>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b, c, k, s, p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	</a:t>
            </a:r>
            <a:endParaRPr lang="en-US" altLang="zh-CN" sz="2000">
              <a:latin typeface="Times New Roman" pitchFamily="18" charset="0"/>
            </a:endParaRP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500</a:t>
            </a:r>
            <a:r>
              <a:rPr lang="en-US" altLang="zh-CN" sz="2000" i="1">
                <a:latin typeface="Times New Roman" pitchFamily="18" charset="0"/>
              </a:rPr>
              <a:t>	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a, f, c, e, l, p, m, n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6870" name="Rectangle 43"/>
          <p:cNvSpPr>
            <a:spLocks noChangeArrowheads="1"/>
          </p:cNvSpPr>
          <p:nvPr/>
        </p:nvSpPr>
        <p:spPr bwMode="auto">
          <a:xfrm>
            <a:off x="0" y="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FP-tree</a:t>
            </a:r>
          </a:p>
        </p:txBody>
      </p:sp>
      <p:sp>
        <p:nvSpPr>
          <p:cNvPr id="36871" name="Rectangle 48"/>
          <p:cNvSpPr>
            <a:spLocks noChangeArrowheads="1"/>
          </p:cNvSpPr>
          <p:nvPr/>
        </p:nvSpPr>
        <p:spPr bwMode="auto">
          <a:xfrm>
            <a:off x="6629400" y="2209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36872" name="Text Box 52"/>
          <p:cNvSpPr txBox="1">
            <a:spLocks noChangeArrowheads="1"/>
          </p:cNvSpPr>
          <p:nvPr/>
        </p:nvSpPr>
        <p:spPr bwMode="auto">
          <a:xfrm>
            <a:off x="457200" y="1676400"/>
            <a:ext cx="708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Step 1: Scan DB for the first time to generate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L (minimum support=3)</a:t>
            </a:r>
            <a:endParaRPr lang="en-US" altLang="zh-CN" sz="28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6309" name="AutoShape 53"/>
          <p:cNvSpPr>
            <a:spLocks noChangeArrowheads="1"/>
          </p:cNvSpPr>
          <p:nvPr/>
        </p:nvSpPr>
        <p:spPr bwMode="auto">
          <a:xfrm>
            <a:off x="4343400" y="3505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1200" y="5715000"/>
            <a:ext cx="2514600" cy="646113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By-Product of First Scan of Database</a:t>
            </a: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上箭头 12"/>
          <p:cNvSpPr>
            <a:spLocks noChangeArrowheads="1"/>
          </p:cNvSpPr>
          <p:nvPr/>
        </p:nvSpPr>
        <p:spPr bwMode="auto">
          <a:xfrm>
            <a:off x="6629400" y="5105400"/>
            <a:ext cx="609600" cy="533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238A33-7B80-44BF-A42E-F9ABF1D98CC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3048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FP-tree Example: step 2</a:t>
            </a:r>
          </a:p>
        </p:txBody>
      </p:sp>
      <p:sp>
        <p:nvSpPr>
          <p:cNvPr id="37892" name="Rectangle 39"/>
          <p:cNvSpPr>
            <a:spLocks noChangeArrowheads="1"/>
          </p:cNvSpPr>
          <p:nvPr/>
        </p:nvSpPr>
        <p:spPr bwMode="auto">
          <a:xfrm>
            <a:off x="990600" y="3352800"/>
            <a:ext cx="63246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i="1" u="sng">
                <a:latin typeface="Times New Roman" pitchFamily="18" charset="0"/>
              </a:rPr>
              <a:t>TID		Items bought	</a:t>
            </a:r>
            <a:r>
              <a:rPr lang="en-US" altLang="zh-CN" sz="2000" i="1" u="sng">
                <a:solidFill>
                  <a:srgbClr val="FF0000"/>
                </a:solidFill>
                <a:latin typeface="Times New Roman" pitchFamily="18" charset="0"/>
              </a:rPr>
              <a:t>           (ordered) frequent items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100		{</a:t>
            </a:r>
            <a:r>
              <a:rPr lang="en-US" altLang="zh-CN" sz="2000" i="1">
                <a:latin typeface="Times New Roman" pitchFamily="18" charset="0"/>
              </a:rPr>
              <a:t>f, a, c, d, g, i, m, p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       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f, c, a, m, p</a:t>
            </a:r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200		{</a:t>
            </a:r>
            <a:r>
              <a:rPr lang="en-US" altLang="zh-CN" sz="2000" i="1">
                <a:latin typeface="Times New Roman" pitchFamily="18" charset="0"/>
              </a:rPr>
              <a:t>a, b, c, f, l, m, o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           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f, c, a, b, m</a:t>
            </a:r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300	</a:t>
            </a:r>
            <a:r>
              <a:rPr lang="en-US" altLang="zh-CN" sz="2000" i="1">
                <a:latin typeface="Times New Roman" pitchFamily="18" charset="0"/>
              </a:rPr>
              <a:t>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b, f, h, j, o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           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f, b</a:t>
            </a:r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400	</a:t>
            </a:r>
            <a:r>
              <a:rPr lang="en-US" altLang="zh-CN" sz="2000" i="1">
                <a:latin typeface="Times New Roman" pitchFamily="18" charset="0"/>
              </a:rPr>
              <a:t>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b, c, k, s, p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	           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c, b, p</a:t>
            </a:r>
            <a:r>
              <a:rPr lang="en-US" altLang="zh-CN" sz="2000">
                <a:latin typeface="Times New Roman" pitchFamily="18" charset="0"/>
              </a:rPr>
              <a:t>}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500</a:t>
            </a:r>
            <a:r>
              <a:rPr lang="en-US" altLang="zh-CN" sz="2000" i="1">
                <a:latin typeface="Times New Roman" pitchFamily="18" charset="0"/>
              </a:rPr>
              <a:t>	 	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a, f, c, e, l, p, m, n</a:t>
            </a:r>
            <a:r>
              <a:rPr lang="en-US" altLang="zh-CN" sz="2000">
                <a:latin typeface="Times New Roman" pitchFamily="18" charset="0"/>
              </a:rPr>
              <a:t>}</a:t>
            </a:r>
            <a:r>
              <a:rPr lang="en-US" altLang="zh-CN" sz="2000" i="1">
                <a:latin typeface="Times New Roman" pitchFamily="18" charset="0"/>
              </a:rPr>
              <a:t>       </a:t>
            </a:r>
            <a:r>
              <a:rPr lang="en-US" altLang="zh-CN" sz="2000">
                <a:latin typeface="Times New Roman" pitchFamily="18" charset="0"/>
              </a:rPr>
              <a:t>{</a:t>
            </a:r>
            <a:r>
              <a:rPr lang="en-US" altLang="zh-CN" sz="2000" i="1">
                <a:latin typeface="Times New Roman" pitchFamily="18" charset="0"/>
              </a:rPr>
              <a:t>f, c, a, m, p</a:t>
            </a:r>
            <a:r>
              <a:rPr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37893" name="Rectangle 40"/>
          <p:cNvSpPr>
            <a:spLocks noChangeArrowheads="1"/>
          </p:cNvSpPr>
          <p:nvPr/>
        </p:nvSpPr>
        <p:spPr bwMode="auto">
          <a:xfrm>
            <a:off x="0" y="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FP-tree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457200" y="13716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2400" b="1">
              <a:latin typeface="Times New Roman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itchFamily="18" charset="0"/>
              </a:rPr>
              <a:t>Step 2: scan the DB for the second time, order frequent items 	in each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D48323-2CA5-41E3-A990-9D39E957C90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0" y="304800"/>
            <a:ext cx="89154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FP-tree Example: step 2</a:t>
            </a:r>
          </a:p>
        </p:txBody>
      </p:sp>
      <p:sp>
        <p:nvSpPr>
          <p:cNvPr id="38916" name="Rectangle 40"/>
          <p:cNvSpPr>
            <a:spLocks noChangeArrowheads="1"/>
          </p:cNvSpPr>
          <p:nvPr/>
        </p:nvSpPr>
        <p:spPr bwMode="auto">
          <a:xfrm>
            <a:off x="0" y="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FP-tree</a:t>
            </a:r>
          </a:p>
        </p:txBody>
      </p:sp>
      <p:sp>
        <p:nvSpPr>
          <p:cNvPr id="38917" name="Text Box 44"/>
          <p:cNvSpPr txBox="1">
            <a:spLocks noChangeArrowheads="1"/>
          </p:cNvSpPr>
          <p:nvPr/>
        </p:nvSpPr>
        <p:spPr bwMode="auto">
          <a:xfrm>
            <a:off x="152400" y="1447800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latin typeface="Times New Roman" pitchFamily="18" charset="0"/>
              </a:rPr>
              <a:t>Step 2: construct  FP-tree</a:t>
            </a:r>
          </a:p>
        </p:txBody>
      </p:sp>
      <p:sp>
        <p:nvSpPr>
          <p:cNvPr id="38918" name="Text Box 69"/>
          <p:cNvSpPr txBox="1">
            <a:spLocks noChangeArrowheads="1"/>
          </p:cNvSpPr>
          <p:nvPr/>
        </p:nvSpPr>
        <p:spPr bwMode="auto">
          <a:xfrm>
            <a:off x="4191000" y="23622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8919" name="Text Box 70"/>
          <p:cNvSpPr txBox="1">
            <a:spLocks noChangeArrowheads="1"/>
          </p:cNvSpPr>
          <p:nvPr/>
        </p:nvSpPr>
        <p:spPr bwMode="auto">
          <a:xfrm>
            <a:off x="3733800" y="3048000"/>
            <a:ext cx="4778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f:1</a:t>
            </a:r>
          </a:p>
        </p:txBody>
      </p:sp>
      <p:cxnSp>
        <p:nvCxnSpPr>
          <p:cNvPr id="38920" name="AutoShape 77"/>
          <p:cNvCxnSpPr>
            <a:cxnSpLocks noChangeShapeType="1"/>
            <a:stCxn id="38918" idx="2"/>
            <a:endCxn id="38919" idx="0"/>
          </p:cNvCxnSpPr>
          <p:nvPr/>
        </p:nvCxnSpPr>
        <p:spPr bwMode="auto">
          <a:xfrm flipH="1">
            <a:off x="3973513" y="27638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21" name="Text Box 79"/>
          <p:cNvSpPr txBox="1">
            <a:spLocks noChangeArrowheads="1"/>
          </p:cNvSpPr>
          <p:nvPr/>
        </p:nvSpPr>
        <p:spPr bwMode="auto">
          <a:xfrm>
            <a:off x="3436938" y="36544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c:1</a:t>
            </a:r>
          </a:p>
        </p:txBody>
      </p:sp>
      <p:cxnSp>
        <p:nvCxnSpPr>
          <p:cNvPr id="38922" name="AutoShape 80"/>
          <p:cNvCxnSpPr>
            <a:cxnSpLocks noChangeShapeType="1"/>
            <a:stCxn id="38919" idx="2"/>
            <a:endCxn id="38921" idx="0"/>
          </p:cNvCxnSpPr>
          <p:nvPr/>
        </p:nvCxnSpPr>
        <p:spPr bwMode="auto">
          <a:xfrm flipH="1">
            <a:off x="3697288" y="34480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23" name="Text Box 82"/>
          <p:cNvSpPr txBox="1">
            <a:spLocks noChangeArrowheads="1"/>
          </p:cNvSpPr>
          <p:nvPr/>
        </p:nvSpPr>
        <p:spPr bwMode="auto">
          <a:xfrm>
            <a:off x="3429000" y="42608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a:1</a:t>
            </a:r>
          </a:p>
        </p:txBody>
      </p:sp>
      <p:sp>
        <p:nvSpPr>
          <p:cNvPr id="38924" name="Text Box 84"/>
          <p:cNvSpPr txBox="1">
            <a:spLocks noChangeArrowheads="1"/>
          </p:cNvSpPr>
          <p:nvPr/>
        </p:nvSpPr>
        <p:spPr bwMode="auto">
          <a:xfrm>
            <a:off x="3133725" y="4876800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sp>
        <p:nvSpPr>
          <p:cNvPr id="38925" name="Text Box 85"/>
          <p:cNvSpPr txBox="1">
            <a:spLocks noChangeArrowheads="1"/>
          </p:cNvSpPr>
          <p:nvPr/>
        </p:nvSpPr>
        <p:spPr bwMode="auto">
          <a:xfrm>
            <a:off x="3162300" y="5478463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8926" name="AutoShape 86"/>
          <p:cNvCxnSpPr>
            <a:cxnSpLocks noChangeShapeType="1"/>
            <a:stCxn id="38921" idx="2"/>
            <a:endCxn id="38923" idx="0"/>
          </p:cNvCxnSpPr>
          <p:nvPr/>
        </p:nvCxnSpPr>
        <p:spPr bwMode="auto">
          <a:xfrm>
            <a:off x="3697288" y="40576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8927" name="AutoShape 87"/>
          <p:cNvCxnSpPr>
            <a:cxnSpLocks noChangeShapeType="1"/>
            <a:stCxn id="38923" idx="2"/>
            <a:endCxn id="38924" idx="0"/>
          </p:cNvCxnSpPr>
          <p:nvPr/>
        </p:nvCxnSpPr>
        <p:spPr bwMode="auto">
          <a:xfrm flipH="1">
            <a:off x="3430588" y="4670425"/>
            <a:ext cx="266700" cy="2063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8928" name="AutoShape 89"/>
          <p:cNvCxnSpPr>
            <a:cxnSpLocks noChangeShapeType="1"/>
            <a:stCxn id="38924" idx="2"/>
            <a:endCxn id="38925" idx="0"/>
          </p:cNvCxnSpPr>
          <p:nvPr/>
        </p:nvCxnSpPr>
        <p:spPr bwMode="auto">
          <a:xfrm>
            <a:off x="3430588" y="5286375"/>
            <a:ext cx="0" cy="1920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29" name="Text Box 93"/>
          <p:cNvSpPr txBox="1">
            <a:spLocks noChangeArrowheads="1"/>
          </p:cNvSpPr>
          <p:nvPr/>
        </p:nvSpPr>
        <p:spPr bwMode="auto">
          <a:xfrm>
            <a:off x="1752600" y="34036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{</a:t>
            </a:r>
            <a:r>
              <a:rPr lang="en-US" altLang="zh-CN" sz="1600" i="1">
                <a:latin typeface="Times New Roman" pitchFamily="18" charset="0"/>
              </a:rPr>
              <a:t>f, c, a, m, p</a:t>
            </a:r>
            <a:r>
              <a:rPr lang="en-US" altLang="zh-CN" sz="1600">
                <a:latin typeface="Times New Roman" pitchFamily="18" charset="0"/>
              </a:rPr>
              <a:t>}</a:t>
            </a:r>
          </a:p>
        </p:txBody>
      </p:sp>
      <p:sp>
        <p:nvSpPr>
          <p:cNvPr id="38930" name="Text Box 94"/>
          <p:cNvSpPr txBox="1">
            <a:spLocks noChangeArrowheads="1"/>
          </p:cNvSpPr>
          <p:nvPr/>
        </p:nvSpPr>
        <p:spPr bwMode="auto">
          <a:xfrm>
            <a:off x="1066800" y="36576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8931" name="Line 95"/>
          <p:cNvSpPr>
            <a:spLocks noChangeShapeType="1"/>
          </p:cNvSpPr>
          <p:nvPr/>
        </p:nvSpPr>
        <p:spPr bwMode="auto">
          <a:xfrm>
            <a:off x="16002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96"/>
          <p:cNvSpPr>
            <a:spLocks noChangeShapeType="1"/>
          </p:cNvSpPr>
          <p:nvPr/>
        </p:nvSpPr>
        <p:spPr bwMode="auto">
          <a:xfrm>
            <a:off x="45720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Text Box 97"/>
          <p:cNvSpPr txBox="1">
            <a:spLocks noChangeArrowheads="1"/>
          </p:cNvSpPr>
          <p:nvPr/>
        </p:nvSpPr>
        <p:spPr bwMode="auto">
          <a:xfrm>
            <a:off x="7086600" y="23622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8934" name="Text Box 98"/>
          <p:cNvSpPr txBox="1">
            <a:spLocks noChangeArrowheads="1"/>
          </p:cNvSpPr>
          <p:nvPr/>
        </p:nvSpPr>
        <p:spPr bwMode="auto">
          <a:xfrm>
            <a:off x="6629400" y="3048000"/>
            <a:ext cx="4778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f:2</a:t>
            </a:r>
          </a:p>
        </p:txBody>
      </p:sp>
      <p:cxnSp>
        <p:nvCxnSpPr>
          <p:cNvPr id="38935" name="AutoShape 105"/>
          <p:cNvCxnSpPr>
            <a:cxnSpLocks noChangeShapeType="1"/>
            <a:stCxn id="38933" idx="2"/>
            <a:endCxn id="38934" idx="0"/>
          </p:cNvCxnSpPr>
          <p:nvPr/>
        </p:nvCxnSpPr>
        <p:spPr bwMode="auto">
          <a:xfrm flipH="1">
            <a:off x="6869113" y="27638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36" name="Text Box 107"/>
          <p:cNvSpPr txBox="1">
            <a:spLocks noChangeArrowheads="1"/>
          </p:cNvSpPr>
          <p:nvPr/>
        </p:nvSpPr>
        <p:spPr bwMode="auto">
          <a:xfrm>
            <a:off x="6332538" y="36544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c:2</a:t>
            </a:r>
          </a:p>
        </p:txBody>
      </p:sp>
      <p:cxnSp>
        <p:nvCxnSpPr>
          <p:cNvPr id="38937" name="AutoShape 108"/>
          <p:cNvCxnSpPr>
            <a:cxnSpLocks noChangeShapeType="1"/>
            <a:stCxn id="38934" idx="2"/>
            <a:endCxn id="38936" idx="0"/>
          </p:cNvCxnSpPr>
          <p:nvPr/>
        </p:nvCxnSpPr>
        <p:spPr bwMode="auto">
          <a:xfrm flipH="1">
            <a:off x="6592888" y="34480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38" name="Text Box 110"/>
          <p:cNvSpPr txBox="1">
            <a:spLocks noChangeArrowheads="1"/>
          </p:cNvSpPr>
          <p:nvPr/>
        </p:nvSpPr>
        <p:spPr bwMode="auto">
          <a:xfrm>
            <a:off x="6324600" y="42608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a:2</a:t>
            </a:r>
          </a:p>
        </p:txBody>
      </p:sp>
      <p:sp>
        <p:nvSpPr>
          <p:cNvPr id="38939" name="Text Box 111"/>
          <p:cNvSpPr txBox="1">
            <a:spLocks noChangeArrowheads="1"/>
          </p:cNvSpPr>
          <p:nvPr/>
        </p:nvSpPr>
        <p:spPr bwMode="auto">
          <a:xfrm>
            <a:off x="6705600" y="48704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8940" name="Text Box 112"/>
          <p:cNvSpPr txBox="1">
            <a:spLocks noChangeArrowheads="1"/>
          </p:cNvSpPr>
          <p:nvPr/>
        </p:nvSpPr>
        <p:spPr bwMode="auto">
          <a:xfrm>
            <a:off x="6029325" y="4870450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sp>
        <p:nvSpPr>
          <p:cNvPr id="38941" name="Text Box 113"/>
          <p:cNvSpPr txBox="1">
            <a:spLocks noChangeArrowheads="1"/>
          </p:cNvSpPr>
          <p:nvPr/>
        </p:nvSpPr>
        <p:spPr bwMode="auto">
          <a:xfrm>
            <a:off x="6057900" y="5478463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8942" name="AutoShape 114"/>
          <p:cNvCxnSpPr>
            <a:cxnSpLocks noChangeShapeType="1"/>
            <a:stCxn id="38936" idx="2"/>
            <a:endCxn id="38938" idx="0"/>
          </p:cNvCxnSpPr>
          <p:nvPr/>
        </p:nvCxnSpPr>
        <p:spPr bwMode="auto">
          <a:xfrm>
            <a:off x="6592888" y="40576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8943" name="AutoShape 115"/>
          <p:cNvCxnSpPr>
            <a:cxnSpLocks noChangeShapeType="1"/>
            <a:stCxn id="38938" idx="2"/>
            <a:endCxn id="38940" idx="0"/>
          </p:cNvCxnSpPr>
          <p:nvPr/>
        </p:nvCxnSpPr>
        <p:spPr bwMode="auto">
          <a:xfrm flipH="1">
            <a:off x="6326188" y="4665663"/>
            <a:ext cx="2667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8944" name="AutoShape 116"/>
          <p:cNvCxnSpPr>
            <a:cxnSpLocks noChangeShapeType="1"/>
            <a:stCxn id="38938" idx="2"/>
            <a:endCxn id="38939" idx="0"/>
          </p:cNvCxnSpPr>
          <p:nvPr/>
        </p:nvCxnSpPr>
        <p:spPr bwMode="auto">
          <a:xfrm>
            <a:off x="6592888" y="4665663"/>
            <a:ext cx="3810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8945" name="AutoShape 117"/>
          <p:cNvCxnSpPr>
            <a:cxnSpLocks noChangeShapeType="1"/>
            <a:stCxn id="38940" idx="2"/>
            <a:endCxn id="38941" idx="0"/>
          </p:cNvCxnSpPr>
          <p:nvPr/>
        </p:nvCxnSpPr>
        <p:spPr bwMode="auto">
          <a:xfrm>
            <a:off x="63261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46" name="Text Box 118"/>
          <p:cNvSpPr txBox="1">
            <a:spLocks noChangeArrowheads="1"/>
          </p:cNvSpPr>
          <p:nvPr/>
        </p:nvSpPr>
        <p:spPr bwMode="auto">
          <a:xfrm>
            <a:off x="6677025" y="5478463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38947" name="AutoShape 119"/>
          <p:cNvCxnSpPr>
            <a:cxnSpLocks noChangeShapeType="1"/>
            <a:stCxn id="38939" idx="2"/>
            <a:endCxn id="38946" idx="0"/>
          </p:cNvCxnSpPr>
          <p:nvPr/>
        </p:nvCxnSpPr>
        <p:spPr bwMode="auto">
          <a:xfrm>
            <a:off x="69738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8948" name="Text Box 120"/>
          <p:cNvSpPr txBox="1">
            <a:spLocks noChangeArrowheads="1"/>
          </p:cNvSpPr>
          <p:nvPr/>
        </p:nvSpPr>
        <p:spPr bwMode="auto">
          <a:xfrm>
            <a:off x="4724400" y="33274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{</a:t>
            </a:r>
            <a:r>
              <a:rPr lang="en-US" altLang="zh-CN" sz="1600" i="1">
                <a:latin typeface="Times New Roman" pitchFamily="18" charset="0"/>
              </a:rPr>
              <a:t>f, c, a, b, m</a:t>
            </a:r>
            <a:r>
              <a:rPr lang="en-US" altLang="zh-CN" sz="1600">
                <a:latin typeface="Times New Roman" pitchFamily="18" charset="0"/>
              </a:rPr>
              <a:t>}</a:t>
            </a:r>
            <a:endParaRPr lang="zh-CN" altLang="en-US" sz="1600">
              <a:latin typeface="Times New Roman" pitchFamily="18" charset="0"/>
            </a:endParaRPr>
          </a:p>
        </p:txBody>
      </p:sp>
      <p:sp>
        <p:nvSpPr>
          <p:cNvPr id="38949" name="Freeform 121"/>
          <p:cNvSpPr>
            <a:spLocks/>
          </p:cNvSpPr>
          <p:nvPr/>
        </p:nvSpPr>
        <p:spPr bwMode="auto">
          <a:xfrm>
            <a:off x="6553200" y="5257800"/>
            <a:ext cx="152400" cy="608013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003 h 384"/>
              <a:gd name="T4" fmla="*/ 76200 w 96"/>
              <a:gd name="T5" fmla="*/ 456010 h 384"/>
              <a:gd name="T6" fmla="*/ 152400 w 96"/>
              <a:gd name="T7" fmla="*/ 608013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" y="5029200"/>
            <a:ext cx="2514600" cy="923925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NOTE: Each transaction corresponds to one path in the FP-tree</a:t>
            </a: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209800" y="41148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E48EEC-16CA-40EE-8BCE-8A0AEF65805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304800"/>
            <a:ext cx="89154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FP-tree Example: step 2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848600" y="23622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391400" y="3048000"/>
            <a:ext cx="4778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f:4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305800" y="30480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c:1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299450" y="3654425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99450" y="42608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9945" name="AutoShape 9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>
            <a:off x="8566150" y="3448050"/>
            <a:ext cx="1588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46" name="AutoShape 10"/>
          <p:cNvCxnSpPr>
            <a:cxnSpLocks noChangeShapeType="1"/>
            <a:stCxn id="39943" idx="2"/>
            <a:endCxn id="39944" idx="0"/>
          </p:cNvCxnSpPr>
          <p:nvPr/>
        </p:nvCxnSpPr>
        <p:spPr bwMode="auto">
          <a:xfrm>
            <a:off x="8567738" y="40576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47" name="AutoShape 11"/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8069263" y="2763838"/>
            <a:ext cx="496887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48" name="AutoShape 12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7631113" y="27638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7696200" y="3654425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094538" y="36544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c:3</a:t>
            </a:r>
          </a:p>
        </p:txBody>
      </p:sp>
      <p:cxnSp>
        <p:nvCxnSpPr>
          <p:cNvPr id="39951" name="AutoShape 15"/>
          <p:cNvCxnSpPr>
            <a:cxnSpLocks noChangeShapeType="1"/>
            <a:stCxn id="39941" idx="2"/>
            <a:endCxn id="39950" idx="0"/>
          </p:cNvCxnSpPr>
          <p:nvPr/>
        </p:nvCxnSpPr>
        <p:spPr bwMode="auto">
          <a:xfrm flipH="1">
            <a:off x="7354888" y="34480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52" name="AutoShape 16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7631113" y="3448050"/>
            <a:ext cx="33337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7086600" y="42608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a:3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7467600" y="48704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791325" y="4870450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m:2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819900" y="5478463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p:2</a:t>
            </a:r>
          </a:p>
        </p:txBody>
      </p:sp>
      <p:cxnSp>
        <p:nvCxnSpPr>
          <p:cNvPr id="39957" name="AutoShape 21"/>
          <p:cNvCxnSpPr>
            <a:cxnSpLocks noChangeShapeType="1"/>
            <a:stCxn id="39950" idx="2"/>
            <a:endCxn id="39953" idx="0"/>
          </p:cNvCxnSpPr>
          <p:nvPr/>
        </p:nvCxnSpPr>
        <p:spPr bwMode="auto">
          <a:xfrm>
            <a:off x="7354888" y="40576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58" name="AutoShape 22"/>
          <p:cNvCxnSpPr>
            <a:cxnSpLocks noChangeShapeType="1"/>
            <a:stCxn id="39953" idx="2"/>
            <a:endCxn id="39955" idx="0"/>
          </p:cNvCxnSpPr>
          <p:nvPr/>
        </p:nvCxnSpPr>
        <p:spPr bwMode="auto">
          <a:xfrm flipH="1">
            <a:off x="7088188" y="4665663"/>
            <a:ext cx="2667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59" name="AutoShape 23"/>
          <p:cNvCxnSpPr>
            <a:cxnSpLocks noChangeShapeType="1"/>
            <a:stCxn id="39953" idx="2"/>
            <a:endCxn id="39954" idx="0"/>
          </p:cNvCxnSpPr>
          <p:nvPr/>
        </p:nvCxnSpPr>
        <p:spPr bwMode="auto">
          <a:xfrm>
            <a:off x="7354888" y="4665663"/>
            <a:ext cx="3810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60" name="AutoShape 24"/>
          <p:cNvCxnSpPr>
            <a:cxnSpLocks noChangeShapeType="1"/>
            <a:stCxn id="39955" idx="2"/>
            <a:endCxn id="39956" idx="0"/>
          </p:cNvCxnSpPr>
          <p:nvPr/>
        </p:nvCxnSpPr>
        <p:spPr bwMode="auto">
          <a:xfrm>
            <a:off x="70881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7439025" y="5478463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39962" name="AutoShape 26"/>
          <p:cNvCxnSpPr>
            <a:cxnSpLocks noChangeShapeType="1"/>
            <a:stCxn id="39954" idx="2"/>
            <a:endCxn id="39961" idx="0"/>
          </p:cNvCxnSpPr>
          <p:nvPr/>
        </p:nvCxnSpPr>
        <p:spPr bwMode="auto">
          <a:xfrm>
            <a:off x="77358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0" y="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FP-tree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152400" y="1447800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latin typeface="Times New Roman" pitchFamily="18" charset="0"/>
              </a:rPr>
              <a:t>Step 2: construct  FP-tree</a:t>
            </a:r>
          </a:p>
        </p:txBody>
      </p:sp>
      <p:sp>
        <p:nvSpPr>
          <p:cNvPr id="39965" name="Line 43"/>
          <p:cNvSpPr>
            <a:spLocks noChangeShapeType="1"/>
          </p:cNvSpPr>
          <p:nvPr/>
        </p:nvSpPr>
        <p:spPr bwMode="auto">
          <a:xfrm>
            <a:off x="152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Text Box 44"/>
          <p:cNvSpPr txBox="1">
            <a:spLocks noChangeArrowheads="1"/>
          </p:cNvSpPr>
          <p:nvPr/>
        </p:nvSpPr>
        <p:spPr bwMode="auto">
          <a:xfrm>
            <a:off x="1828800" y="23622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9967" name="Text Box 45"/>
          <p:cNvSpPr txBox="1">
            <a:spLocks noChangeArrowheads="1"/>
          </p:cNvSpPr>
          <p:nvPr/>
        </p:nvSpPr>
        <p:spPr bwMode="auto">
          <a:xfrm>
            <a:off x="1371600" y="3048000"/>
            <a:ext cx="4778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f:3</a:t>
            </a:r>
          </a:p>
        </p:txBody>
      </p:sp>
      <p:cxnSp>
        <p:nvCxnSpPr>
          <p:cNvPr id="39968" name="AutoShape 46"/>
          <p:cNvCxnSpPr>
            <a:cxnSpLocks noChangeShapeType="1"/>
            <a:stCxn id="39966" idx="2"/>
            <a:endCxn id="39967" idx="0"/>
          </p:cNvCxnSpPr>
          <p:nvPr/>
        </p:nvCxnSpPr>
        <p:spPr bwMode="auto">
          <a:xfrm flipH="1">
            <a:off x="1611313" y="27638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69" name="Text Box 47"/>
          <p:cNvSpPr txBox="1">
            <a:spLocks noChangeArrowheads="1"/>
          </p:cNvSpPr>
          <p:nvPr/>
        </p:nvSpPr>
        <p:spPr bwMode="auto">
          <a:xfrm>
            <a:off x="1074738" y="36544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c:2</a:t>
            </a:r>
          </a:p>
        </p:txBody>
      </p:sp>
      <p:cxnSp>
        <p:nvCxnSpPr>
          <p:cNvPr id="39970" name="AutoShape 48"/>
          <p:cNvCxnSpPr>
            <a:cxnSpLocks noChangeShapeType="1"/>
            <a:stCxn id="39967" idx="2"/>
            <a:endCxn id="39969" idx="0"/>
          </p:cNvCxnSpPr>
          <p:nvPr/>
        </p:nvCxnSpPr>
        <p:spPr bwMode="auto">
          <a:xfrm flipH="1">
            <a:off x="1335088" y="34480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71" name="Text Box 49"/>
          <p:cNvSpPr txBox="1">
            <a:spLocks noChangeArrowheads="1"/>
          </p:cNvSpPr>
          <p:nvPr/>
        </p:nvSpPr>
        <p:spPr bwMode="auto">
          <a:xfrm>
            <a:off x="1066800" y="42608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a:2</a:t>
            </a:r>
          </a:p>
        </p:txBody>
      </p:sp>
      <p:sp>
        <p:nvSpPr>
          <p:cNvPr id="39972" name="Text Box 50"/>
          <p:cNvSpPr txBox="1">
            <a:spLocks noChangeArrowheads="1"/>
          </p:cNvSpPr>
          <p:nvPr/>
        </p:nvSpPr>
        <p:spPr bwMode="auto">
          <a:xfrm>
            <a:off x="1447800" y="48704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73" name="Text Box 51"/>
          <p:cNvSpPr txBox="1">
            <a:spLocks noChangeArrowheads="1"/>
          </p:cNvSpPr>
          <p:nvPr/>
        </p:nvSpPr>
        <p:spPr bwMode="auto">
          <a:xfrm>
            <a:off x="771525" y="4870450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sp>
        <p:nvSpPr>
          <p:cNvPr id="39974" name="Text Box 52"/>
          <p:cNvSpPr txBox="1">
            <a:spLocks noChangeArrowheads="1"/>
          </p:cNvSpPr>
          <p:nvPr/>
        </p:nvSpPr>
        <p:spPr bwMode="auto">
          <a:xfrm>
            <a:off x="800100" y="5478463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9975" name="AutoShape 53"/>
          <p:cNvCxnSpPr>
            <a:cxnSpLocks noChangeShapeType="1"/>
            <a:stCxn id="39969" idx="2"/>
            <a:endCxn id="39971" idx="0"/>
          </p:cNvCxnSpPr>
          <p:nvPr/>
        </p:nvCxnSpPr>
        <p:spPr bwMode="auto">
          <a:xfrm>
            <a:off x="1335088" y="40576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76" name="AutoShape 54"/>
          <p:cNvCxnSpPr>
            <a:cxnSpLocks noChangeShapeType="1"/>
            <a:stCxn id="39971" idx="2"/>
            <a:endCxn id="39973" idx="0"/>
          </p:cNvCxnSpPr>
          <p:nvPr/>
        </p:nvCxnSpPr>
        <p:spPr bwMode="auto">
          <a:xfrm flipH="1">
            <a:off x="1068388" y="4665663"/>
            <a:ext cx="2667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77" name="AutoShape 55"/>
          <p:cNvCxnSpPr>
            <a:cxnSpLocks noChangeShapeType="1"/>
            <a:stCxn id="39971" idx="2"/>
            <a:endCxn id="39972" idx="0"/>
          </p:cNvCxnSpPr>
          <p:nvPr/>
        </p:nvCxnSpPr>
        <p:spPr bwMode="auto">
          <a:xfrm>
            <a:off x="1335088" y="4665663"/>
            <a:ext cx="3810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78" name="AutoShape 56"/>
          <p:cNvCxnSpPr>
            <a:cxnSpLocks noChangeShapeType="1"/>
            <a:stCxn id="39973" idx="2"/>
            <a:endCxn id="39974" idx="0"/>
          </p:cNvCxnSpPr>
          <p:nvPr/>
        </p:nvCxnSpPr>
        <p:spPr bwMode="auto">
          <a:xfrm>
            <a:off x="10683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79" name="Text Box 57"/>
          <p:cNvSpPr txBox="1">
            <a:spLocks noChangeArrowheads="1"/>
          </p:cNvSpPr>
          <p:nvPr/>
        </p:nvSpPr>
        <p:spPr bwMode="auto">
          <a:xfrm>
            <a:off x="1419225" y="5478463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39980" name="AutoShape 58"/>
          <p:cNvCxnSpPr>
            <a:cxnSpLocks noChangeShapeType="1"/>
            <a:stCxn id="39972" idx="2"/>
            <a:endCxn id="39979" idx="0"/>
          </p:cNvCxnSpPr>
          <p:nvPr/>
        </p:nvCxnSpPr>
        <p:spPr bwMode="auto">
          <a:xfrm>
            <a:off x="1716088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81" name="Text Box 60"/>
          <p:cNvSpPr txBox="1">
            <a:spLocks noChangeArrowheads="1"/>
          </p:cNvSpPr>
          <p:nvPr/>
        </p:nvSpPr>
        <p:spPr bwMode="auto">
          <a:xfrm>
            <a:off x="228600" y="3352800"/>
            <a:ext cx="638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{</a:t>
            </a:r>
            <a:r>
              <a:rPr lang="en-US" altLang="zh-CN" sz="1600" i="1">
                <a:latin typeface="Times New Roman" pitchFamily="18" charset="0"/>
              </a:rPr>
              <a:t>f, b</a:t>
            </a:r>
            <a:r>
              <a:rPr lang="en-US" altLang="zh-CN" sz="1600">
                <a:latin typeface="Times New Roman" pitchFamily="18" charset="0"/>
              </a:rPr>
              <a:t>}</a:t>
            </a:r>
            <a:endParaRPr lang="zh-CN" altLang="en-US" sz="1600">
              <a:latin typeface="Times New Roman" pitchFamily="18" charset="0"/>
            </a:endParaRPr>
          </a:p>
        </p:txBody>
      </p:sp>
      <p:sp>
        <p:nvSpPr>
          <p:cNvPr id="39982" name="Text Box 61"/>
          <p:cNvSpPr txBox="1">
            <a:spLocks noChangeArrowheads="1"/>
          </p:cNvSpPr>
          <p:nvPr/>
        </p:nvSpPr>
        <p:spPr bwMode="auto">
          <a:xfrm>
            <a:off x="1676400" y="36576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cxnSp>
        <p:nvCxnSpPr>
          <p:cNvPr id="39983" name="AutoShape 62"/>
          <p:cNvCxnSpPr>
            <a:cxnSpLocks noChangeShapeType="1"/>
            <a:endCxn id="39982" idx="0"/>
          </p:cNvCxnSpPr>
          <p:nvPr/>
        </p:nvCxnSpPr>
        <p:spPr bwMode="auto">
          <a:xfrm>
            <a:off x="1611313" y="3444875"/>
            <a:ext cx="33337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84" name="Line 63"/>
          <p:cNvSpPr>
            <a:spLocks noChangeShapeType="1"/>
          </p:cNvSpPr>
          <p:nvPr/>
        </p:nvSpPr>
        <p:spPr bwMode="auto">
          <a:xfrm>
            <a:off x="23622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85" name="Text Box 64"/>
          <p:cNvSpPr txBox="1">
            <a:spLocks noChangeArrowheads="1"/>
          </p:cNvSpPr>
          <p:nvPr/>
        </p:nvSpPr>
        <p:spPr bwMode="auto">
          <a:xfrm>
            <a:off x="2514600" y="3352800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{</a:t>
            </a:r>
            <a:r>
              <a:rPr lang="en-US" altLang="zh-CN" sz="1600" i="1">
                <a:latin typeface="Times New Roman" pitchFamily="18" charset="0"/>
              </a:rPr>
              <a:t>c, b, p</a:t>
            </a:r>
            <a:r>
              <a:rPr lang="en-US" altLang="zh-CN" sz="1600">
                <a:latin typeface="Times New Roman" pitchFamily="18" charset="0"/>
              </a:rPr>
              <a:t>}</a:t>
            </a:r>
            <a:endParaRPr lang="zh-CN" altLang="en-US" sz="1600">
              <a:latin typeface="Times New Roman" pitchFamily="18" charset="0"/>
            </a:endParaRPr>
          </a:p>
        </p:txBody>
      </p:sp>
      <p:sp>
        <p:nvSpPr>
          <p:cNvPr id="39986" name="Text Box 65"/>
          <p:cNvSpPr txBox="1">
            <a:spLocks noChangeArrowheads="1"/>
          </p:cNvSpPr>
          <p:nvPr/>
        </p:nvSpPr>
        <p:spPr bwMode="auto">
          <a:xfrm>
            <a:off x="4953000" y="29718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c:1</a:t>
            </a:r>
          </a:p>
        </p:txBody>
      </p:sp>
      <p:sp>
        <p:nvSpPr>
          <p:cNvPr id="39987" name="Text Box 66"/>
          <p:cNvSpPr txBox="1">
            <a:spLocks noChangeArrowheads="1"/>
          </p:cNvSpPr>
          <p:nvPr/>
        </p:nvSpPr>
        <p:spPr bwMode="auto">
          <a:xfrm>
            <a:off x="4946650" y="3578225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88" name="Text Box 67"/>
          <p:cNvSpPr txBox="1">
            <a:spLocks noChangeArrowheads="1"/>
          </p:cNvSpPr>
          <p:nvPr/>
        </p:nvSpPr>
        <p:spPr bwMode="auto">
          <a:xfrm>
            <a:off x="4946650" y="41846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9989" name="AutoShape 68"/>
          <p:cNvCxnSpPr>
            <a:cxnSpLocks noChangeShapeType="1"/>
            <a:stCxn id="39986" idx="2"/>
            <a:endCxn id="39987" idx="0"/>
          </p:cNvCxnSpPr>
          <p:nvPr/>
        </p:nvCxnSpPr>
        <p:spPr bwMode="auto">
          <a:xfrm>
            <a:off x="5213350" y="3371850"/>
            <a:ext cx="1588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90" name="AutoShape 69"/>
          <p:cNvCxnSpPr>
            <a:cxnSpLocks noChangeShapeType="1"/>
            <a:stCxn id="39987" idx="2"/>
            <a:endCxn id="39988" idx="0"/>
          </p:cNvCxnSpPr>
          <p:nvPr/>
        </p:nvCxnSpPr>
        <p:spPr bwMode="auto">
          <a:xfrm>
            <a:off x="5214938" y="39814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39991" name="AutoShape 70"/>
          <p:cNvCxnSpPr>
            <a:cxnSpLocks noChangeShapeType="1"/>
            <a:endCxn id="39986" idx="0"/>
          </p:cNvCxnSpPr>
          <p:nvPr/>
        </p:nvCxnSpPr>
        <p:spPr bwMode="auto">
          <a:xfrm>
            <a:off x="4716463" y="2682875"/>
            <a:ext cx="496887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92" name="Text Box 71"/>
          <p:cNvSpPr txBox="1">
            <a:spLocks noChangeArrowheads="1"/>
          </p:cNvSpPr>
          <p:nvPr/>
        </p:nvSpPr>
        <p:spPr bwMode="auto">
          <a:xfrm>
            <a:off x="4495800" y="22860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39993" name="Text Box 72"/>
          <p:cNvSpPr txBox="1">
            <a:spLocks noChangeArrowheads="1"/>
          </p:cNvSpPr>
          <p:nvPr/>
        </p:nvSpPr>
        <p:spPr bwMode="auto">
          <a:xfrm>
            <a:off x="4038600" y="2971800"/>
            <a:ext cx="4778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f:3</a:t>
            </a:r>
          </a:p>
        </p:txBody>
      </p:sp>
      <p:cxnSp>
        <p:nvCxnSpPr>
          <p:cNvPr id="39994" name="AutoShape 73"/>
          <p:cNvCxnSpPr>
            <a:cxnSpLocks noChangeShapeType="1"/>
            <a:stCxn id="39992" idx="2"/>
            <a:endCxn id="39993" idx="0"/>
          </p:cNvCxnSpPr>
          <p:nvPr/>
        </p:nvCxnSpPr>
        <p:spPr bwMode="auto">
          <a:xfrm flipH="1">
            <a:off x="4278313" y="26876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95" name="Text Box 74"/>
          <p:cNvSpPr txBox="1">
            <a:spLocks noChangeArrowheads="1"/>
          </p:cNvSpPr>
          <p:nvPr/>
        </p:nvSpPr>
        <p:spPr bwMode="auto">
          <a:xfrm>
            <a:off x="3741738" y="35782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c:2</a:t>
            </a:r>
          </a:p>
        </p:txBody>
      </p:sp>
      <p:cxnSp>
        <p:nvCxnSpPr>
          <p:cNvPr id="39996" name="AutoShape 75"/>
          <p:cNvCxnSpPr>
            <a:cxnSpLocks noChangeShapeType="1"/>
            <a:stCxn id="39993" idx="2"/>
            <a:endCxn id="39995" idx="0"/>
          </p:cNvCxnSpPr>
          <p:nvPr/>
        </p:nvCxnSpPr>
        <p:spPr bwMode="auto">
          <a:xfrm flipH="1">
            <a:off x="4002088" y="33718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39997" name="Text Box 76"/>
          <p:cNvSpPr txBox="1">
            <a:spLocks noChangeArrowheads="1"/>
          </p:cNvSpPr>
          <p:nvPr/>
        </p:nvSpPr>
        <p:spPr bwMode="auto">
          <a:xfrm>
            <a:off x="3733800" y="41846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a:2</a:t>
            </a:r>
          </a:p>
        </p:txBody>
      </p:sp>
      <p:sp>
        <p:nvSpPr>
          <p:cNvPr id="39998" name="Text Box 77"/>
          <p:cNvSpPr txBox="1">
            <a:spLocks noChangeArrowheads="1"/>
          </p:cNvSpPr>
          <p:nvPr/>
        </p:nvSpPr>
        <p:spPr bwMode="auto">
          <a:xfrm>
            <a:off x="4114800" y="479425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9999" name="Text Box 78"/>
          <p:cNvSpPr txBox="1">
            <a:spLocks noChangeArrowheads="1"/>
          </p:cNvSpPr>
          <p:nvPr/>
        </p:nvSpPr>
        <p:spPr bwMode="auto">
          <a:xfrm>
            <a:off x="3438525" y="4794250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sp>
        <p:nvSpPr>
          <p:cNvPr id="40000" name="Text Box 79"/>
          <p:cNvSpPr txBox="1">
            <a:spLocks noChangeArrowheads="1"/>
          </p:cNvSpPr>
          <p:nvPr/>
        </p:nvSpPr>
        <p:spPr bwMode="auto">
          <a:xfrm>
            <a:off x="3467100" y="5402263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40001" name="AutoShape 80"/>
          <p:cNvCxnSpPr>
            <a:cxnSpLocks noChangeShapeType="1"/>
            <a:stCxn id="39995" idx="2"/>
            <a:endCxn id="39997" idx="0"/>
          </p:cNvCxnSpPr>
          <p:nvPr/>
        </p:nvCxnSpPr>
        <p:spPr bwMode="auto">
          <a:xfrm>
            <a:off x="4002088" y="39814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002" name="AutoShape 81"/>
          <p:cNvCxnSpPr>
            <a:cxnSpLocks noChangeShapeType="1"/>
            <a:stCxn id="39997" idx="2"/>
            <a:endCxn id="39999" idx="0"/>
          </p:cNvCxnSpPr>
          <p:nvPr/>
        </p:nvCxnSpPr>
        <p:spPr bwMode="auto">
          <a:xfrm flipH="1">
            <a:off x="3735388" y="4589463"/>
            <a:ext cx="2667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003" name="AutoShape 82"/>
          <p:cNvCxnSpPr>
            <a:cxnSpLocks noChangeShapeType="1"/>
            <a:stCxn id="39997" idx="2"/>
            <a:endCxn id="39998" idx="0"/>
          </p:cNvCxnSpPr>
          <p:nvPr/>
        </p:nvCxnSpPr>
        <p:spPr bwMode="auto">
          <a:xfrm>
            <a:off x="4002088" y="4589463"/>
            <a:ext cx="3810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0004" name="AutoShape 83"/>
          <p:cNvCxnSpPr>
            <a:cxnSpLocks noChangeShapeType="1"/>
            <a:stCxn id="39999" idx="2"/>
            <a:endCxn id="40000" idx="0"/>
          </p:cNvCxnSpPr>
          <p:nvPr/>
        </p:nvCxnSpPr>
        <p:spPr bwMode="auto">
          <a:xfrm>
            <a:off x="3735388" y="51974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005" name="Text Box 84"/>
          <p:cNvSpPr txBox="1">
            <a:spLocks noChangeArrowheads="1"/>
          </p:cNvSpPr>
          <p:nvPr/>
        </p:nvSpPr>
        <p:spPr bwMode="auto">
          <a:xfrm>
            <a:off x="4086225" y="5402263"/>
            <a:ext cx="59213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40006" name="AutoShape 85"/>
          <p:cNvCxnSpPr>
            <a:cxnSpLocks noChangeShapeType="1"/>
            <a:stCxn id="39998" idx="2"/>
            <a:endCxn id="40005" idx="0"/>
          </p:cNvCxnSpPr>
          <p:nvPr/>
        </p:nvCxnSpPr>
        <p:spPr bwMode="auto">
          <a:xfrm>
            <a:off x="4383088" y="51974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007" name="Text Box 86"/>
          <p:cNvSpPr txBox="1">
            <a:spLocks noChangeArrowheads="1"/>
          </p:cNvSpPr>
          <p:nvPr/>
        </p:nvSpPr>
        <p:spPr bwMode="auto">
          <a:xfrm>
            <a:off x="4343400" y="35814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cxnSp>
        <p:nvCxnSpPr>
          <p:cNvPr id="40008" name="AutoShape 87"/>
          <p:cNvCxnSpPr>
            <a:cxnSpLocks noChangeShapeType="1"/>
            <a:endCxn id="40007" idx="0"/>
          </p:cNvCxnSpPr>
          <p:nvPr/>
        </p:nvCxnSpPr>
        <p:spPr bwMode="auto">
          <a:xfrm>
            <a:off x="4278313" y="3368675"/>
            <a:ext cx="33337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0009" name="Line 88"/>
          <p:cNvSpPr>
            <a:spLocks noChangeShapeType="1"/>
          </p:cNvSpPr>
          <p:nvPr/>
        </p:nvSpPr>
        <p:spPr bwMode="auto">
          <a:xfrm>
            <a:off x="57912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10" name="Text Box 89"/>
          <p:cNvSpPr txBox="1">
            <a:spLocks noChangeArrowheads="1"/>
          </p:cNvSpPr>
          <p:nvPr/>
        </p:nvSpPr>
        <p:spPr bwMode="auto">
          <a:xfrm>
            <a:off x="5715000" y="33528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{</a:t>
            </a:r>
            <a:r>
              <a:rPr lang="en-US" altLang="zh-CN" sz="1600" i="1">
                <a:latin typeface="Times New Roman" pitchFamily="18" charset="0"/>
              </a:rPr>
              <a:t>f, c, a, m, p</a:t>
            </a:r>
            <a:r>
              <a:rPr lang="en-US" altLang="zh-CN" sz="1600">
                <a:latin typeface="Times New Roman" pitchFamily="18" charset="0"/>
              </a:rPr>
              <a:t>}</a:t>
            </a:r>
            <a:endParaRPr lang="zh-CN" altLang="en-US" sz="1600">
              <a:latin typeface="Times New Roman" pitchFamily="18" charset="0"/>
            </a:endParaRPr>
          </a:p>
        </p:txBody>
      </p:sp>
      <p:sp>
        <p:nvSpPr>
          <p:cNvPr id="40011" name="Freeform 90"/>
          <p:cNvSpPr>
            <a:spLocks/>
          </p:cNvSpPr>
          <p:nvPr/>
        </p:nvSpPr>
        <p:spPr bwMode="auto">
          <a:xfrm>
            <a:off x="1981200" y="4114800"/>
            <a:ext cx="88900" cy="1063625"/>
          </a:xfrm>
          <a:custGeom>
            <a:avLst/>
            <a:gdLst>
              <a:gd name="T0" fmla="*/ 0 w 56"/>
              <a:gd name="T1" fmla="*/ 1063625 h 672"/>
              <a:gd name="T2" fmla="*/ 76200 w 56"/>
              <a:gd name="T3" fmla="*/ 683759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2" name="Freeform 91"/>
          <p:cNvSpPr>
            <a:spLocks/>
          </p:cNvSpPr>
          <p:nvPr/>
        </p:nvSpPr>
        <p:spPr bwMode="auto">
          <a:xfrm>
            <a:off x="1295400" y="5257800"/>
            <a:ext cx="152400" cy="608013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003 h 384"/>
              <a:gd name="T4" fmla="*/ 76200 w 96"/>
              <a:gd name="T5" fmla="*/ 456010 h 384"/>
              <a:gd name="T6" fmla="*/ 152400 w 96"/>
              <a:gd name="T7" fmla="*/ 608013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3" name="Freeform 92"/>
          <p:cNvSpPr>
            <a:spLocks/>
          </p:cNvSpPr>
          <p:nvPr/>
        </p:nvSpPr>
        <p:spPr bwMode="auto">
          <a:xfrm>
            <a:off x="3962400" y="5181600"/>
            <a:ext cx="152400" cy="608013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003 h 384"/>
              <a:gd name="T4" fmla="*/ 76200 w 96"/>
              <a:gd name="T5" fmla="*/ 456010 h 384"/>
              <a:gd name="T6" fmla="*/ 152400 w 96"/>
              <a:gd name="T7" fmla="*/ 608013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4" name="Freeform 93"/>
          <p:cNvSpPr>
            <a:spLocks/>
          </p:cNvSpPr>
          <p:nvPr/>
        </p:nvSpPr>
        <p:spPr bwMode="auto">
          <a:xfrm>
            <a:off x="4648200" y="4038600"/>
            <a:ext cx="88900" cy="1063625"/>
          </a:xfrm>
          <a:custGeom>
            <a:avLst/>
            <a:gdLst>
              <a:gd name="T0" fmla="*/ 0 w 56"/>
              <a:gd name="T1" fmla="*/ 1063625 h 672"/>
              <a:gd name="T2" fmla="*/ 76200 w 56"/>
              <a:gd name="T3" fmla="*/ 683759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5" name="Line 94"/>
          <p:cNvSpPr>
            <a:spLocks noChangeShapeType="1"/>
          </p:cNvSpPr>
          <p:nvPr/>
        </p:nvSpPr>
        <p:spPr bwMode="auto">
          <a:xfrm>
            <a:off x="4800600" y="38100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6" name="Freeform 95"/>
          <p:cNvSpPr>
            <a:spLocks/>
          </p:cNvSpPr>
          <p:nvPr/>
        </p:nvSpPr>
        <p:spPr bwMode="auto">
          <a:xfrm>
            <a:off x="4267200" y="3200400"/>
            <a:ext cx="762000" cy="608013"/>
          </a:xfrm>
          <a:custGeom>
            <a:avLst/>
            <a:gdLst>
              <a:gd name="T0" fmla="*/ 0 w 480"/>
              <a:gd name="T1" fmla="*/ 608013 h 384"/>
              <a:gd name="T2" fmla="*/ 76200 w 480"/>
              <a:gd name="T3" fmla="*/ 532011 h 384"/>
              <a:gd name="T4" fmla="*/ 381000 w 480"/>
              <a:gd name="T5" fmla="*/ 152003 h 384"/>
              <a:gd name="T6" fmla="*/ 762000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7" name="Freeform 96"/>
          <p:cNvSpPr>
            <a:spLocks/>
          </p:cNvSpPr>
          <p:nvPr/>
        </p:nvSpPr>
        <p:spPr bwMode="auto">
          <a:xfrm>
            <a:off x="4038600" y="4648200"/>
            <a:ext cx="1219200" cy="1063625"/>
          </a:xfrm>
          <a:custGeom>
            <a:avLst/>
            <a:gdLst>
              <a:gd name="T0" fmla="*/ 0 w 768"/>
              <a:gd name="T1" fmla="*/ 1063625 h 672"/>
              <a:gd name="T2" fmla="*/ 152400 w 768"/>
              <a:gd name="T3" fmla="*/ 835705 h 672"/>
              <a:gd name="T4" fmla="*/ 838200 w 768"/>
              <a:gd name="T5" fmla="*/ 607786 h 672"/>
              <a:gd name="T6" fmla="*/ 1219200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8" name="Freeform 97"/>
          <p:cNvSpPr>
            <a:spLocks/>
          </p:cNvSpPr>
          <p:nvPr/>
        </p:nvSpPr>
        <p:spPr bwMode="auto">
          <a:xfrm>
            <a:off x="7315200" y="4648200"/>
            <a:ext cx="1219200" cy="1063625"/>
          </a:xfrm>
          <a:custGeom>
            <a:avLst/>
            <a:gdLst>
              <a:gd name="T0" fmla="*/ 0 w 768"/>
              <a:gd name="T1" fmla="*/ 1063625 h 672"/>
              <a:gd name="T2" fmla="*/ 152400 w 768"/>
              <a:gd name="T3" fmla="*/ 835705 h 672"/>
              <a:gd name="T4" fmla="*/ 838200 w 768"/>
              <a:gd name="T5" fmla="*/ 607786 h 672"/>
              <a:gd name="T6" fmla="*/ 1219200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19" name="Freeform 98"/>
          <p:cNvSpPr>
            <a:spLocks/>
          </p:cNvSpPr>
          <p:nvPr/>
        </p:nvSpPr>
        <p:spPr bwMode="auto">
          <a:xfrm>
            <a:off x="8001000" y="4114800"/>
            <a:ext cx="88900" cy="1063625"/>
          </a:xfrm>
          <a:custGeom>
            <a:avLst/>
            <a:gdLst>
              <a:gd name="T0" fmla="*/ 0 w 56"/>
              <a:gd name="T1" fmla="*/ 1063625 h 672"/>
              <a:gd name="T2" fmla="*/ 76200 w 56"/>
              <a:gd name="T3" fmla="*/ 683759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20" name="Freeform 99"/>
          <p:cNvSpPr>
            <a:spLocks/>
          </p:cNvSpPr>
          <p:nvPr/>
        </p:nvSpPr>
        <p:spPr bwMode="auto">
          <a:xfrm>
            <a:off x="7315200" y="5257800"/>
            <a:ext cx="152400" cy="608013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003 h 384"/>
              <a:gd name="T4" fmla="*/ 76200 w 96"/>
              <a:gd name="T5" fmla="*/ 456010 h 384"/>
              <a:gd name="T6" fmla="*/ 152400 w 96"/>
              <a:gd name="T7" fmla="*/ 608013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21" name="Freeform 100"/>
          <p:cNvSpPr>
            <a:spLocks/>
          </p:cNvSpPr>
          <p:nvPr/>
        </p:nvSpPr>
        <p:spPr bwMode="auto">
          <a:xfrm>
            <a:off x="7620000" y="3276600"/>
            <a:ext cx="762000" cy="608013"/>
          </a:xfrm>
          <a:custGeom>
            <a:avLst/>
            <a:gdLst>
              <a:gd name="T0" fmla="*/ 0 w 480"/>
              <a:gd name="T1" fmla="*/ 608013 h 384"/>
              <a:gd name="T2" fmla="*/ 76200 w 480"/>
              <a:gd name="T3" fmla="*/ 532011 h 384"/>
              <a:gd name="T4" fmla="*/ 381000 w 480"/>
              <a:gd name="T5" fmla="*/ 152003 h 384"/>
              <a:gd name="T6" fmla="*/ 762000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Line 101"/>
          <p:cNvSpPr>
            <a:spLocks noChangeShapeType="1"/>
          </p:cNvSpPr>
          <p:nvPr/>
        </p:nvSpPr>
        <p:spPr bwMode="auto">
          <a:xfrm>
            <a:off x="8153400" y="38862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105400" y="5638800"/>
            <a:ext cx="1447800" cy="369888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 Node-Link</a:t>
            </a: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rot="16200000" flipH="1">
            <a:off x="4991100" y="5067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A67CD8-28E3-44D1-9CF5-4353B249E58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304800"/>
            <a:ext cx="89154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Construction Example</a:t>
            </a:r>
          </a:p>
        </p:txBody>
      </p:sp>
      <p:sp>
        <p:nvSpPr>
          <p:cNvPr id="41988" name="Rectangle 40"/>
          <p:cNvSpPr>
            <a:spLocks noChangeArrowheads="1"/>
          </p:cNvSpPr>
          <p:nvPr/>
        </p:nvSpPr>
        <p:spPr bwMode="auto">
          <a:xfrm>
            <a:off x="0" y="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FP-tree</a:t>
            </a:r>
          </a:p>
        </p:txBody>
      </p:sp>
      <p:sp>
        <p:nvSpPr>
          <p:cNvPr id="41989" name="Text Box 44"/>
          <p:cNvSpPr txBox="1">
            <a:spLocks noChangeArrowheads="1"/>
          </p:cNvSpPr>
          <p:nvPr/>
        </p:nvSpPr>
        <p:spPr bwMode="auto">
          <a:xfrm>
            <a:off x="228600" y="1447800"/>
            <a:ext cx="1927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latin typeface="Times New Roman" pitchFamily="18" charset="0"/>
              </a:rPr>
              <a:t>Final FP-tree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1990" name="Text Box 45"/>
          <p:cNvSpPr txBox="1">
            <a:spLocks noChangeArrowheads="1"/>
          </p:cNvSpPr>
          <p:nvPr/>
        </p:nvSpPr>
        <p:spPr bwMode="auto">
          <a:xfrm>
            <a:off x="5227638" y="22606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41991" name="Text Box 46"/>
          <p:cNvSpPr txBox="1">
            <a:spLocks noChangeArrowheads="1"/>
          </p:cNvSpPr>
          <p:nvPr/>
        </p:nvSpPr>
        <p:spPr bwMode="auto">
          <a:xfrm>
            <a:off x="4770438" y="2946400"/>
            <a:ext cx="4778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f:4</a:t>
            </a:r>
          </a:p>
        </p:txBody>
      </p:sp>
      <p:sp>
        <p:nvSpPr>
          <p:cNvPr id="41992" name="Text Box 47"/>
          <p:cNvSpPr txBox="1">
            <a:spLocks noChangeArrowheads="1"/>
          </p:cNvSpPr>
          <p:nvPr/>
        </p:nvSpPr>
        <p:spPr bwMode="auto">
          <a:xfrm>
            <a:off x="5684838" y="29464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c:1</a:t>
            </a:r>
          </a:p>
        </p:txBody>
      </p:sp>
      <p:sp>
        <p:nvSpPr>
          <p:cNvPr id="41993" name="Text Box 48"/>
          <p:cNvSpPr txBox="1">
            <a:spLocks noChangeArrowheads="1"/>
          </p:cNvSpPr>
          <p:nvPr/>
        </p:nvSpPr>
        <p:spPr bwMode="auto">
          <a:xfrm>
            <a:off x="5678488" y="3552825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41994" name="Text Box 49"/>
          <p:cNvSpPr txBox="1">
            <a:spLocks noChangeArrowheads="1"/>
          </p:cNvSpPr>
          <p:nvPr/>
        </p:nvSpPr>
        <p:spPr bwMode="auto">
          <a:xfrm>
            <a:off x="5678488" y="41592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41995" name="AutoShape 50"/>
          <p:cNvCxnSpPr>
            <a:cxnSpLocks noChangeShapeType="1"/>
            <a:stCxn id="41992" idx="2"/>
            <a:endCxn id="41993" idx="0"/>
          </p:cNvCxnSpPr>
          <p:nvPr/>
        </p:nvCxnSpPr>
        <p:spPr bwMode="auto">
          <a:xfrm>
            <a:off x="5945188" y="3346450"/>
            <a:ext cx="1587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1996" name="AutoShape 51"/>
          <p:cNvCxnSpPr>
            <a:cxnSpLocks noChangeShapeType="1"/>
            <a:stCxn id="41993" idx="2"/>
            <a:endCxn id="41994" idx="0"/>
          </p:cNvCxnSpPr>
          <p:nvPr/>
        </p:nvCxnSpPr>
        <p:spPr bwMode="auto">
          <a:xfrm>
            <a:off x="5946775" y="39560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1997" name="AutoShape 52"/>
          <p:cNvCxnSpPr>
            <a:cxnSpLocks noChangeShapeType="1"/>
            <a:stCxn id="41990" idx="2"/>
            <a:endCxn id="41992" idx="0"/>
          </p:cNvCxnSpPr>
          <p:nvPr/>
        </p:nvCxnSpPr>
        <p:spPr bwMode="auto">
          <a:xfrm>
            <a:off x="5448300" y="2662238"/>
            <a:ext cx="496888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1998" name="AutoShape 53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 flipH="1">
            <a:off x="5010150" y="2662238"/>
            <a:ext cx="438150" cy="2889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1999" name="Text Box 54"/>
          <p:cNvSpPr txBox="1">
            <a:spLocks noChangeArrowheads="1"/>
          </p:cNvSpPr>
          <p:nvPr/>
        </p:nvSpPr>
        <p:spPr bwMode="auto">
          <a:xfrm>
            <a:off x="5075238" y="3552825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42000" name="Text Box 55"/>
          <p:cNvSpPr txBox="1">
            <a:spLocks noChangeArrowheads="1"/>
          </p:cNvSpPr>
          <p:nvPr/>
        </p:nvSpPr>
        <p:spPr bwMode="auto">
          <a:xfrm>
            <a:off x="4473575" y="35528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c:3</a:t>
            </a:r>
          </a:p>
        </p:txBody>
      </p:sp>
      <p:cxnSp>
        <p:nvCxnSpPr>
          <p:cNvPr id="42001" name="AutoShape 56"/>
          <p:cNvCxnSpPr>
            <a:cxnSpLocks noChangeShapeType="1"/>
            <a:stCxn id="41991" idx="2"/>
            <a:endCxn id="42000" idx="0"/>
          </p:cNvCxnSpPr>
          <p:nvPr/>
        </p:nvCxnSpPr>
        <p:spPr bwMode="auto">
          <a:xfrm flipH="1">
            <a:off x="4733925" y="3346450"/>
            <a:ext cx="27622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2002" name="AutoShape 57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>
            <a:off x="5010150" y="3346450"/>
            <a:ext cx="333375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2003" name="Text Box 58"/>
          <p:cNvSpPr txBox="1">
            <a:spLocks noChangeArrowheads="1"/>
          </p:cNvSpPr>
          <p:nvPr/>
        </p:nvSpPr>
        <p:spPr bwMode="auto">
          <a:xfrm>
            <a:off x="4465638" y="41592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a:3</a:t>
            </a:r>
          </a:p>
        </p:txBody>
      </p:sp>
      <p:sp>
        <p:nvSpPr>
          <p:cNvPr id="42004" name="Text Box 59"/>
          <p:cNvSpPr txBox="1">
            <a:spLocks noChangeArrowheads="1"/>
          </p:cNvSpPr>
          <p:nvPr/>
        </p:nvSpPr>
        <p:spPr bwMode="auto">
          <a:xfrm>
            <a:off x="4846638" y="47688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42005" name="Text Box 60"/>
          <p:cNvSpPr txBox="1">
            <a:spLocks noChangeArrowheads="1"/>
          </p:cNvSpPr>
          <p:nvPr/>
        </p:nvSpPr>
        <p:spPr bwMode="auto">
          <a:xfrm>
            <a:off x="4170363" y="4768850"/>
            <a:ext cx="5921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m:2</a:t>
            </a:r>
          </a:p>
        </p:txBody>
      </p:sp>
      <p:sp>
        <p:nvSpPr>
          <p:cNvPr id="42006" name="Text Box 61"/>
          <p:cNvSpPr txBox="1">
            <a:spLocks noChangeArrowheads="1"/>
          </p:cNvSpPr>
          <p:nvPr/>
        </p:nvSpPr>
        <p:spPr bwMode="auto">
          <a:xfrm>
            <a:off x="4198938" y="5376863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p:2</a:t>
            </a:r>
          </a:p>
        </p:txBody>
      </p:sp>
      <p:cxnSp>
        <p:nvCxnSpPr>
          <p:cNvPr id="42007" name="AutoShape 62"/>
          <p:cNvCxnSpPr>
            <a:cxnSpLocks noChangeShapeType="1"/>
            <a:stCxn id="42000" idx="2"/>
            <a:endCxn id="42003" idx="0"/>
          </p:cNvCxnSpPr>
          <p:nvPr/>
        </p:nvCxnSpPr>
        <p:spPr bwMode="auto">
          <a:xfrm>
            <a:off x="4733925" y="3956050"/>
            <a:ext cx="0" cy="2111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2008" name="AutoShape 63"/>
          <p:cNvCxnSpPr>
            <a:cxnSpLocks noChangeShapeType="1"/>
            <a:stCxn id="42003" idx="2"/>
            <a:endCxn id="42005" idx="0"/>
          </p:cNvCxnSpPr>
          <p:nvPr/>
        </p:nvCxnSpPr>
        <p:spPr bwMode="auto">
          <a:xfrm flipH="1">
            <a:off x="4467225" y="4564063"/>
            <a:ext cx="2667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2009" name="AutoShape 64"/>
          <p:cNvCxnSpPr>
            <a:cxnSpLocks noChangeShapeType="1"/>
            <a:stCxn id="42003" idx="2"/>
            <a:endCxn id="42004" idx="0"/>
          </p:cNvCxnSpPr>
          <p:nvPr/>
        </p:nvCxnSpPr>
        <p:spPr bwMode="auto">
          <a:xfrm>
            <a:off x="4733925" y="4564063"/>
            <a:ext cx="381000" cy="21113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42010" name="AutoShape 65"/>
          <p:cNvCxnSpPr>
            <a:cxnSpLocks noChangeShapeType="1"/>
            <a:stCxn id="42005" idx="2"/>
            <a:endCxn id="42006" idx="0"/>
          </p:cNvCxnSpPr>
          <p:nvPr/>
        </p:nvCxnSpPr>
        <p:spPr bwMode="auto">
          <a:xfrm>
            <a:off x="4467225" y="51720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2011" name="Text Box 66"/>
          <p:cNvSpPr txBox="1">
            <a:spLocks noChangeArrowheads="1"/>
          </p:cNvSpPr>
          <p:nvPr/>
        </p:nvSpPr>
        <p:spPr bwMode="auto">
          <a:xfrm>
            <a:off x="4818063" y="5376863"/>
            <a:ext cx="5921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42012" name="AutoShape 67"/>
          <p:cNvCxnSpPr>
            <a:cxnSpLocks noChangeShapeType="1"/>
            <a:stCxn id="42004" idx="2"/>
            <a:endCxn id="42011" idx="0"/>
          </p:cNvCxnSpPr>
          <p:nvPr/>
        </p:nvCxnSpPr>
        <p:spPr bwMode="auto">
          <a:xfrm>
            <a:off x="5114925" y="5172075"/>
            <a:ext cx="0" cy="2127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42013" name="Text Box 68"/>
          <p:cNvSpPr txBox="1">
            <a:spLocks noChangeArrowheads="1"/>
          </p:cNvSpPr>
          <p:nvPr/>
        </p:nvSpPr>
        <p:spPr bwMode="auto">
          <a:xfrm>
            <a:off x="2057400" y="2590800"/>
            <a:ext cx="1781175" cy="25765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endParaRPr lang="en-US" altLang="zh-CN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i="1" u="sng">
                <a:latin typeface="Times New Roman" pitchFamily="18" charset="0"/>
              </a:rPr>
              <a:t>Item   head 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 f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c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a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b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m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p	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2014" name="Freeform 69"/>
          <p:cNvSpPr>
            <a:spLocks/>
          </p:cNvSpPr>
          <p:nvPr/>
        </p:nvSpPr>
        <p:spPr bwMode="auto">
          <a:xfrm>
            <a:off x="3065463" y="3167063"/>
            <a:ext cx="1657350" cy="431800"/>
          </a:xfrm>
          <a:custGeom>
            <a:avLst/>
            <a:gdLst>
              <a:gd name="T0" fmla="*/ 0 w 672"/>
              <a:gd name="T1" fmla="*/ 431800 h 240"/>
              <a:gd name="T2" fmla="*/ 710293 w 672"/>
              <a:gd name="T3" fmla="*/ 345440 h 240"/>
              <a:gd name="T4" fmla="*/ 1065439 w 672"/>
              <a:gd name="T5" fmla="*/ 86360 h 240"/>
              <a:gd name="T6" fmla="*/ 165735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Freeform 70"/>
          <p:cNvSpPr>
            <a:spLocks/>
          </p:cNvSpPr>
          <p:nvPr/>
        </p:nvSpPr>
        <p:spPr bwMode="auto">
          <a:xfrm flipV="1">
            <a:off x="3065463" y="3670300"/>
            <a:ext cx="1392237" cy="144463"/>
          </a:xfrm>
          <a:custGeom>
            <a:avLst/>
            <a:gdLst>
              <a:gd name="T0" fmla="*/ 0 w 432"/>
              <a:gd name="T1" fmla="*/ 0 h 1"/>
              <a:gd name="T2" fmla="*/ 1392237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Freeform 71"/>
          <p:cNvSpPr>
            <a:spLocks/>
          </p:cNvSpPr>
          <p:nvPr/>
        </p:nvSpPr>
        <p:spPr bwMode="auto">
          <a:xfrm>
            <a:off x="4914900" y="3162300"/>
            <a:ext cx="762000" cy="608013"/>
          </a:xfrm>
          <a:custGeom>
            <a:avLst/>
            <a:gdLst>
              <a:gd name="T0" fmla="*/ 0 w 480"/>
              <a:gd name="T1" fmla="*/ 608013 h 384"/>
              <a:gd name="T2" fmla="*/ 76200 w 480"/>
              <a:gd name="T3" fmla="*/ 532011 h 384"/>
              <a:gd name="T4" fmla="*/ 381000 w 480"/>
              <a:gd name="T5" fmla="*/ 152003 h 384"/>
              <a:gd name="T6" fmla="*/ 762000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Freeform 72"/>
          <p:cNvSpPr>
            <a:spLocks/>
          </p:cNvSpPr>
          <p:nvPr/>
        </p:nvSpPr>
        <p:spPr bwMode="auto">
          <a:xfrm>
            <a:off x="3065463" y="4175125"/>
            <a:ext cx="1392237" cy="215900"/>
          </a:xfrm>
          <a:custGeom>
            <a:avLst/>
            <a:gdLst>
              <a:gd name="T0" fmla="*/ 0 w 432"/>
              <a:gd name="T1" fmla="*/ 0 h 192"/>
              <a:gd name="T2" fmla="*/ 464079 w 432"/>
              <a:gd name="T3" fmla="*/ 53975 h 192"/>
              <a:gd name="T4" fmla="*/ 928158 w 432"/>
              <a:gd name="T5" fmla="*/ 161925 h 192"/>
              <a:gd name="T6" fmla="*/ 1392237 w 432"/>
              <a:gd name="T7" fmla="*/ 21590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Freeform 73"/>
          <p:cNvSpPr>
            <a:spLocks/>
          </p:cNvSpPr>
          <p:nvPr/>
        </p:nvSpPr>
        <p:spPr bwMode="auto">
          <a:xfrm>
            <a:off x="3065463" y="4462463"/>
            <a:ext cx="1863725" cy="465137"/>
          </a:xfrm>
          <a:custGeom>
            <a:avLst/>
            <a:gdLst>
              <a:gd name="T0" fmla="*/ 0 w 720"/>
              <a:gd name="T1" fmla="*/ 0 h 384"/>
              <a:gd name="T2" fmla="*/ 621242 w 720"/>
              <a:gd name="T3" fmla="*/ 58142 h 384"/>
              <a:gd name="T4" fmla="*/ 1366732 w 720"/>
              <a:gd name="T5" fmla="*/ 348853 h 384"/>
              <a:gd name="T6" fmla="*/ 1863725 w 720"/>
              <a:gd name="T7" fmla="*/ 46513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Freeform 74"/>
          <p:cNvSpPr>
            <a:spLocks/>
          </p:cNvSpPr>
          <p:nvPr/>
        </p:nvSpPr>
        <p:spPr bwMode="auto">
          <a:xfrm>
            <a:off x="5310188" y="3940175"/>
            <a:ext cx="88900" cy="1063625"/>
          </a:xfrm>
          <a:custGeom>
            <a:avLst/>
            <a:gdLst>
              <a:gd name="T0" fmla="*/ 0 w 56"/>
              <a:gd name="T1" fmla="*/ 1063625 h 672"/>
              <a:gd name="T2" fmla="*/ 76200 w 56"/>
              <a:gd name="T3" fmla="*/ 683759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Line 75"/>
          <p:cNvSpPr>
            <a:spLocks noChangeShapeType="1"/>
          </p:cNvSpPr>
          <p:nvPr/>
        </p:nvSpPr>
        <p:spPr bwMode="auto">
          <a:xfrm>
            <a:off x="5524500" y="3770313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Freeform 76"/>
          <p:cNvSpPr>
            <a:spLocks/>
          </p:cNvSpPr>
          <p:nvPr/>
        </p:nvSpPr>
        <p:spPr bwMode="auto">
          <a:xfrm>
            <a:off x="3065463" y="4751388"/>
            <a:ext cx="1177925" cy="252412"/>
          </a:xfrm>
          <a:custGeom>
            <a:avLst/>
            <a:gdLst>
              <a:gd name="T0" fmla="*/ 0 w 288"/>
              <a:gd name="T1" fmla="*/ 0 h 240"/>
              <a:gd name="T2" fmla="*/ 588963 w 288"/>
              <a:gd name="T3" fmla="*/ 50482 h 240"/>
              <a:gd name="T4" fmla="*/ 785283 w 288"/>
              <a:gd name="T5" fmla="*/ 201930 h 240"/>
              <a:gd name="T6" fmla="*/ 1177925 w 288"/>
              <a:gd name="T7" fmla="*/ 252412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Freeform 77"/>
          <p:cNvSpPr>
            <a:spLocks/>
          </p:cNvSpPr>
          <p:nvPr/>
        </p:nvSpPr>
        <p:spPr bwMode="auto">
          <a:xfrm>
            <a:off x="4700588" y="5003800"/>
            <a:ext cx="152400" cy="608013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003 h 384"/>
              <a:gd name="T4" fmla="*/ 76200 w 96"/>
              <a:gd name="T5" fmla="*/ 456010 h 384"/>
              <a:gd name="T6" fmla="*/ 152400 w 96"/>
              <a:gd name="T7" fmla="*/ 608013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Freeform 78"/>
          <p:cNvSpPr>
            <a:spLocks/>
          </p:cNvSpPr>
          <p:nvPr/>
        </p:nvSpPr>
        <p:spPr bwMode="auto">
          <a:xfrm>
            <a:off x="3065463" y="5038725"/>
            <a:ext cx="1177925" cy="573088"/>
          </a:xfrm>
          <a:custGeom>
            <a:avLst/>
            <a:gdLst>
              <a:gd name="T0" fmla="*/ 0 w 288"/>
              <a:gd name="T1" fmla="*/ 0 h 432"/>
              <a:gd name="T2" fmla="*/ 392642 w 288"/>
              <a:gd name="T3" fmla="*/ 191029 h 432"/>
              <a:gd name="T4" fmla="*/ 588963 w 288"/>
              <a:gd name="T5" fmla="*/ 445735 h 432"/>
              <a:gd name="T6" fmla="*/ 1177925 w 288"/>
              <a:gd name="T7" fmla="*/ 573088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Freeform 79"/>
          <p:cNvSpPr>
            <a:spLocks/>
          </p:cNvSpPr>
          <p:nvPr/>
        </p:nvSpPr>
        <p:spPr bwMode="auto">
          <a:xfrm>
            <a:off x="4700588" y="4548188"/>
            <a:ext cx="1219200" cy="1063625"/>
          </a:xfrm>
          <a:custGeom>
            <a:avLst/>
            <a:gdLst>
              <a:gd name="T0" fmla="*/ 0 w 768"/>
              <a:gd name="T1" fmla="*/ 1063625 h 672"/>
              <a:gd name="T2" fmla="*/ 152400 w 768"/>
              <a:gd name="T3" fmla="*/ 835705 h 672"/>
              <a:gd name="T4" fmla="*/ 838200 w 768"/>
              <a:gd name="T5" fmla="*/ 607786 h 672"/>
              <a:gd name="T6" fmla="*/ 1219200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1752600" y="2209800"/>
            <a:ext cx="5314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dirty="0">
                <a:solidFill>
                  <a:srgbClr val="CC3300"/>
                </a:solidFill>
                <a:latin typeface="Calibri" pitchFamily="34" charset="0"/>
              </a:rPr>
              <a:t>FP-growth:</a:t>
            </a:r>
          </a:p>
          <a:p>
            <a:pPr eaLnBrk="1" hangingPunct="1"/>
            <a:r>
              <a:rPr lang="en-US" altLang="zh-CN" sz="3600" dirty="0">
                <a:latin typeface="Calibri" pitchFamily="34" charset="0"/>
              </a:rPr>
              <a:t>Mining Frequent Patterns</a:t>
            </a:r>
          </a:p>
          <a:p>
            <a:pPr eaLnBrk="1" hangingPunct="1"/>
            <a:r>
              <a:rPr lang="en-US" altLang="zh-CN" sz="3600" dirty="0">
                <a:latin typeface="Calibri" pitchFamily="34" charset="0"/>
              </a:rPr>
              <a:t>Using FP-tree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28600" y="228600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FP-Growth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62D1D6-A5C3-4813-B452-0DEF873CEDC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655638"/>
            <a:ext cx="7704137" cy="508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cs typeface="+mj-cs"/>
              </a:rPr>
              <a:t>3 Major Steps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3434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/>
              <a:t>Starting the processing from the end of list </a:t>
            </a:r>
            <a:r>
              <a:rPr lang="en-US" altLang="zh-CN" sz="2400" smtClean="0">
                <a:solidFill>
                  <a:schemeClr val="accent2"/>
                </a:solidFill>
              </a:rPr>
              <a:t>L</a:t>
            </a:r>
            <a:r>
              <a:rPr lang="en-US" altLang="zh-CN" sz="2400" smtClean="0"/>
              <a:t>: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/>
              <a:t>Step 1:</a:t>
            </a:r>
          </a:p>
          <a:p>
            <a:pPr marL="62865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smtClean="0"/>
              <a:t>Construct </a:t>
            </a:r>
            <a:r>
              <a:rPr lang="en-US" altLang="zh-CN" sz="2000" b="1" smtClean="0">
                <a:solidFill>
                  <a:schemeClr val="accent2"/>
                </a:solidFill>
              </a:rPr>
              <a:t>conditional pattern base</a:t>
            </a:r>
            <a:r>
              <a:rPr lang="en-US" altLang="zh-CN" sz="2000" b="1" smtClean="0"/>
              <a:t> </a:t>
            </a:r>
            <a:r>
              <a:rPr lang="en-US" altLang="zh-CN" sz="2000" smtClean="0"/>
              <a:t>for each item in the header table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/>
              <a:t>Step 2</a:t>
            </a:r>
          </a:p>
          <a:p>
            <a:pPr marL="62865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smtClean="0"/>
              <a:t>Construct </a:t>
            </a:r>
            <a:r>
              <a:rPr lang="en-US" altLang="zh-CN" sz="2000" b="1" smtClean="0">
                <a:solidFill>
                  <a:schemeClr val="accent2"/>
                </a:solidFill>
              </a:rPr>
              <a:t>conditional FP-tree</a:t>
            </a:r>
            <a:r>
              <a:rPr lang="en-US" altLang="zh-CN" sz="2000" b="1" smtClean="0"/>
              <a:t> </a:t>
            </a:r>
            <a:r>
              <a:rPr lang="en-US" altLang="zh-CN" sz="2000" smtClean="0"/>
              <a:t>from each conditional pattern base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/>
              <a:t>Step 3</a:t>
            </a:r>
          </a:p>
          <a:p>
            <a:pPr marL="62865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accent2"/>
                </a:solidFill>
              </a:rPr>
              <a:t>Recursively mine</a:t>
            </a:r>
            <a:r>
              <a:rPr lang="en-US" altLang="zh-CN" sz="2000" b="1" smtClean="0"/>
              <a:t> </a:t>
            </a:r>
            <a:r>
              <a:rPr lang="en-US" altLang="zh-CN" sz="2000" smtClean="0"/>
              <a:t>conditional FP-trees and grow frequent patterns obtained so far. If the conditional FP-tree contains a </a:t>
            </a:r>
            <a:r>
              <a:rPr lang="en-US" altLang="zh-CN" sz="2000" smtClean="0">
                <a:solidFill>
                  <a:schemeClr val="accent2"/>
                </a:solidFill>
              </a:rPr>
              <a:t>single path</a:t>
            </a:r>
            <a:r>
              <a:rPr lang="en-US" altLang="zh-CN" sz="2000" smtClean="0"/>
              <a:t>, simply enumerate all the patterns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411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FP-Growth</a:t>
            </a:r>
          </a:p>
        </p:txBody>
      </p:sp>
      <p:sp>
        <p:nvSpPr>
          <p:cNvPr id="49158" name="Line 15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15"/>
          <p:cNvSpPr>
            <a:spLocks noChangeShapeType="1"/>
          </p:cNvSpPr>
          <p:nvPr/>
        </p:nvSpPr>
        <p:spPr bwMode="auto">
          <a:xfrm>
            <a:off x="533400" y="6096000"/>
            <a:ext cx="79248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97C386-FA83-4D2B-B92F-56E3B1B450C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smtClean="0"/>
              <a:t>Step 1: Construct Conditional Pattern Base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99400" cy="1447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Starting at the bottom of frequent-item header table in the FP-tree</a:t>
            </a:r>
          </a:p>
          <a:p>
            <a:pPr eaLnBrk="1" hangingPunct="1"/>
            <a:r>
              <a:rPr lang="en-US" altLang="zh-CN" sz="2000" smtClean="0"/>
              <a:t>Traverse the FP-tree by following the link of each frequent item</a:t>
            </a:r>
          </a:p>
          <a:p>
            <a:pPr eaLnBrk="1" hangingPunct="1"/>
            <a:r>
              <a:rPr lang="en-US" altLang="zh-CN" sz="2000" smtClean="0"/>
              <a:t>Accumulate all of </a:t>
            </a:r>
            <a:r>
              <a:rPr lang="en-US" altLang="zh-CN" sz="2000" b="1" smtClean="0">
                <a:solidFill>
                  <a:schemeClr val="accent2"/>
                </a:solidFill>
              </a:rPr>
              <a:t>transformed prefix paths</a:t>
            </a:r>
            <a:r>
              <a:rPr lang="en-US" altLang="zh-CN" sz="2000" b="1" smtClean="0"/>
              <a:t> </a:t>
            </a:r>
            <a:r>
              <a:rPr lang="en-US" altLang="zh-CN" sz="2000" smtClean="0"/>
              <a:t>of that item to form a </a:t>
            </a:r>
            <a:r>
              <a:rPr lang="en-US" altLang="zh-CN" sz="2000" b="1" smtClean="0">
                <a:solidFill>
                  <a:schemeClr val="accent2"/>
                </a:solidFill>
              </a:rPr>
              <a:t>conditional pattern base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715000" y="2895600"/>
            <a:ext cx="33274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Conditional </a:t>
            </a:r>
            <a:r>
              <a:rPr lang="en-US" altLang="zh-CN" sz="2000" b="1">
                <a:latin typeface="Times New Roman" pitchFamily="18" charset="0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 u="sng">
                <a:latin typeface="Times New Roman" pitchFamily="18" charset="0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p	fcam:2, cb:1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f            { }</a:t>
            </a:r>
          </a:p>
        </p:txBody>
      </p:sp>
      <p:sp>
        <p:nvSpPr>
          <p:cNvPr id="50181" name="Rectangle 41"/>
          <p:cNvSpPr>
            <a:spLocks noChangeArrowheads="1"/>
          </p:cNvSpPr>
          <p:nvPr/>
        </p:nvSpPr>
        <p:spPr bwMode="auto">
          <a:xfrm>
            <a:off x="0" y="0"/>
            <a:ext cx="2651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u="sng">
                <a:solidFill>
                  <a:srgbClr val="CC3300"/>
                </a:solidFill>
                <a:latin typeface="Calibri" pitchFamily="34" charset="0"/>
              </a:rPr>
              <a:t>FP-Growth: An Example</a:t>
            </a:r>
          </a:p>
        </p:txBody>
      </p: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3398838" y="2870200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{}</a:t>
            </a:r>
          </a:p>
        </p:txBody>
      </p:sp>
      <p:sp>
        <p:nvSpPr>
          <p:cNvPr id="50184" name="Text Box 44"/>
          <p:cNvSpPr txBox="1">
            <a:spLocks noChangeArrowheads="1"/>
          </p:cNvSpPr>
          <p:nvPr/>
        </p:nvSpPr>
        <p:spPr bwMode="auto">
          <a:xfrm>
            <a:off x="2941638" y="3556000"/>
            <a:ext cx="4778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f:4</a:t>
            </a:r>
          </a:p>
        </p:txBody>
      </p:sp>
      <p:sp>
        <p:nvSpPr>
          <p:cNvPr id="50185" name="Text Box 45"/>
          <p:cNvSpPr txBox="1">
            <a:spLocks noChangeArrowheads="1"/>
          </p:cNvSpPr>
          <p:nvPr/>
        </p:nvSpPr>
        <p:spPr bwMode="auto">
          <a:xfrm>
            <a:off x="3856038" y="35560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c:1</a:t>
            </a:r>
          </a:p>
        </p:txBody>
      </p:sp>
      <p:sp>
        <p:nvSpPr>
          <p:cNvPr id="50186" name="Text Box 46"/>
          <p:cNvSpPr txBox="1">
            <a:spLocks noChangeArrowheads="1"/>
          </p:cNvSpPr>
          <p:nvPr/>
        </p:nvSpPr>
        <p:spPr bwMode="auto">
          <a:xfrm>
            <a:off x="3849688" y="4162425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50187" name="Text Box 47"/>
          <p:cNvSpPr txBox="1">
            <a:spLocks noChangeArrowheads="1"/>
          </p:cNvSpPr>
          <p:nvPr/>
        </p:nvSpPr>
        <p:spPr bwMode="auto">
          <a:xfrm>
            <a:off x="3849688" y="47688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50188" name="AutoShape 48"/>
          <p:cNvCxnSpPr>
            <a:cxnSpLocks noChangeShapeType="1"/>
            <a:stCxn id="50185" idx="2"/>
            <a:endCxn id="50186" idx="0"/>
          </p:cNvCxnSpPr>
          <p:nvPr/>
        </p:nvCxnSpPr>
        <p:spPr bwMode="auto">
          <a:xfrm>
            <a:off x="4116388" y="3965575"/>
            <a:ext cx="1587" cy="196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189" name="AutoShape 49"/>
          <p:cNvCxnSpPr>
            <a:cxnSpLocks noChangeShapeType="1"/>
            <a:stCxn id="50186" idx="2"/>
            <a:endCxn id="50187" idx="0"/>
          </p:cNvCxnSpPr>
          <p:nvPr/>
        </p:nvCxnSpPr>
        <p:spPr bwMode="auto">
          <a:xfrm>
            <a:off x="4117975" y="4572000"/>
            <a:ext cx="0" cy="196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190" name="AutoShape 50"/>
          <p:cNvCxnSpPr>
            <a:cxnSpLocks noChangeShapeType="1"/>
            <a:stCxn id="50183" idx="2"/>
            <a:endCxn id="50185" idx="0"/>
          </p:cNvCxnSpPr>
          <p:nvPr/>
        </p:nvCxnSpPr>
        <p:spPr bwMode="auto">
          <a:xfrm>
            <a:off x="3619500" y="3279775"/>
            <a:ext cx="496888" cy="2762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191" name="AutoShape 51"/>
          <p:cNvCxnSpPr>
            <a:cxnSpLocks noChangeShapeType="1"/>
            <a:stCxn id="50183" idx="2"/>
            <a:endCxn id="50184" idx="0"/>
          </p:cNvCxnSpPr>
          <p:nvPr/>
        </p:nvCxnSpPr>
        <p:spPr bwMode="auto">
          <a:xfrm flipH="1">
            <a:off x="3181350" y="3279775"/>
            <a:ext cx="438150" cy="2762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50192" name="Text Box 52"/>
          <p:cNvSpPr txBox="1">
            <a:spLocks noChangeArrowheads="1"/>
          </p:cNvSpPr>
          <p:nvPr/>
        </p:nvSpPr>
        <p:spPr bwMode="auto">
          <a:xfrm>
            <a:off x="3246438" y="4162425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50193" name="Text Box 53"/>
          <p:cNvSpPr txBox="1">
            <a:spLocks noChangeArrowheads="1"/>
          </p:cNvSpPr>
          <p:nvPr/>
        </p:nvSpPr>
        <p:spPr bwMode="auto">
          <a:xfrm>
            <a:off x="2644775" y="4162425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c:3</a:t>
            </a:r>
          </a:p>
        </p:txBody>
      </p:sp>
      <p:cxnSp>
        <p:nvCxnSpPr>
          <p:cNvPr id="50194" name="AutoShape 54"/>
          <p:cNvCxnSpPr>
            <a:cxnSpLocks noChangeShapeType="1"/>
            <a:stCxn id="50184" idx="2"/>
            <a:endCxn id="50193" idx="0"/>
          </p:cNvCxnSpPr>
          <p:nvPr/>
        </p:nvCxnSpPr>
        <p:spPr bwMode="auto">
          <a:xfrm flipH="1">
            <a:off x="2905125" y="3965575"/>
            <a:ext cx="276225" cy="196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195" name="AutoShape 55"/>
          <p:cNvCxnSpPr>
            <a:cxnSpLocks noChangeShapeType="1"/>
            <a:stCxn id="50184" idx="2"/>
            <a:endCxn id="50192" idx="0"/>
          </p:cNvCxnSpPr>
          <p:nvPr/>
        </p:nvCxnSpPr>
        <p:spPr bwMode="auto">
          <a:xfrm>
            <a:off x="3181350" y="3965575"/>
            <a:ext cx="333375" cy="196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50196" name="Text Box 56"/>
          <p:cNvSpPr txBox="1">
            <a:spLocks noChangeArrowheads="1"/>
          </p:cNvSpPr>
          <p:nvPr/>
        </p:nvSpPr>
        <p:spPr bwMode="auto">
          <a:xfrm>
            <a:off x="2636838" y="47688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a:3</a:t>
            </a:r>
          </a:p>
        </p:txBody>
      </p:sp>
      <p:sp>
        <p:nvSpPr>
          <p:cNvPr id="50197" name="Text Box 57"/>
          <p:cNvSpPr txBox="1">
            <a:spLocks noChangeArrowheads="1"/>
          </p:cNvSpPr>
          <p:nvPr/>
        </p:nvSpPr>
        <p:spPr bwMode="auto">
          <a:xfrm>
            <a:off x="3017838" y="5378450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b:1</a:t>
            </a:r>
          </a:p>
        </p:txBody>
      </p:sp>
      <p:sp>
        <p:nvSpPr>
          <p:cNvPr id="50198" name="Text Box 58"/>
          <p:cNvSpPr txBox="1">
            <a:spLocks noChangeArrowheads="1"/>
          </p:cNvSpPr>
          <p:nvPr/>
        </p:nvSpPr>
        <p:spPr bwMode="auto">
          <a:xfrm>
            <a:off x="2341563" y="5378450"/>
            <a:ext cx="5921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m:2</a:t>
            </a:r>
          </a:p>
        </p:txBody>
      </p:sp>
      <p:sp>
        <p:nvSpPr>
          <p:cNvPr id="50199" name="Text Box 59"/>
          <p:cNvSpPr txBox="1">
            <a:spLocks noChangeArrowheads="1"/>
          </p:cNvSpPr>
          <p:nvPr/>
        </p:nvSpPr>
        <p:spPr bwMode="auto">
          <a:xfrm>
            <a:off x="2370138" y="5986463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p:2</a:t>
            </a:r>
          </a:p>
        </p:txBody>
      </p:sp>
      <p:cxnSp>
        <p:nvCxnSpPr>
          <p:cNvPr id="50200" name="AutoShape 60"/>
          <p:cNvCxnSpPr>
            <a:cxnSpLocks noChangeShapeType="1"/>
            <a:stCxn id="50193" idx="2"/>
            <a:endCxn id="50196" idx="0"/>
          </p:cNvCxnSpPr>
          <p:nvPr/>
        </p:nvCxnSpPr>
        <p:spPr bwMode="auto">
          <a:xfrm>
            <a:off x="2905125" y="4572000"/>
            <a:ext cx="0" cy="196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201" name="AutoShape 61"/>
          <p:cNvCxnSpPr>
            <a:cxnSpLocks noChangeShapeType="1"/>
            <a:stCxn id="50196" idx="2"/>
            <a:endCxn id="50198" idx="0"/>
          </p:cNvCxnSpPr>
          <p:nvPr/>
        </p:nvCxnSpPr>
        <p:spPr bwMode="auto">
          <a:xfrm flipH="1">
            <a:off x="2638425" y="5178425"/>
            <a:ext cx="266700" cy="2000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202" name="AutoShape 62"/>
          <p:cNvCxnSpPr>
            <a:cxnSpLocks noChangeShapeType="1"/>
            <a:stCxn id="50196" idx="2"/>
            <a:endCxn id="50197" idx="0"/>
          </p:cNvCxnSpPr>
          <p:nvPr/>
        </p:nvCxnSpPr>
        <p:spPr bwMode="auto">
          <a:xfrm>
            <a:off x="2905125" y="5178425"/>
            <a:ext cx="381000" cy="2000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50203" name="AutoShape 63"/>
          <p:cNvCxnSpPr>
            <a:cxnSpLocks noChangeShapeType="1"/>
            <a:stCxn id="50198" idx="2"/>
            <a:endCxn id="50199" idx="0"/>
          </p:cNvCxnSpPr>
          <p:nvPr/>
        </p:nvCxnSpPr>
        <p:spPr bwMode="auto">
          <a:xfrm>
            <a:off x="2638425" y="5788025"/>
            <a:ext cx="0" cy="1984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50204" name="Text Box 64"/>
          <p:cNvSpPr txBox="1">
            <a:spLocks noChangeArrowheads="1"/>
          </p:cNvSpPr>
          <p:nvPr/>
        </p:nvSpPr>
        <p:spPr bwMode="auto">
          <a:xfrm>
            <a:off x="2989263" y="5986463"/>
            <a:ext cx="59213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50205" name="AutoShape 65"/>
          <p:cNvCxnSpPr>
            <a:cxnSpLocks noChangeShapeType="1"/>
            <a:stCxn id="50197" idx="2"/>
            <a:endCxn id="50204" idx="0"/>
          </p:cNvCxnSpPr>
          <p:nvPr/>
        </p:nvCxnSpPr>
        <p:spPr bwMode="auto">
          <a:xfrm>
            <a:off x="3286125" y="5788025"/>
            <a:ext cx="0" cy="19843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sp>
        <p:nvSpPr>
          <p:cNvPr id="50206" name="Text Box 66"/>
          <p:cNvSpPr txBox="1">
            <a:spLocks noChangeArrowheads="1"/>
          </p:cNvSpPr>
          <p:nvPr/>
        </p:nvSpPr>
        <p:spPr bwMode="auto">
          <a:xfrm>
            <a:off x="228600" y="3200400"/>
            <a:ext cx="1704975" cy="25765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endParaRPr lang="en-US" altLang="zh-CN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i="1" u="sng">
                <a:latin typeface="Times New Roman" pitchFamily="18" charset="0"/>
              </a:rPr>
              <a:t>Item   head 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 f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c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a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b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m	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p	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0207" name="Freeform 67"/>
          <p:cNvSpPr>
            <a:spLocks/>
          </p:cNvSpPr>
          <p:nvPr/>
        </p:nvSpPr>
        <p:spPr bwMode="auto">
          <a:xfrm>
            <a:off x="1236663" y="3776663"/>
            <a:ext cx="1585912" cy="411162"/>
          </a:xfrm>
          <a:custGeom>
            <a:avLst/>
            <a:gdLst>
              <a:gd name="T0" fmla="*/ 0 w 672"/>
              <a:gd name="T1" fmla="*/ 411162 h 240"/>
              <a:gd name="T2" fmla="*/ 679677 w 672"/>
              <a:gd name="T3" fmla="*/ 328930 h 240"/>
              <a:gd name="T4" fmla="*/ 1019515 w 672"/>
              <a:gd name="T5" fmla="*/ 82232 h 240"/>
              <a:gd name="T6" fmla="*/ 1585912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Freeform 68"/>
          <p:cNvSpPr>
            <a:spLocks/>
          </p:cNvSpPr>
          <p:nvPr/>
        </p:nvSpPr>
        <p:spPr bwMode="auto">
          <a:xfrm flipV="1">
            <a:off x="1236663" y="4279900"/>
            <a:ext cx="1331912" cy="138113"/>
          </a:xfrm>
          <a:custGeom>
            <a:avLst/>
            <a:gdLst>
              <a:gd name="T0" fmla="*/ 0 w 432"/>
              <a:gd name="T1" fmla="*/ 0 h 1"/>
              <a:gd name="T2" fmla="*/ 1331912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Freeform 69"/>
          <p:cNvSpPr>
            <a:spLocks/>
          </p:cNvSpPr>
          <p:nvPr/>
        </p:nvSpPr>
        <p:spPr bwMode="auto">
          <a:xfrm>
            <a:off x="3086100" y="3771900"/>
            <a:ext cx="728663" cy="579438"/>
          </a:xfrm>
          <a:custGeom>
            <a:avLst/>
            <a:gdLst>
              <a:gd name="T0" fmla="*/ 0 w 480"/>
              <a:gd name="T1" fmla="*/ 579438 h 384"/>
              <a:gd name="T2" fmla="*/ 72866 w 480"/>
              <a:gd name="T3" fmla="*/ 507008 h 384"/>
              <a:gd name="T4" fmla="*/ 364332 w 480"/>
              <a:gd name="T5" fmla="*/ 144860 h 384"/>
              <a:gd name="T6" fmla="*/ 728663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Freeform 70"/>
          <p:cNvSpPr>
            <a:spLocks/>
          </p:cNvSpPr>
          <p:nvPr/>
        </p:nvSpPr>
        <p:spPr bwMode="auto">
          <a:xfrm>
            <a:off x="1236663" y="4784725"/>
            <a:ext cx="1331912" cy="206375"/>
          </a:xfrm>
          <a:custGeom>
            <a:avLst/>
            <a:gdLst>
              <a:gd name="T0" fmla="*/ 0 w 432"/>
              <a:gd name="T1" fmla="*/ 0 h 192"/>
              <a:gd name="T2" fmla="*/ 443971 w 432"/>
              <a:gd name="T3" fmla="*/ 51594 h 192"/>
              <a:gd name="T4" fmla="*/ 887941 w 432"/>
              <a:gd name="T5" fmla="*/ 154781 h 192"/>
              <a:gd name="T6" fmla="*/ 1331912 w 432"/>
              <a:gd name="T7" fmla="*/ 206375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Freeform 71"/>
          <p:cNvSpPr>
            <a:spLocks/>
          </p:cNvSpPr>
          <p:nvPr/>
        </p:nvSpPr>
        <p:spPr bwMode="auto">
          <a:xfrm>
            <a:off x="1236663" y="5072063"/>
            <a:ext cx="1784350" cy="442912"/>
          </a:xfrm>
          <a:custGeom>
            <a:avLst/>
            <a:gdLst>
              <a:gd name="T0" fmla="*/ 0 w 720"/>
              <a:gd name="T1" fmla="*/ 0 h 384"/>
              <a:gd name="T2" fmla="*/ 594783 w 720"/>
              <a:gd name="T3" fmla="*/ 55364 h 384"/>
              <a:gd name="T4" fmla="*/ 1308523 w 720"/>
              <a:gd name="T5" fmla="*/ 332184 h 384"/>
              <a:gd name="T6" fmla="*/ 1784350 w 720"/>
              <a:gd name="T7" fmla="*/ 442912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Freeform 72"/>
          <p:cNvSpPr>
            <a:spLocks/>
          </p:cNvSpPr>
          <p:nvPr/>
        </p:nvSpPr>
        <p:spPr bwMode="auto">
          <a:xfrm>
            <a:off x="3481388" y="4549775"/>
            <a:ext cx="85725" cy="1014413"/>
          </a:xfrm>
          <a:custGeom>
            <a:avLst/>
            <a:gdLst>
              <a:gd name="T0" fmla="*/ 0 w 56"/>
              <a:gd name="T1" fmla="*/ 1014413 h 672"/>
              <a:gd name="T2" fmla="*/ 73479 w 56"/>
              <a:gd name="T3" fmla="*/ 652123 h 672"/>
              <a:gd name="T4" fmla="*/ 73479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Line 73"/>
          <p:cNvSpPr>
            <a:spLocks noChangeShapeType="1"/>
          </p:cNvSpPr>
          <p:nvPr/>
        </p:nvSpPr>
        <p:spPr bwMode="auto">
          <a:xfrm>
            <a:off x="3695700" y="4379913"/>
            <a:ext cx="14605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Freeform 74"/>
          <p:cNvSpPr>
            <a:spLocks/>
          </p:cNvSpPr>
          <p:nvPr/>
        </p:nvSpPr>
        <p:spPr bwMode="auto">
          <a:xfrm>
            <a:off x="1236663" y="5360988"/>
            <a:ext cx="1127125" cy="241300"/>
          </a:xfrm>
          <a:custGeom>
            <a:avLst/>
            <a:gdLst>
              <a:gd name="T0" fmla="*/ 0 w 288"/>
              <a:gd name="T1" fmla="*/ 0 h 240"/>
              <a:gd name="T2" fmla="*/ 563563 w 288"/>
              <a:gd name="T3" fmla="*/ 48260 h 240"/>
              <a:gd name="T4" fmla="*/ 751417 w 288"/>
              <a:gd name="T5" fmla="*/ 193040 h 240"/>
              <a:gd name="T6" fmla="*/ 1127125 w 288"/>
              <a:gd name="T7" fmla="*/ 2413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Freeform 75"/>
          <p:cNvSpPr>
            <a:spLocks/>
          </p:cNvSpPr>
          <p:nvPr/>
        </p:nvSpPr>
        <p:spPr bwMode="auto">
          <a:xfrm>
            <a:off x="2871788" y="5613400"/>
            <a:ext cx="146050" cy="579438"/>
          </a:xfrm>
          <a:custGeom>
            <a:avLst/>
            <a:gdLst>
              <a:gd name="T0" fmla="*/ 0 w 96"/>
              <a:gd name="T1" fmla="*/ 0 h 384"/>
              <a:gd name="T2" fmla="*/ 73025 w 96"/>
              <a:gd name="T3" fmla="*/ 144860 h 384"/>
              <a:gd name="T4" fmla="*/ 73025 w 96"/>
              <a:gd name="T5" fmla="*/ 434579 h 384"/>
              <a:gd name="T6" fmla="*/ 146050 w 96"/>
              <a:gd name="T7" fmla="*/ 579438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Freeform 76"/>
          <p:cNvSpPr>
            <a:spLocks/>
          </p:cNvSpPr>
          <p:nvPr/>
        </p:nvSpPr>
        <p:spPr bwMode="auto">
          <a:xfrm>
            <a:off x="1236663" y="5648325"/>
            <a:ext cx="1127125" cy="546100"/>
          </a:xfrm>
          <a:custGeom>
            <a:avLst/>
            <a:gdLst>
              <a:gd name="T0" fmla="*/ 0 w 288"/>
              <a:gd name="T1" fmla="*/ 0 h 432"/>
              <a:gd name="T2" fmla="*/ 375708 w 288"/>
              <a:gd name="T3" fmla="*/ 182033 h 432"/>
              <a:gd name="T4" fmla="*/ 563563 w 288"/>
              <a:gd name="T5" fmla="*/ 424744 h 432"/>
              <a:gd name="T6" fmla="*/ 1127125 w 288"/>
              <a:gd name="T7" fmla="*/ 5461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Freeform 77"/>
          <p:cNvSpPr>
            <a:spLocks/>
          </p:cNvSpPr>
          <p:nvPr/>
        </p:nvSpPr>
        <p:spPr bwMode="auto">
          <a:xfrm>
            <a:off x="2871788" y="5157788"/>
            <a:ext cx="1166812" cy="1014412"/>
          </a:xfrm>
          <a:custGeom>
            <a:avLst/>
            <a:gdLst>
              <a:gd name="T0" fmla="*/ 0 w 768"/>
              <a:gd name="T1" fmla="*/ 1014412 h 672"/>
              <a:gd name="T2" fmla="*/ 145852 w 768"/>
              <a:gd name="T3" fmla="*/ 797038 h 672"/>
              <a:gd name="T4" fmla="*/ 802183 w 768"/>
              <a:gd name="T5" fmla="*/ 579664 h 672"/>
              <a:gd name="T6" fmla="*/ 1166812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AutoShape 78"/>
          <p:cNvSpPr>
            <a:spLocks noChangeArrowheads="1"/>
          </p:cNvSpPr>
          <p:nvPr/>
        </p:nvSpPr>
        <p:spPr bwMode="auto">
          <a:xfrm>
            <a:off x="4572000" y="3962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219" name="Line 15"/>
          <p:cNvSpPr>
            <a:spLocks noChangeShapeType="1"/>
          </p:cNvSpPr>
          <p:nvPr/>
        </p:nvSpPr>
        <p:spPr bwMode="auto">
          <a:xfrm>
            <a:off x="609600" y="1219200"/>
            <a:ext cx="79248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15"/>
          <p:cNvSpPr>
            <a:spLocks noChangeShapeType="1"/>
          </p:cNvSpPr>
          <p:nvPr/>
        </p:nvSpPr>
        <p:spPr bwMode="auto">
          <a:xfrm>
            <a:off x="457200" y="6400800"/>
            <a:ext cx="79248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3333CC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3333CC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576</Words>
  <Application>Microsoft Office PowerPoint</Application>
  <PresentationFormat>On-screen Show (4:3)</PresentationFormat>
  <Paragraphs>275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FP-Tree/FP-Growth Algorithm</vt:lpstr>
      <vt:lpstr>Slide 2</vt:lpstr>
      <vt:lpstr>Slide 3</vt:lpstr>
      <vt:lpstr>Slide 4</vt:lpstr>
      <vt:lpstr>Slide 5</vt:lpstr>
      <vt:lpstr>Slide 6</vt:lpstr>
      <vt:lpstr>Slide 7</vt:lpstr>
      <vt:lpstr>3 Major Steps</vt:lpstr>
      <vt:lpstr>Step 1: Construct Conditional Pattern Base</vt:lpstr>
      <vt:lpstr>Slide 10</vt:lpstr>
      <vt:lpstr>Conditional Pattern Bases and  Conditional FP-Tree</vt:lpstr>
      <vt:lpstr>Slide 12</vt:lpstr>
      <vt:lpstr>Discusion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FP-Tree/FP-Growth Algorithm</dc:title>
  <dc:creator>Nitk</dc:creator>
  <cp:lastModifiedBy>Nitk</cp:lastModifiedBy>
  <cp:revision>6</cp:revision>
  <dcterms:created xsi:type="dcterms:W3CDTF">2020-12-30T14:54:15Z</dcterms:created>
  <dcterms:modified xsi:type="dcterms:W3CDTF">2022-01-17T13:58:58Z</dcterms:modified>
</cp:coreProperties>
</file>