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71" r:id="rId8"/>
    <p:sldId id="272" r:id="rId9"/>
    <p:sldId id="273" r:id="rId10"/>
    <p:sldId id="262" r:id="rId11"/>
    <p:sldId id="263" r:id="rId12"/>
    <p:sldId id="264" r:id="rId13"/>
    <p:sldId id="266" r:id="rId14"/>
    <p:sldId id="265" r:id="rId15"/>
    <p:sldId id="268" r:id="rId16"/>
    <p:sldId id="269" r:id="rId17"/>
    <p:sldId id="274"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113ED0E9-FEAC-47D6-8B86-D6B23CA2BE65}" type="slidenum">
              <a:rPr lang="en-IN" smtClean="0"/>
              <a:t>‹#›</a:t>
            </a:fld>
            <a:endParaRPr lang="en-IN"/>
          </a:p>
        </p:txBody>
      </p:sp>
    </p:spTree>
    <p:extLst>
      <p:ext uri="{BB962C8B-B14F-4D97-AF65-F5344CB8AC3E}">
        <p14:creationId xmlns:p14="http://schemas.microsoft.com/office/powerpoint/2010/main" val="2168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9F1FD-E8EB-4388-9068-AFF69C9FFF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196797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237823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861198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83222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19F1FD-E8EB-4388-9068-AFF69C9FFFF3}"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1197383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19F1FD-E8EB-4388-9068-AFF69C9FFFF3}"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335921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3941867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394506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20809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9F1FD-E8EB-4388-9068-AFF69C9FFFF3}"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102346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19F1FD-E8EB-4388-9068-AFF69C9FFF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279323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19F1FD-E8EB-4388-9068-AFF69C9FFFF3}"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397222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19F1FD-E8EB-4388-9068-AFF69C9FFFF3}"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147758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9F1FD-E8EB-4388-9068-AFF69C9FFFF3}" type="datetimeFigureOut">
              <a:rPr lang="en-IN" smtClean="0"/>
              <a:t>02-06-2021</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326450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9F1FD-E8EB-4388-9068-AFF69C9FFF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383058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9F1FD-E8EB-4388-9068-AFF69C9FFFF3}"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3ED0E9-FEAC-47D6-8B86-D6B23CA2BE65}" type="slidenum">
              <a:rPr lang="en-IN" smtClean="0"/>
              <a:t>‹#›</a:t>
            </a:fld>
            <a:endParaRPr lang="en-IN"/>
          </a:p>
        </p:txBody>
      </p:sp>
    </p:spTree>
    <p:extLst>
      <p:ext uri="{BB962C8B-B14F-4D97-AF65-F5344CB8AC3E}">
        <p14:creationId xmlns:p14="http://schemas.microsoft.com/office/powerpoint/2010/main" val="157311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80">
          <a:fgClr>
            <a:schemeClr val="accent2"/>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19F1FD-E8EB-4388-9068-AFF69C9FFFF3}" type="datetimeFigureOut">
              <a:rPr lang="en-IN" smtClean="0"/>
              <a:t>02-06-2021</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3ED0E9-FEAC-47D6-8B86-D6B23CA2BE65}" type="slidenum">
              <a:rPr lang="en-IN" smtClean="0"/>
              <a:t>‹#›</a:t>
            </a:fld>
            <a:endParaRPr lang="en-IN"/>
          </a:p>
        </p:txBody>
      </p:sp>
    </p:spTree>
    <p:extLst>
      <p:ext uri="{BB962C8B-B14F-4D97-AF65-F5344CB8AC3E}">
        <p14:creationId xmlns:p14="http://schemas.microsoft.com/office/powerpoint/2010/main" val="11758282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fX93wQ0MLMWkGjuVyds1U99UAr3hHJd7/view?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EB1CC-BC6F-42B8-AE25-29CB6405E678}"/>
              </a:ext>
            </a:extLst>
          </p:cNvPr>
          <p:cNvSpPr>
            <a:spLocks noGrp="1"/>
          </p:cNvSpPr>
          <p:nvPr>
            <p:ph type="ctrTitle"/>
          </p:nvPr>
        </p:nvSpPr>
        <p:spPr>
          <a:xfrm>
            <a:off x="1126820" y="847708"/>
            <a:ext cx="8825658" cy="2677648"/>
          </a:xfrm>
        </p:spPr>
        <p:txBody>
          <a:bodyPr>
            <a:normAutofit/>
          </a:bodyPr>
          <a:lstStyle/>
          <a:p>
            <a:r>
              <a:rPr lang="en-US" sz="4400" b="1" u="sng" dirty="0">
                <a:solidFill>
                  <a:schemeClr val="bg1"/>
                </a:solidFill>
                <a:effectLst/>
                <a:uFill>
                  <a:solidFill>
                    <a:srgbClr val="000000"/>
                  </a:solidFill>
                </a:uFill>
                <a:latin typeface="Baskerville Old Face" panose="02020602080505020303" pitchFamily="18" charset="0"/>
                <a:ea typeface="Carlito"/>
                <a:cs typeface="Carlito"/>
              </a:rPr>
              <a:t>Indoor Object Detection and Identification through Webcam</a:t>
            </a:r>
            <a:r>
              <a:rPr lang="en-IN" sz="4400" b="1" u="sng" dirty="0">
                <a:solidFill>
                  <a:schemeClr val="bg1"/>
                </a:solidFill>
                <a:effectLst/>
                <a:uFill>
                  <a:solidFill>
                    <a:srgbClr val="000000"/>
                  </a:solidFill>
                </a:uFill>
                <a:latin typeface="Baskerville Old Face" panose="02020602080505020303" pitchFamily="18" charset="0"/>
                <a:ea typeface="Carlito"/>
                <a:cs typeface="Carlito"/>
              </a:rPr>
              <a:t/>
            </a:r>
            <a:br>
              <a:rPr lang="en-IN" sz="4400" b="1" u="sng" dirty="0">
                <a:solidFill>
                  <a:schemeClr val="bg1"/>
                </a:solidFill>
                <a:effectLst/>
                <a:uFill>
                  <a:solidFill>
                    <a:srgbClr val="000000"/>
                  </a:solidFill>
                </a:uFill>
                <a:latin typeface="Baskerville Old Face" panose="02020602080505020303" pitchFamily="18" charset="0"/>
                <a:ea typeface="Carlito"/>
                <a:cs typeface="Carlito"/>
              </a:rPr>
            </a:br>
            <a:endParaRPr lang="en-IN" sz="4400" b="1" u="sng" dirty="0">
              <a:solidFill>
                <a:schemeClr val="bg1"/>
              </a:solidFill>
              <a:latin typeface="Baskerville Old Face" panose="02020602080505020303" pitchFamily="18" charset="0"/>
            </a:endParaRPr>
          </a:p>
        </p:txBody>
      </p:sp>
      <p:sp>
        <p:nvSpPr>
          <p:cNvPr id="3" name="Subtitle 2">
            <a:extLst>
              <a:ext uri="{FF2B5EF4-FFF2-40B4-BE49-F238E27FC236}">
                <a16:creationId xmlns="" xmlns:a16="http://schemas.microsoft.com/office/drawing/2014/main" id="{6CC12009-1E46-43FF-B451-172AFAAC06D1}"/>
              </a:ext>
            </a:extLst>
          </p:cNvPr>
          <p:cNvSpPr>
            <a:spLocks noGrp="1"/>
          </p:cNvSpPr>
          <p:nvPr>
            <p:ph type="subTitle" idx="1"/>
          </p:nvPr>
        </p:nvSpPr>
        <p:spPr>
          <a:xfrm>
            <a:off x="1238054" y="3273550"/>
            <a:ext cx="9200174" cy="2514775"/>
          </a:xfrm>
        </p:spPr>
        <p:txBody>
          <a:bodyPr>
            <a:noAutofit/>
          </a:bodyPr>
          <a:lstStyle/>
          <a:p>
            <a:r>
              <a:rPr lang="en-US" sz="2400" b="1" dirty="0" smtClean="0">
                <a:solidFill>
                  <a:schemeClr val="tx1">
                    <a:lumMod val="95000"/>
                    <a:lumOff val="5000"/>
                  </a:schemeClr>
                </a:solidFill>
                <a:effectLst/>
                <a:latin typeface="Times New Roman" panose="02020603050405020304" pitchFamily="18" charset="0"/>
                <a:ea typeface="Times New Roman" panose="02020603050405020304" pitchFamily="18" charset="0"/>
              </a:rPr>
              <a:t>18BCE2511- RITIKA MANDAL</a:t>
            </a:r>
            <a:endParaRPr lang="en-IN" sz="2400" dirty="0" smtClean="0">
              <a:solidFill>
                <a:schemeClr val="tx1">
                  <a:lumMod val="95000"/>
                  <a:lumOff val="5000"/>
                </a:schemeClr>
              </a:solidFill>
              <a:latin typeface="Times New Roman" panose="02020603050405020304" pitchFamily="18" charset="0"/>
              <a:ea typeface="Times New Roman" panose="02020603050405020304" pitchFamily="18" charset="0"/>
            </a:endParaRPr>
          </a:p>
          <a:p>
            <a:r>
              <a:rPr lang="en-US" sz="2400" b="1" dirty="0" smtClean="0">
                <a:solidFill>
                  <a:schemeClr val="tx1">
                    <a:lumMod val="95000"/>
                    <a:lumOff val="5000"/>
                  </a:schemeClr>
                </a:solidFill>
                <a:effectLst/>
                <a:latin typeface="Times New Roman" panose="02020603050405020304" pitchFamily="18" charset="0"/>
                <a:ea typeface="Times New Roman" panose="02020603050405020304" pitchFamily="18" charset="0"/>
              </a:rPr>
              <a:t>18BCI0148- </a:t>
            </a:r>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JAI KATHURIA</a:t>
            </a:r>
            <a:endParaRPr lang="en-IN"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18BCI0131 - RAGHAV </a:t>
            </a:r>
            <a:r>
              <a:rPr lang="en-US" sz="2400" b="1" dirty="0" smtClean="0">
                <a:solidFill>
                  <a:schemeClr val="tx1">
                    <a:lumMod val="95000"/>
                    <a:lumOff val="5000"/>
                  </a:schemeClr>
                </a:solidFill>
                <a:effectLst/>
                <a:latin typeface="Times New Roman" panose="02020603050405020304" pitchFamily="18" charset="0"/>
                <a:ea typeface="Times New Roman" panose="02020603050405020304" pitchFamily="18" charset="0"/>
              </a:rPr>
              <a:t>SOMANI</a:t>
            </a:r>
          </a:p>
          <a:p>
            <a:endParaRPr lang="en-US" sz="2400" b="1" dirty="0" smtClean="0">
              <a:solidFill>
                <a:schemeClr val="tx1">
                  <a:lumMod val="95000"/>
                  <a:lumOff val="5000"/>
                </a:schemeClr>
              </a:solidFill>
              <a:effectLst/>
              <a:latin typeface="Times New Roman" panose="02020603050405020304" pitchFamily="18" charset="0"/>
              <a:ea typeface="Times New Roman" panose="02020603050405020304" pitchFamily="18" charset="0"/>
            </a:endParaRPr>
          </a:p>
          <a:p>
            <a:r>
              <a:rPr lang="en-US" sz="2400" b="1" dirty="0" smtClean="0">
                <a:latin typeface="Times New Roman" panose="02020603050405020304" pitchFamily="18" charset="0"/>
                <a:ea typeface="Times New Roman" panose="02020603050405020304" pitchFamily="18" charset="0"/>
              </a:rPr>
              <a:t>Demo-</a:t>
            </a:r>
            <a:r>
              <a:rPr lang="en-US" sz="2400" b="1" dirty="0" err="1" smtClean="0">
                <a:latin typeface="Times New Roman" panose="02020603050405020304" pitchFamily="18" charset="0"/>
                <a:ea typeface="Times New Roman" panose="02020603050405020304" pitchFamily="18" charset="0"/>
              </a:rPr>
              <a:t>LiNK</a:t>
            </a:r>
            <a:endParaRPr lang="en-US" sz="2400" b="1" dirty="0" smtClean="0">
              <a:latin typeface="Times New Roman" panose="02020603050405020304" pitchFamily="18" charset="0"/>
              <a:ea typeface="Times New Roman" panose="02020603050405020304" pitchFamily="18" charset="0"/>
            </a:endParaRPr>
          </a:p>
          <a:p>
            <a:r>
              <a:rPr lang="en-US" sz="1200" b="1" dirty="0">
                <a:solidFill>
                  <a:schemeClr val="tx1"/>
                </a:solidFill>
                <a:latin typeface="Times New Roman" panose="02020603050405020304" pitchFamily="18" charset="0"/>
                <a:ea typeface="Times New Roman" panose="02020603050405020304" pitchFamily="18" charset="0"/>
                <a:hlinkClick r:id="rId2"/>
              </a:rPr>
              <a:t>https://drive.google.com/file/d/1fX93wQ0MLMWkGjuVyds1U99UAr3hHJd7/view?usp=sharing</a:t>
            </a:r>
            <a:endParaRPr lang="en-US" sz="1200" b="1" dirty="0" smtClean="0">
              <a:solidFill>
                <a:schemeClr val="tx1"/>
              </a:solidFill>
              <a:latin typeface="Times New Roman" panose="02020603050405020304" pitchFamily="18" charset="0"/>
              <a:ea typeface="Times New Roman" panose="02020603050405020304" pitchFamily="18" charset="0"/>
            </a:endParaRPr>
          </a:p>
          <a:p>
            <a:endParaRPr lang="en-IN" sz="2400" dirty="0" smtClean="0">
              <a:solidFill>
                <a:schemeClr val="tx1">
                  <a:lumMod val="95000"/>
                  <a:lumOff val="5000"/>
                </a:schemeClr>
              </a:solidFill>
              <a:effectLst/>
              <a:latin typeface="Times New Roman" panose="02020603050405020304" pitchFamily="18" charset="0"/>
              <a:ea typeface="Times New Roman" panose="02020603050405020304" pitchFamily="18" charset="0"/>
            </a:endParaRPr>
          </a:p>
          <a:p>
            <a:pPr algn="r"/>
            <a:endParaRPr lang="en-IN" sz="1600" dirty="0"/>
          </a:p>
        </p:txBody>
      </p:sp>
    </p:spTree>
    <p:extLst>
      <p:ext uri="{BB962C8B-B14F-4D97-AF65-F5344CB8AC3E}">
        <p14:creationId xmlns:p14="http://schemas.microsoft.com/office/powerpoint/2010/main" val="93407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83FFE-3876-4CD0-899C-B408DE1E1750}"/>
              </a:ext>
            </a:extLst>
          </p:cNvPr>
          <p:cNvSpPr>
            <a:spLocks noGrp="1"/>
          </p:cNvSpPr>
          <p:nvPr>
            <p:ph type="title"/>
          </p:nvPr>
        </p:nvSpPr>
        <p:spPr>
          <a:xfrm>
            <a:off x="1223590" y="519736"/>
            <a:ext cx="5053048" cy="1609838"/>
          </a:xfrm>
        </p:spPr>
        <p:txBody>
          <a:bodyPr>
            <a:normAutofit/>
          </a:bodyPr>
          <a:lstStyle/>
          <a:p>
            <a:r>
              <a:rPr lang="en-US" sz="2800" b="1" u="sng" dirty="0"/>
              <a:t>ALGORITHMS USED </a:t>
            </a:r>
            <a:endParaRPr lang="en-IN" sz="2800" b="1" u="sng" dirty="0"/>
          </a:p>
        </p:txBody>
      </p:sp>
      <p:pic>
        <p:nvPicPr>
          <p:cNvPr id="4" name="Content Placeholder 3">
            <a:extLst>
              <a:ext uri="{FF2B5EF4-FFF2-40B4-BE49-F238E27FC236}">
                <a16:creationId xmlns="" xmlns:a16="http://schemas.microsoft.com/office/drawing/2014/main" id="{9AD7CF86-012B-4908-83BE-FBE45606234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4835" y="2968446"/>
            <a:ext cx="4211132" cy="3314700"/>
          </a:xfrm>
          <a:prstGeom prst="rect">
            <a:avLst/>
          </a:prstGeom>
          <a:noFill/>
          <a:ln>
            <a:noFill/>
          </a:ln>
        </p:spPr>
      </p:pic>
      <p:pic>
        <p:nvPicPr>
          <p:cNvPr id="5" name="Picture 4">
            <a:extLst>
              <a:ext uri="{FF2B5EF4-FFF2-40B4-BE49-F238E27FC236}">
                <a16:creationId xmlns="" xmlns:a16="http://schemas.microsoft.com/office/drawing/2014/main" id="{D2ED1D1C-3641-44A2-A4D3-31CE3628C7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30750" y="2968446"/>
            <a:ext cx="3185607" cy="3314701"/>
          </a:xfrm>
          <a:prstGeom prst="rect">
            <a:avLst/>
          </a:prstGeom>
          <a:noFill/>
          <a:ln>
            <a:noFill/>
          </a:ln>
        </p:spPr>
      </p:pic>
      <p:sp>
        <p:nvSpPr>
          <p:cNvPr id="7" name="TextBox 6">
            <a:extLst>
              <a:ext uri="{FF2B5EF4-FFF2-40B4-BE49-F238E27FC236}">
                <a16:creationId xmlns="" xmlns:a16="http://schemas.microsoft.com/office/drawing/2014/main" id="{ACF3D09D-9347-4707-A56C-F0BFEB619C4D}"/>
              </a:ext>
            </a:extLst>
          </p:cNvPr>
          <p:cNvSpPr txBox="1"/>
          <p:nvPr/>
        </p:nvSpPr>
        <p:spPr>
          <a:xfrm>
            <a:off x="1094835" y="2364344"/>
            <a:ext cx="9732170" cy="369332"/>
          </a:xfrm>
          <a:prstGeom prst="rect">
            <a:avLst/>
          </a:prstGeom>
          <a:noFill/>
        </p:spPr>
        <p:txBody>
          <a:bodyPr wrap="square">
            <a:spAutoFit/>
          </a:bodyPr>
          <a:lstStyle/>
          <a:p>
            <a:pPr marL="1191260" marR="1057275">
              <a:spcBef>
                <a:spcPts val="5"/>
              </a:spcBef>
            </a:pPr>
            <a:r>
              <a:rPr lang="en-US" sz="1800" i="1" u="sng" kern="0" dirty="0">
                <a:effectLst/>
                <a:latin typeface="Times New Roman" panose="02020603050405020304" pitchFamily="18" charset="0"/>
                <a:ea typeface="Carlito"/>
                <a:cs typeface="Carlito"/>
              </a:rPr>
              <a:t>You Only Look Once (YOLO) </a:t>
            </a:r>
            <a:r>
              <a:rPr lang="en-US" sz="1800" i="1" kern="0" dirty="0">
                <a:effectLst/>
                <a:latin typeface="Times New Roman" panose="02020603050405020304" pitchFamily="18" charset="0"/>
                <a:ea typeface="Carlito"/>
                <a:cs typeface="Carlito"/>
              </a:rPr>
              <a:t>                     </a:t>
            </a:r>
            <a:r>
              <a:rPr lang="en-US" sz="1800" i="1" u="sng" kern="0" dirty="0">
                <a:effectLst/>
                <a:latin typeface="Times New Roman" panose="02020603050405020304" pitchFamily="18" charset="0"/>
                <a:ea typeface="Carlito"/>
                <a:cs typeface="Carlito"/>
              </a:rPr>
              <a:t> </a:t>
            </a:r>
            <a:r>
              <a:rPr lang="en-US" sz="1800" i="1" u="sng" dirty="0">
                <a:effectLst/>
                <a:latin typeface="Times New Roman" panose="02020603050405020304" pitchFamily="18" charset="0"/>
                <a:ea typeface="Times New Roman" panose="02020603050405020304" pitchFamily="18" charset="0"/>
              </a:rPr>
              <a:t>SINGLE SHOT DETECTOR(SSD)</a:t>
            </a:r>
            <a:endParaRPr lang="en-IN" sz="2000" u="sng" kern="0" dirty="0">
              <a:effectLst/>
              <a:latin typeface="Carlito"/>
              <a:ea typeface="Carlito"/>
              <a:cs typeface="Carlito"/>
            </a:endParaRPr>
          </a:p>
        </p:txBody>
      </p:sp>
    </p:spTree>
    <p:extLst>
      <p:ext uri="{BB962C8B-B14F-4D97-AF65-F5344CB8AC3E}">
        <p14:creationId xmlns:p14="http://schemas.microsoft.com/office/powerpoint/2010/main" val="3806175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E6FC7-8A55-48E8-A0E0-765CBE7C313F}"/>
              </a:ext>
            </a:extLst>
          </p:cNvPr>
          <p:cNvSpPr>
            <a:spLocks noGrp="1"/>
          </p:cNvSpPr>
          <p:nvPr>
            <p:ph type="title"/>
          </p:nvPr>
        </p:nvSpPr>
        <p:spPr>
          <a:xfrm>
            <a:off x="701729" y="589265"/>
            <a:ext cx="9214638" cy="1581263"/>
          </a:xfrm>
        </p:spPr>
        <p:txBody>
          <a:bodyPr>
            <a:normAutofit/>
          </a:bodyPr>
          <a:lstStyle/>
          <a:p>
            <a:r>
              <a:rPr lang="en-US" sz="2800" b="1" u="sng" dirty="0" smtClean="0"/>
              <a:t>TOOLS/ TECHNOLOGY</a:t>
            </a:r>
            <a:endParaRPr lang="en-IN" sz="2800" b="1" u="sng" dirty="0"/>
          </a:p>
        </p:txBody>
      </p:sp>
      <p:sp>
        <p:nvSpPr>
          <p:cNvPr id="3" name="Content Placeholder 2">
            <a:extLst>
              <a:ext uri="{FF2B5EF4-FFF2-40B4-BE49-F238E27FC236}">
                <a16:creationId xmlns="" xmlns:a16="http://schemas.microsoft.com/office/drawing/2014/main" id="{85EAA2C0-C981-45D3-9AD1-DFC9D6FF1D00}"/>
              </a:ext>
            </a:extLst>
          </p:cNvPr>
          <p:cNvSpPr>
            <a:spLocks noGrp="1"/>
          </p:cNvSpPr>
          <p:nvPr>
            <p:ph idx="1"/>
          </p:nvPr>
        </p:nvSpPr>
        <p:spPr/>
        <p:txBody>
          <a:bodyPr>
            <a:normAutofit fontScale="92500" lnSpcReduction="20000"/>
          </a:bodyPr>
          <a:lstStyle/>
          <a:p>
            <a:pPr marL="203835"/>
            <a:r>
              <a:rPr lang="en-US" sz="1900" b="1" dirty="0">
                <a:solidFill>
                  <a:schemeClr val="tx1"/>
                </a:solidFill>
                <a:effectLst/>
                <a:latin typeface="Times New Roman" panose="02020603050405020304" pitchFamily="18" charset="0"/>
                <a:ea typeface="Times New Roman" panose="02020603050405020304" pitchFamily="18" charset="0"/>
              </a:rPr>
              <a:t>Datasets can be acquired from :</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0" indent="0">
              <a:spcBef>
                <a:spcPts val="55"/>
              </a:spcBef>
              <a:buNone/>
            </a:pPr>
            <a:endParaRPr lang="en-IN" sz="1900" b="1" dirty="0">
              <a:solidFill>
                <a:schemeClr val="tx1"/>
              </a:solidFill>
              <a:effectLst/>
              <a:latin typeface="Times New Roman" panose="02020603050405020304" pitchFamily="18" charset="0"/>
              <a:ea typeface="Times New Roman" panose="02020603050405020304" pitchFamily="18" charset="0"/>
            </a:endParaRPr>
          </a:p>
          <a:p>
            <a:pPr marL="742950" lvl="1" indent="-285750">
              <a:lnSpc>
                <a:spcPts val="1675"/>
              </a:lnSpc>
              <a:buSzPts val="1400"/>
              <a:buFont typeface="Carlito"/>
              <a:buChar char="•"/>
              <a:tabLst>
                <a:tab pos="654685" algn="l"/>
                <a:tab pos="655320" algn="l"/>
              </a:tabLst>
            </a:pPr>
            <a:r>
              <a:rPr lang="en-US" sz="1900" b="1" dirty="0" err="1">
                <a:solidFill>
                  <a:schemeClr val="tx1"/>
                </a:solidFill>
                <a:effectLst/>
                <a:latin typeface="Times New Roman" panose="02020603050405020304" pitchFamily="18" charset="0"/>
                <a:ea typeface="Carlito"/>
                <a:cs typeface="Carlito"/>
              </a:rPr>
              <a:t>Github</a:t>
            </a:r>
            <a:endParaRPr lang="en-IN" sz="1900" b="1" dirty="0">
              <a:solidFill>
                <a:schemeClr val="tx1"/>
              </a:solidFill>
              <a:effectLst/>
              <a:latin typeface="Times New Roman" panose="02020603050405020304" pitchFamily="18" charset="0"/>
              <a:ea typeface="Carlito"/>
              <a:cs typeface="Carlito"/>
            </a:endParaRPr>
          </a:p>
          <a:p>
            <a:pPr marL="742950" lvl="1" indent="-285750">
              <a:lnSpc>
                <a:spcPts val="1675"/>
              </a:lnSpc>
              <a:buSzPts val="1400"/>
              <a:buFont typeface="Carlito"/>
              <a:buChar char="•"/>
              <a:tabLst>
                <a:tab pos="654685" algn="l"/>
                <a:tab pos="655320" algn="l"/>
              </a:tabLst>
            </a:pPr>
            <a:r>
              <a:rPr lang="en-US" sz="1900" b="1" dirty="0">
                <a:solidFill>
                  <a:schemeClr val="tx1"/>
                </a:solidFill>
                <a:effectLst/>
                <a:latin typeface="Times New Roman" panose="02020603050405020304" pitchFamily="18" charset="0"/>
                <a:ea typeface="Carlito"/>
                <a:cs typeface="Carlito"/>
              </a:rPr>
              <a:t>Kaggle</a:t>
            </a:r>
            <a:endParaRPr lang="en-IN" sz="1900" b="1" dirty="0">
              <a:solidFill>
                <a:schemeClr val="tx1"/>
              </a:solidFill>
              <a:effectLst/>
              <a:latin typeface="Times New Roman" panose="02020603050405020304" pitchFamily="18" charset="0"/>
              <a:ea typeface="Carlito"/>
              <a:cs typeface="Carlito"/>
            </a:endParaRPr>
          </a:p>
          <a:p>
            <a:pPr marL="0" indent="0">
              <a:spcBef>
                <a:spcPts val="50"/>
              </a:spcBef>
              <a:buNone/>
            </a:pPr>
            <a:endParaRPr lang="en-IN" sz="1900" b="1" dirty="0">
              <a:solidFill>
                <a:schemeClr val="tx1"/>
              </a:solidFill>
              <a:effectLst/>
              <a:latin typeface="Times New Roman" panose="02020603050405020304" pitchFamily="18" charset="0"/>
              <a:ea typeface="Times New Roman" panose="02020603050405020304" pitchFamily="18" charset="0"/>
            </a:endParaRPr>
          </a:p>
          <a:p>
            <a:pPr marL="208280"/>
            <a:r>
              <a:rPr lang="en-US" sz="1900" b="1" dirty="0">
                <a:solidFill>
                  <a:schemeClr val="tx1"/>
                </a:solidFill>
                <a:effectLst/>
                <a:latin typeface="Times New Roman" panose="02020603050405020304" pitchFamily="18" charset="0"/>
                <a:ea typeface="Times New Roman" panose="02020603050405020304" pitchFamily="18" charset="0"/>
              </a:rPr>
              <a:t>To create the Detector we are using following tools:</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0" indent="0">
              <a:spcBef>
                <a:spcPts val="55"/>
              </a:spcBef>
              <a:buNone/>
            </a:pPr>
            <a:r>
              <a:rPr lang="en-US" sz="1900" b="1" dirty="0">
                <a:solidFill>
                  <a:schemeClr val="tx1"/>
                </a:solidFill>
                <a:effectLst/>
                <a:latin typeface="Times New Roman" panose="02020603050405020304" pitchFamily="18" charset="0"/>
                <a:ea typeface="Times New Roman" panose="02020603050405020304" pitchFamily="18" charset="0"/>
              </a:rPr>
              <a:t> </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845820" lvl="1" indent="-342900">
              <a:lnSpc>
                <a:spcPts val="1675"/>
              </a:lnSpc>
              <a:buFont typeface="Arial" panose="020B0604020202020204" pitchFamily="34" charset="0"/>
              <a:buChar char="•"/>
              <a:tabLst>
                <a:tab pos="426085" algn="l"/>
                <a:tab pos="426720" algn="l"/>
              </a:tabLst>
            </a:pPr>
            <a:r>
              <a:rPr lang="en-US" sz="1900" b="1" dirty="0">
                <a:solidFill>
                  <a:schemeClr val="tx1"/>
                </a:solidFill>
                <a:effectLst/>
                <a:latin typeface="Times New Roman" panose="02020603050405020304" pitchFamily="18" charset="0"/>
                <a:ea typeface="Times New Roman" panose="02020603050405020304" pitchFamily="18" charset="0"/>
              </a:rPr>
              <a:t>Python</a:t>
            </a:r>
            <a:r>
              <a:rPr lang="en-US" sz="1900" b="1" spc="-15" dirty="0">
                <a:solidFill>
                  <a:schemeClr val="tx1"/>
                </a:solidFill>
                <a:effectLst/>
                <a:latin typeface="Times New Roman" panose="02020603050405020304" pitchFamily="18" charset="0"/>
                <a:ea typeface="Times New Roman" panose="02020603050405020304" pitchFamily="18" charset="0"/>
              </a:rPr>
              <a:t> </a:t>
            </a:r>
            <a:r>
              <a:rPr lang="en-US" sz="1900" b="1" dirty="0">
                <a:solidFill>
                  <a:schemeClr val="tx1"/>
                </a:solidFill>
                <a:effectLst/>
                <a:latin typeface="Times New Roman" panose="02020603050405020304" pitchFamily="18" charset="0"/>
                <a:ea typeface="Times New Roman" panose="02020603050405020304" pitchFamily="18" charset="0"/>
              </a:rPr>
              <a:t>3 (OpenCV library)</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845820" lvl="1" indent="-342900">
              <a:lnSpc>
                <a:spcPts val="1640"/>
              </a:lnSpc>
              <a:buFont typeface="Arial" panose="020B0604020202020204" pitchFamily="34" charset="0"/>
              <a:buChar char="•"/>
              <a:tabLst>
                <a:tab pos="426085" algn="l"/>
                <a:tab pos="426720" algn="l"/>
              </a:tabLst>
            </a:pPr>
            <a:r>
              <a:rPr lang="en-US" sz="1900" b="1" dirty="0">
                <a:solidFill>
                  <a:schemeClr val="tx1"/>
                </a:solidFill>
                <a:effectLst/>
                <a:latin typeface="Times New Roman" panose="02020603050405020304" pitchFamily="18" charset="0"/>
                <a:ea typeface="Times New Roman" panose="02020603050405020304" pitchFamily="18" charset="0"/>
              </a:rPr>
              <a:t>Sublime</a:t>
            </a:r>
            <a:r>
              <a:rPr lang="en-US" sz="1900" b="1" spc="-20" dirty="0">
                <a:solidFill>
                  <a:schemeClr val="tx1"/>
                </a:solidFill>
                <a:effectLst/>
                <a:latin typeface="Times New Roman" panose="02020603050405020304" pitchFamily="18" charset="0"/>
                <a:ea typeface="Times New Roman" panose="02020603050405020304" pitchFamily="18" charset="0"/>
              </a:rPr>
              <a:t> </a:t>
            </a:r>
            <a:r>
              <a:rPr lang="en-US" sz="1900" b="1" dirty="0">
                <a:solidFill>
                  <a:schemeClr val="tx1"/>
                </a:solidFill>
                <a:effectLst/>
                <a:latin typeface="Times New Roman" panose="02020603050405020304" pitchFamily="18" charset="0"/>
                <a:ea typeface="Times New Roman" panose="02020603050405020304" pitchFamily="18" charset="0"/>
              </a:rPr>
              <a:t>Text / </a:t>
            </a:r>
            <a:r>
              <a:rPr lang="en-US" sz="1900" b="1" dirty="0" err="1">
                <a:solidFill>
                  <a:schemeClr val="tx1"/>
                </a:solidFill>
                <a:effectLst/>
                <a:latin typeface="Times New Roman" panose="02020603050405020304" pitchFamily="18" charset="0"/>
                <a:ea typeface="Times New Roman" panose="02020603050405020304" pitchFamily="18" charset="0"/>
              </a:rPr>
              <a:t>VSCode</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845820" lvl="1" indent="-342900">
              <a:lnSpc>
                <a:spcPts val="1640"/>
              </a:lnSpc>
              <a:buFont typeface="Arial" panose="020B0604020202020204" pitchFamily="34" charset="0"/>
              <a:buChar char="•"/>
              <a:tabLst>
                <a:tab pos="426085" algn="l"/>
                <a:tab pos="426720" algn="l"/>
              </a:tabLst>
            </a:pPr>
            <a:r>
              <a:rPr lang="en-US" sz="1900" b="1" dirty="0" err="1">
                <a:solidFill>
                  <a:schemeClr val="tx1"/>
                </a:solidFill>
                <a:effectLst/>
                <a:latin typeface="Times New Roman" panose="02020603050405020304" pitchFamily="18" charset="0"/>
                <a:ea typeface="Times New Roman" panose="02020603050405020304" pitchFamily="18" charset="0"/>
              </a:rPr>
              <a:t>Javascript</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845820" lvl="1" indent="-342900">
              <a:lnSpc>
                <a:spcPts val="1640"/>
              </a:lnSpc>
              <a:buFont typeface="Arial" panose="020B0604020202020204" pitchFamily="34" charset="0"/>
              <a:buChar char="•"/>
              <a:tabLst>
                <a:tab pos="426085" algn="l"/>
                <a:tab pos="426720" algn="l"/>
              </a:tabLst>
            </a:pPr>
            <a:r>
              <a:rPr lang="en-US" sz="1900" b="1" dirty="0">
                <a:solidFill>
                  <a:schemeClr val="tx1"/>
                </a:solidFill>
                <a:effectLst/>
                <a:latin typeface="Times New Roman" panose="02020603050405020304" pitchFamily="18" charset="0"/>
                <a:ea typeface="Times New Roman" panose="02020603050405020304" pitchFamily="18" charset="0"/>
              </a:rPr>
              <a:t>ML5.js Library</a:t>
            </a:r>
            <a:endParaRPr lang="en-IN" sz="1900" b="1" dirty="0">
              <a:solidFill>
                <a:schemeClr val="tx1"/>
              </a:solidFill>
              <a:effectLst/>
              <a:latin typeface="Times New Roman" panose="02020603050405020304" pitchFamily="18" charset="0"/>
              <a:ea typeface="Times New Roman" panose="02020603050405020304" pitchFamily="18" charset="0"/>
            </a:endParaRPr>
          </a:p>
          <a:p>
            <a:pPr marL="502920" lvl="1" indent="0">
              <a:lnSpc>
                <a:spcPts val="1630"/>
              </a:lnSpc>
              <a:buNone/>
              <a:tabLst>
                <a:tab pos="426085" algn="l"/>
                <a:tab pos="426720" algn="l"/>
              </a:tabLst>
            </a:pPr>
            <a:endParaRPr lang="en-IN"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2089824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3935899-C85A-441A-995A-B0FB92F68152}"/>
              </a:ext>
            </a:extLst>
          </p:cNvPr>
          <p:cNvPicPr>
            <a:picLocks noChangeAspect="1"/>
          </p:cNvPicPr>
          <p:nvPr/>
        </p:nvPicPr>
        <p:blipFill>
          <a:blip r:embed="rId2"/>
          <a:stretch>
            <a:fillRect/>
          </a:stretch>
        </p:blipFill>
        <p:spPr>
          <a:xfrm>
            <a:off x="2005742" y="2058264"/>
            <a:ext cx="4161848" cy="2450973"/>
          </a:xfrm>
          <a:prstGeom prst="rect">
            <a:avLst/>
          </a:prstGeom>
        </p:spPr>
      </p:pic>
      <p:pic>
        <p:nvPicPr>
          <p:cNvPr id="7" name="Picture 6">
            <a:extLst>
              <a:ext uri="{FF2B5EF4-FFF2-40B4-BE49-F238E27FC236}">
                <a16:creationId xmlns="" xmlns:a16="http://schemas.microsoft.com/office/drawing/2014/main" id="{F99D4CE1-44C0-4526-A138-F4881D6DEC13}"/>
              </a:ext>
            </a:extLst>
          </p:cNvPr>
          <p:cNvPicPr>
            <a:picLocks noChangeAspect="1"/>
          </p:cNvPicPr>
          <p:nvPr/>
        </p:nvPicPr>
        <p:blipFill>
          <a:blip r:embed="rId3"/>
          <a:stretch>
            <a:fillRect/>
          </a:stretch>
        </p:blipFill>
        <p:spPr>
          <a:xfrm>
            <a:off x="2005742" y="4618132"/>
            <a:ext cx="4161848" cy="2239868"/>
          </a:xfrm>
          <a:prstGeom prst="rect">
            <a:avLst/>
          </a:prstGeom>
        </p:spPr>
      </p:pic>
      <p:pic>
        <p:nvPicPr>
          <p:cNvPr id="9" name="Picture 8">
            <a:extLst>
              <a:ext uri="{FF2B5EF4-FFF2-40B4-BE49-F238E27FC236}">
                <a16:creationId xmlns="" xmlns:a16="http://schemas.microsoft.com/office/drawing/2014/main" id="{F4AC501A-8C12-40B6-A47A-60FB8BB44F10}"/>
              </a:ext>
            </a:extLst>
          </p:cNvPr>
          <p:cNvPicPr>
            <a:picLocks noChangeAspect="1"/>
          </p:cNvPicPr>
          <p:nvPr/>
        </p:nvPicPr>
        <p:blipFill>
          <a:blip r:embed="rId4"/>
          <a:stretch>
            <a:fillRect/>
          </a:stretch>
        </p:blipFill>
        <p:spPr>
          <a:xfrm>
            <a:off x="6545804" y="2428876"/>
            <a:ext cx="3539543" cy="4142432"/>
          </a:xfrm>
          <a:prstGeom prst="rect">
            <a:avLst/>
          </a:prstGeom>
        </p:spPr>
      </p:pic>
      <p:sp>
        <p:nvSpPr>
          <p:cNvPr id="4" name="Title 3"/>
          <p:cNvSpPr>
            <a:spLocks noGrp="1"/>
          </p:cNvSpPr>
          <p:nvPr>
            <p:ph type="title"/>
          </p:nvPr>
        </p:nvSpPr>
        <p:spPr/>
        <p:txBody>
          <a:bodyPr/>
          <a:lstStyle/>
          <a:p>
            <a:r>
              <a:rPr lang="en-IN" dirty="0" smtClean="0"/>
              <a:t>SAMPLE WEBSITE CODE</a:t>
            </a:r>
            <a:endParaRPr lang="en-IN" dirty="0"/>
          </a:p>
        </p:txBody>
      </p:sp>
    </p:spTree>
    <p:extLst>
      <p:ext uri="{BB962C8B-B14F-4D97-AF65-F5344CB8AC3E}">
        <p14:creationId xmlns:p14="http://schemas.microsoft.com/office/powerpoint/2010/main" val="1930489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5371D4-77E6-47DE-8DF3-8764C0DCD864}"/>
              </a:ext>
            </a:extLst>
          </p:cNvPr>
          <p:cNvSpPr>
            <a:spLocks noGrp="1"/>
          </p:cNvSpPr>
          <p:nvPr>
            <p:ph type="title"/>
          </p:nvPr>
        </p:nvSpPr>
        <p:spPr>
          <a:xfrm>
            <a:off x="1068845" y="786449"/>
            <a:ext cx="2947482" cy="952613"/>
          </a:xfrm>
        </p:spPr>
        <p:txBody>
          <a:bodyPr>
            <a:normAutofit/>
          </a:bodyPr>
          <a:lstStyle/>
          <a:p>
            <a:r>
              <a:rPr lang="en-IN" sz="2800" b="1" u="sng" dirty="0" smtClean="0"/>
              <a:t>SSD</a:t>
            </a:r>
            <a:endParaRPr lang="en-IN" sz="2800" b="1" u="sng" dirty="0"/>
          </a:p>
        </p:txBody>
      </p:sp>
      <p:pic>
        <p:nvPicPr>
          <p:cNvPr id="6" name="Content Placeholder 5">
            <a:extLst>
              <a:ext uri="{FF2B5EF4-FFF2-40B4-BE49-F238E27FC236}">
                <a16:creationId xmlns="" xmlns:a16="http://schemas.microsoft.com/office/drawing/2014/main" id="{6CC29C6A-7F32-4581-9B42-4D3367E764AF}"/>
              </a:ext>
            </a:extLst>
          </p:cNvPr>
          <p:cNvPicPr>
            <a:picLocks noGrp="1" noChangeAspect="1"/>
          </p:cNvPicPr>
          <p:nvPr>
            <p:ph idx="1"/>
          </p:nvPr>
        </p:nvPicPr>
        <p:blipFill rotWithShape="1">
          <a:blip r:embed="rId2"/>
          <a:srcRect l="23025" t="28623" r="-108" b="19988"/>
          <a:stretch/>
        </p:blipFill>
        <p:spPr>
          <a:xfrm>
            <a:off x="722801" y="4533158"/>
            <a:ext cx="4955199" cy="1858200"/>
          </a:xfrm>
        </p:spPr>
      </p:pic>
      <p:pic>
        <p:nvPicPr>
          <p:cNvPr id="5" name="Picture 4">
            <a:extLst>
              <a:ext uri="{FF2B5EF4-FFF2-40B4-BE49-F238E27FC236}">
                <a16:creationId xmlns="" xmlns:a16="http://schemas.microsoft.com/office/drawing/2014/main" id="{66BC7BB3-F28E-4057-BF0E-1A16A8824AAD}"/>
              </a:ext>
            </a:extLst>
          </p:cNvPr>
          <p:cNvPicPr>
            <a:picLocks noChangeAspect="1"/>
          </p:cNvPicPr>
          <p:nvPr/>
        </p:nvPicPr>
        <p:blipFill rotWithShape="1">
          <a:blip r:embed="rId3"/>
          <a:srcRect l="23404" t="31913" r="1397" b="19683"/>
          <a:stretch/>
        </p:blipFill>
        <p:spPr>
          <a:xfrm>
            <a:off x="722800" y="2354287"/>
            <a:ext cx="4955200" cy="1901034"/>
          </a:xfrm>
          <a:prstGeom prst="rect">
            <a:avLst/>
          </a:prstGeom>
        </p:spPr>
      </p:pic>
      <p:pic>
        <p:nvPicPr>
          <p:cNvPr id="7" name="Picture 6">
            <a:extLst>
              <a:ext uri="{FF2B5EF4-FFF2-40B4-BE49-F238E27FC236}">
                <a16:creationId xmlns="" xmlns:a16="http://schemas.microsoft.com/office/drawing/2014/main" id="{BF1E49B5-5AA5-4DDA-8F45-54CD542FFAE4}"/>
              </a:ext>
            </a:extLst>
          </p:cNvPr>
          <p:cNvPicPr>
            <a:picLocks noChangeAspect="1"/>
          </p:cNvPicPr>
          <p:nvPr/>
        </p:nvPicPr>
        <p:blipFill rotWithShape="1">
          <a:blip r:embed="rId4"/>
          <a:srcRect l="23437" t="30278" r="2074" b="19583"/>
          <a:stretch/>
        </p:blipFill>
        <p:spPr>
          <a:xfrm>
            <a:off x="6538425" y="2341875"/>
            <a:ext cx="5086432" cy="1925857"/>
          </a:xfrm>
          <a:prstGeom prst="rect">
            <a:avLst/>
          </a:prstGeom>
        </p:spPr>
      </p:pic>
      <p:pic>
        <p:nvPicPr>
          <p:cNvPr id="11" name="Picture 10">
            <a:extLst>
              <a:ext uri="{FF2B5EF4-FFF2-40B4-BE49-F238E27FC236}">
                <a16:creationId xmlns="" xmlns:a16="http://schemas.microsoft.com/office/drawing/2014/main" id="{89A0D73F-6E9A-4007-9A35-9BC622AB4F75}"/>
              </a:ext>
            </a:extLst>
          </p:cNvPr>
          <p:cNvPicPr>
            <a:picLocks noChangeAspect="1"/>
          </p:cNvPicPr>
          <p:nvPr/>
        </p:nvPicPr>
        <p:blipFill rotWithShape="1">
          <a:blip r:embed="rId5"/>
          <a:srcRect l="23203" t="30278" b="19305"/>
          <a:stretch/>
        </p:blipFill>
        <p:spPr>
          <a:xfrm>
            <a:off x="6538425" y="4533158"/>
            <a:ext cx="5086432" cy="1793859"/>
          </a:xfrm>
          <a:prstGeom prst="rect">
            <a:avLst/>
          </a:prstGeom>
        </p:spPr>
      </p:pic>
    </p:spTree>
    <p:extLst>
      <p:ext uri="{BB962C8B-B14F-4D97-AF65-F5344CB8AC3E}">
        <p14:creationId xmlns:p14="http://schemas.microsoft.com/office/powerpoint/2010/main" val="475832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F0144-A1A0-45A3-816C-9CEDF025E002}"/>
              </a:ext>
            </a:extLst>
          </p:cNvPr>
          <p:cNvSpPr>
            <a:spLocks noGrp="1"/>
          </p:cNvSpPr>
          <p:nvPr>
            <p:ph type="title"/>
          </p:nvPr>
        </p:nvSpPr>
        <p:spPr>
          <a:xfrm>
            <a:off x="1247675" y="557168"/>
            <a:ext cx="6778946" cy="1819388"/>
          </a:xfrm>
        </p:spPr>
        <p:txBody>
          <a:bodyPr>
            <a:normAutofit/>
          </a:bodyPr>
          <a:lstStyle/>
          <a:p>
            <a:r>
              <a:rPr lang="en-IN" sz="2800" b="1" u="sng" smtClean="0"/>
              <a:t>SAMPLE MAIN CODE</a:t>
            </a:r>
            <a:endParaRPr lang="en-IN" sz="2800" b="1" u="sng" dirty="0"/>
          </a:p>
        </p:txBody>
      </p:sp>
      <p:pic>
        <p:nvPicPr>
          <p:cNvPr id="7" name="Content Placeholder 6">
            <a:extLst>
              <a:ext uri="{FF2B5EF4-FFF2-40B4-BE49-F238E27FC236}">
                <a16:creationId xmlns="" xmlns:a16="http://schemas.microsoft.com/office/drawing/2014/main" id="{4D7A78B2-A79E-449A-97A6-E7D42FF83B19}"/>
              </a:ext>
            </a:extLst>
          </p:cNvPr>
          <p:cNvPicPr>
            <a:picLocks noGrp="1" noChangeAspect="1"/>
          </p:cNvPicPr>
          <p:nvPr>
            <p:ph idx="1"/>
          </p:nvPr>
        </p:nvPicPr>
        <p:blipFill>
          <a:blip r:embed="rId2"/>
          <a:stretch>
            <a:fillRect/>
          </a:stretch>
        </p:blipFill>
        <p:spPr>
          <a:xfrm>
            <a:off x="768072" y="2376556"/>
            <a:ext cx="3703481" cy="4192230"/>
          </a:xfrm>
        </p:spPr>
      </p:pic>
      <p:pic>
        <p:nvPicPr>
          <p:cNvPr id="9" name="Picture 8">
            <a:extLst>
              <a:ext uri="{FF2B5EF4-FFF2-40B4-BE49-F238E27FC236}">
                <a16:creationId xmlns="" xmlns:a16="http://schemas.microsoft.com/office/drawing/2014/main" id="{D2C67CED-883E-4519-A2E0-74539DF32F62}"/>
              </a:ext>
            </a:extLst>
          </p:cNvPr>
          <p:cNvPicPr>
            <a:picLocks noChangeAspect="1"/>
          </p:cNvPicPr>
          <p:nvPr/>
        </p:nvPicPr>
        <p:blipFill>
          <a:blip r:embed="rId3"/>
          <a:stretch>
            <a:fillRect/>
          </a:stretch>
        </p:blipFill>
        <p:spPr>
          <a:xfrm>
            <a:off x="5126125" y="2376556"/>
            <a:ext cx="6658043" cy="4192230"/>
          </a:xfrm>
          <a:prstGeom prst="rect">
            <a:avLst/>
          </a:prstGeom>
        </p:spPr>
      </p:pic>
    </p:spTree>
    <p:extLst>
      <p:ext uri="{BB962C8B-B14F-4D97-AF65-F5344CB8AC3E}">
        <p14:creationId xmlns:p14="http://schemas.microsoft.com/office/powerpoint/2010/main" val="3450727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F43D4-DC97-44B6-B71F-5903AF8FBBE3}"/>
              </a:ext>
            </a:extLst>
          </p:cNvPr>
          <p:cNvSpPr>
            <a:spLocks noGrp="1"/>
          </p:cNvSpPr>
          <p:nvPr>
            <p:ph type="title"/>
          </p:nvPr>
        </p:nvSpPr>
        <p:spPr/>
        <p:txBody>
          <a:bodyPr/>
          <a:lstStyle/>
          <a:p>
            <a:r>
              <a:rPr lang="en-IN" dirty="0" smtClean="0"/>
              <a:t>YOLO ALGORITHM</a:t>
            </a:r>
            <a:endParaRPr lang="en-IN" dirty="0"/>
          </a:p>
        </p:txBody>
      </p:sp>
      <p:pic>
        <p:nvPicPr>
          <p:cNvPr id="5" name="Content Placeholder 4">
            <a:extLst>
              <a:ext uri="{FF2B5EF4-FFF2-40B4-BE49-F238E27FC236}">
                <a16:creationId xmlns="" xmlns:a16="http://schemas.microsoft.com/office/drawing/2014/main" id="{3DDE9281-9A56-418F-9895-B67648BB3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351" y="2720125"/>
            <a:ext cx="3797510" cy="3286125"/>
          </a:xfrm>
        </p:spPr>
      </p:pic>
      <p:pic>
        <p:nvPicPr>
          <p:cNvPr id="7" name="Picture 6">
            <a:extLst>
              <a:ext uri="{FF2B5EF4-FFF2-40B4-BE49-F238E27FC236}">
                <a16:creationId xmlns="" xmlns:a16="http://schemas.microsoft.com/office/drawing/2014/main" id="{4A583DB6-368A-4B00-8B88-42424786D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414" y="2929674"/>
            <a:ext cx="3914775" cy="2867025"/>
          </a:xfrm>
          <a:prstGeom prst="rect">
            <a:avLst/>
          </a:prstGeom>
        </p:spPr>
      </p:pic>
    </p:spTree>
    <p:extLst>
      <p:ext uri="{BB962C8B-B14F-4D97-AF65-F5344CB8AC3E}">
        <p14:creationId xmlns:p14="http://schemas.microsoft.com/office/powerpoint/2010/main" val="1515761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AND FINDINGS</a:t>
            </a:r>
            <a:endParaRPr lang="en-IN" dirty="0"/>
          </a:p>
        </p:txBody>
      </p:sp>
      <p:pic>
        <p:nvPicPr>
          <p:cNvPr id="4" name="Content Placeholder 3"/>
          <p:cNvPicPr>
            <a:picLocks noGrp="1" noChangeAspect="1"/>
          </p:cNvPicPr>
          <p:nvPr>
            <p:ph idx="1"/>
          </p:nvPr>
        </p:nvPicPr>
        <p:blipFill>
          <a:blip r:embed="rId2"/>
          <a:stretch>
            <a:fillRect/>
          </a:stretch>
        </p:blipFill>
        <p:spPr>
          <a:xfrm>
            <a:off x="1906029" y="2178496"/>
            <a:ext cx="8693283" cy="4090329"/>
          </a:xfrm>
          <a:prstGeom prst="rect">
            <a:avLst/>
          </a:prstGeom>
        </p:spPr>
      </p:pic>
    </p:spTree>
    <p:extLst>
      <p:ext uri="{BB962C8B-B14F-4D97-AF65-F5344CB8AC3E}">
        <p14:creationId xmlns:p14="http://schemas.microsoft.com/office/powerpoint/2010/main" val="3618274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7" y="3334043"/>
            <a:ext cx="3798276" cy="2031325"/>
          </a:xfrm>
          <a:prstGeom prst="rect">
            <a:avLst/>
          </a:prstGeom>
        </p:spPr>
        <p:txBody>
          <a:bodyPr wrap="square">
            <a:spAutoFit/>
          </a:bodyPr>
          <a:lstStyle/>
          <a:p>
            <a:r>
              <a:rPr lang="en-US" dirty="0">
                <a:solidFill>
                  <a:srgbClr val="000000"/>
                </a:solidFill>
                <a:latin typeface="Times New Roman" panose="02020603050405020304" pitchFamily="18" charset="0"/>
              </a:rPr>
              <a:t> Note that for YOLOv3 most cases correspond to a high confidence value between 0.95 and 1, while for SSD the most returned confidence values on detections are distributed in ranges between 0.95 and 1 (first place) and between 0 and 0.05 (second place).</a:t>
            </a:r>
            <a:endParaRPr lang="en-IN" dirty="0"/>
          </a:p>
        </p:txBody>
      </p:sp>
      <p:pic>
        <p:nvPicPr>
          <p:cNvPr id="3" name="Picture 2"/>
          <p:cNvPicPr>
            <a:picLocks noChangeAspect="1"/>
          </p:cNvPicPr>
          <p:nvPr/>
        </p:nvPicPr>
        <p:blipFill>
          <a:blip r:embed="rId2"/>
          <a:stretch>
            <a:fillRect/>
          </a:stretch>
        </p:blipFill>
        <p:spPr>
          <a:xfrm>
            <a:off x="4857091" y="2518117"/>
            <a:ext cx="6219825" cy="4181475"/>
          </a:xfrm>
          <a:prstGeom prst="rect">
            <a:avLst/>
          </a:prstGeom>
        </p:spPr>
      </p:pic>
    </p:spTree>
    <p:extLst>
      <p:ext uri="{BB962C8B-B14F-4D97-AF65-F5344CB8AC3E}">
        <p14:creationId xmlns:p14="http://schemas.microsoft.com/office/powerpoint/2010/main" val="139706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154954" y="2603500"/>
            <a:ext cx="10000726" cy="3416300"/>
          </a:xfrm>
        </p:spPr>
        <p:txBody>
          <a:bodyPr>
            <a:normAutofit/>
          </a:bodyPr>
          <a:lstStyle/>
          <a:p>
            <a:pPr algn="just"/>
            <a:r>
              <a:rPr lang="en-US" sz="1900" dirty="0">
                <a:solidFill>
                  <a:srgbClr val="000000"/>
                </a:solidFill>
                <a:latin typeface="Times New Roman" panose="02020603050405020304" pitchFamily="18" charset="0"/>
                <a:cs typeface="Times New Roman" panose="02020603050405020304" pitchFamily="18" charset="0"/>
              </a:rPr>
              <a:t>In recent years, deep learning based object detection has been a major focus in research due to its high learning ability and interest in handling constraint, scale transformation, and context switches. So from the above discussion, we can state that the use of the YOLO Model in</a:t>
            </a:r>
          </a:p>
          <a:p>
            <a:pPr algn="just"/>
            <a:r>
              <a:rPr lang="en-US" sz="1900" dirty="0">
                <a:solidFill>
                  <a:srgbClr val="000000"/>
                </a:solidFill>
                <a:latin typeface="Times New Roman" panose="02020603050405020304" pitchFamily="18" charset="0"/>
                <a:cs typeface="Times New Roman" panose="02020603050405020304" pitchFamily="18" charset="0"/>
              </a:rPr>
              <a:t>real life can greatly benefit many organizations. Just as we are probably aware that Yolo would make a marvelous impact in commercial and industrial sectors, as one of the most promising models, this algorithm is generalized to outperform various strategies between natural and various fields from object detection. The purpose of the algorithm is to classify artifacts that use a solitary neural network. The algorithm can be easily rendered and directly trained on a complete image. Above discussed regional strategies restrict the classifier to one region. In predicting borders, YOLO hits the entire picture. Moreover, in backgrounds, it predicts less constructive outcomes. This algorithm is much easier and simpler to use in real time than other classifier algorithms.</a:t>
            </a:r>
          </a:p>
          <a:p>
            <a:endParaRPr lang="en-IN" dirty="0"/>
          </a:p>
        </p:txBody>
      </p:sp>
    </p:spTree>
    <p:extLst>
      <p:ext uri="{BB962C8B-B14F-4D97-AF65-F5344CB8AC3E}">
        <p14:creationId xmlns:p14="http://schemas.microsoft.com/office/powerpoint/2010/main" val="228681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55921-ACFF-4CFF-819D-867868549AB6}"/>
              </a:ext>
            </a:extLst>
          </p:cNvPr>
          <p:cNvSpPr>
            <a:spLocks noGrp="1"/>
          </p:cNvSpPr>
          <p:nvPr>
            <p:ph type="title"/>
          </p:nvPr>
        </p:nvSpPr>
        <p:spPr>
          <a:xfrm>
            <a:off x="885965" y="645536"/>
            <a:ext cx="2947482" cy="1686038"/>
          </a:xfrm>
        </p:spPr>
        <p:txBody>
          <a:bodyPr>
            <a:normAutofit/>
          </a:bodyPr>
          <a:lstStyle/>
          <a:p>
            <a:r>
              <a:rPr lang="en-US" sz="2800" b="1" u="sng" dirty="0"/>
              <a:t>INTRODUCTION</a:t>
            </a:r>
            <a:endParaRPr lang="en-IN" sz="2800" b="1" u="sng" dirty="0"/>
          </a:p>
        </p:txBody>
      </p:sp>
      <p:sp>
        <p:nvSpPr>
          <p:cNvPr id="3" name="Content Placeholder 2">
            <a:extLst>
              <a:ext uri="{FF2B5EF4-FFF2-40B4-BE49-F238E27FC236}">
                <a16:creationId xmlns="" xmlns:a16="http://schemas.microsoft.com/office/drawing/2014/main" id="{9E5E0447-5A70-455F-A3AD-2E92156FC15A}"/>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When we look at images or videos, we can easily locate and identify the objects of our interest within moments. Passing on of this intelligence to computers is nothing but object detection - locating the object and identifying it. Object Detection has found its application in a wide variety of domains such as video surveillance, image retrieval systems, autonomous driving vehicles and many more. Computer vision has a lot of interesting applications and object detection is one of the most interesting application. With the advance computer vision techniques, the objects present in the images can be identified in seconds with great accuracy. Hundreds of images can be processed in a few minutes to detect objects in those images. There are many algorithms available now through which this object detection can be performed very </a:t>
            </a:r>
            <a:r>
              <a:rPr lang="en-US" sz="1800" dirty="0" err="1">
                <a:effectLst/>
                <a:latin typeface="Times New Roman" panose="02020603050405020304" pitchFamily="18" charset="0"/>
                <a:ea typeface="Times New Roman" panose="02020603050405020304" pitchFamily="18" charset="0"/>
              </a:rPr>
              <a:t>fastly</a:t>
            </a:r>
            <a:r>
              <a:rPr lang="en-US" sz="1800" dirty="0">
                <a:effectLst/>
                <a:latin typeface="Times New Roman" panose="02020603050405020304" pitchFamily="18" charset="0"/>
                <a:ea typeface="Times New Roman" panose="02020603050405020304" pitchFamily="18" charset="0"/>
              </a:rPr>
              <a:t>. YOLO is one of these popular object detection methods.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5910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B14FBE-10DE-437F-AF49-1CE5C2676D74}"/>
              </a:ext>
            </a:extLst>
          </p:cNvPr>
          <p:cNvSpPr>
            <a:spLocks noGrp="1"/>
          </p:cNvSpPr>
          <p:nvPr>
            <p:ph type="title"/>
          </p:nvPr>
        </p:nvSpPr>
        <p:spPr>
          <a:xfrm>
            <a:off x="1154954" y="841375"/>
            <a:ext cx="2947482" cy="1762125"/>
          </a:xfrm>
        </p:spPr>
        <p:txBody>
          <a:bodyPr>
            <a:normAutofit/>
          </a:bodyPr>
          <a:lstStyle/>
          <a:p>
            <a:r>
              <a:rPr lang="en-US" sz="2800" b="1" u="sng" dirty="0">
                <a:effectLst/>
                <a:latin typeface="Times New Roman" panose="02020603050405020304" pitchFamily="18" charset="0"/>
                <a:ea typeface="Times New Roman" panose="02020603050405020304" pitchFamily="18" charset="0"/>
              </a:rPr>
              <a:t>YOLO vs. SSD</a:t>
            </a:r>
            <a:r>
              <a:rPr lang="en-IN" sz="2800" u="sng" dirty="0">
                <a:effectLst/>
                <a:latin typeface="Times New Roman" panose="02020603050405020304" pitchFamily="18" charset="0"/>
                <a:ea typeface="Times New Roman" panose="02020603050405020304" pitchFamily="18" charset="0"/>
              </a:rPr>
              <a:t/>
            </a:r>
            <a:br>
              <a:rPr lang="en-IN" sz="2800" u="sng" dirty="0">
                <a:effectLst/>
                <a:latin typeface="Times New Roman" panose="02020603050405020304" pitchFamily="18" charset="0"/>
                <a:ea typeface="Times New Roman" panose="02020603050405020304" pitchFamily="18" charset="0"/>
              </a:rPr>
            </a:br>
            <a:endParaRPr lang="en-IN" sz="2800" u="sng" dirty="0"/>
          </a:p>
        </p:txBody>
      </p:sp>
      <p:sp>
        <p:nvSpPr>
          <p:cNvPr id="3" name="Content Placeholder 2">
            <a:extLst>
              <a:ext uri="{FF2B5EF4-FFF2-40B4-BE49-F238E27FC236}">
                <a16:creationId xmlns="" xmlns:a16="http://schemas.microsoft.com/office/drawing/2014/main" id="{AF225EEE-391A-4BF3-AA7C-915B51E50C85}"/>
              </a:ext>
            </a:extLst>
          </p:cNvPr>
          <p:cNvSpPr>
            <a:spLocks noGrp="1"/>
          </p:cNvSpPr>
          <p:nvPr>
            <p:ph idx="1"/>
          </p:nvPr>
        </p:nvSpPr>
        <p:spPr/>
        <p:txBody>
          <a:bodyPr>
            <a:normAutofit lnSpcReduction="10000"/>
          </a:bodyPr>
          <a:lstStyle/>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rPr>
              <a:t>OLO (You Only Look Once) system, an open-source method of object detection that can recognize objects in images and videos swiftly whereas SSD (Single Shot Detector) runs a convolutional network on input image only one time and computes a feature map. SSD is a better option as we are able to run it on a video and the exactness trade-off is very modest.</a:t>
            </a:r>
          </a:p>
          <a:p>
            <a:r>
              <a:rPr lang="en-IN" sz="1800" dirty="0">
                <a:effectLst/>
                <a:latin typeface="Times New Roman" panose="02020603050405020304" pitchFamily="18" charset="0"/>
                <a:ea typeface="Times New Roman" panose="02020603050405020304" pitchFamily="18" charset="0"/>
              </a:rPr>
              <a:t>SSD is a healthier recommendation. However, if exactness is not too much of disquiet but you want to go super quick, YOLO will be the best way to move forward. First of all, a visual thoughtfulness of swiftness vs precision trade-off would differentiate them well.</a:t>
            </a:r>
          </a:p>
          <a:p>
            <a:r>
              <a:rPr lang="en-IN" sz="1800" dirty="0">
                <a:effectLst/>
                <a:latin typeface="Times New Roman" panose="02020603050405020304" pitchFamily="18" charset="0"/>
                <a:ea typeface="Times New Roman" panose="02020603050405020304" pitchFamily="18" charset="0"/>
              </a:rPr>
              <a:t>While dealing with large sizes, SSD seems to perform well, but when we look at the accurateness numbers when the object size is small, the performance dips a bit.</a:t>
            </a: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8179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5EF572-3855-4C42-BBCF-BF1BD6B33334}"/>
              </a:ext>
            </a:extLst>
          </p:cNvPr>
          <p:cNvSpPr>
            <a:spLocks noGrp="1"/>
          </p:cNvSpPr>
          <p:nvPr>
            <p:ph type="title"/>
          </p:nvPr>
        </p:nvSpPr>
        <p:spPr>
          <a:xfrm>
            <a:off x="984439" y="1018880"/>
            <a:ext cx="2947482" cy="581026"/>
          </a:xfrm>
        </p:spPr>
        <p:txBody>
          <a:bodyPr>
            <a:normAutofit/>
          </a:bodyPr>
          <a:lstStyle/>
          <a:p>
            <a:r>
              <a:rPr lang="en-US" sz="2800" b="1" u="sng" dirty="0"/>
              <a:t>DATASET</a:t>
            </a:r>
            <a:endParaRPr lang="en-IN" sz="2800" b="1" u="sng" dirty="0"/>
          </a:p>
        </p:txBody>
      </p:sp>
      <p:sp>
        <p:nvSpPr>
          <p:cNvPr id="3" name="Content Placeholder 2">
            <a:extLst>
              <a:ext uri="{FF2B5EF4-FFF2-40B4-BE49-F238E27FC236}">
                <a16:creationId xmlns="" xmlns:a16="http://schemas.microsoft.com/office/drawing/2014/main" id="{59284F80-7EFB-4D29-839D-5170DE608171}"/>
              </a:ext>
            </a:extLst>
          </p:cNvPr>
          <p:cNvSpPr>
            <a:spLocks noGrp="1"/>
          </p:cNvSpPr>
          <p:nvPr>
            <p:ph idx="1"/>
          </p:nvPr>
        </p:nvSpPr>
        <p:spPr/>
        <p:txBody>
          <a:bodyPr/>
          <a:lstStyle/>
          <a:p>
            <a:pPr marL="14605" marR="396875" indent="0">
              <a:lnSpc>
                <a:spcPct val="106000"/>
              </a:lnSpc>
              <a:spcAft>
                <a:spcPts val="0"/>
              </a:spcAft>
              <a:buNone/>
            </a:pPr>
            <a:r>
              <a:rPr lang="en-US" sz="1800" dirty="0">
                <a:effectLst/>
                <a:latin typeface="Carlito"/>
                <a:ea typeface="Times New Roman" panose="02020603050405020304" pitchFamily="18" charset="0"/>
              </a:rPr>
              <a:t>&gt; FOR COCO:</a:t>
            </a:r>
            <a:endParaRPr lang="en-IN" sz="1800" dirty="0">
              <a:effectLst/>
              <a:latin typeface="Times New Roman" panose="02020603050405020304" pitchFamily="18" charset="0"/>
              <a:ea typeface="Times New Roman" panose="02020603050405020304" pitchFamily="18" charset="0"/>
            </a:endParaRPr>
          </a:p>
          <a:p>
            <a:pPr marL="197485" marR="396875">
              <a:lnSpc>
                <a:spcPct val="106000"/>
              </a:lnSpc>
              <a:spcAft>
                <a:spcPts val="0"/>
              </a:spcAft>
            </a:pPr>
            <a:r>
              <a:rPr lang="en-US" sz="1800" dirty="0">
                <a:effectLst/>
                <a:latin typeface="Carlito"/>
                <a:ea typeface="Times New Roman" panose="02020603050405020304" pitchFamily="18" charset="0"/>
              </a:rPr>
              <a:t>The </a:t>
            </a:r>
            <a:r>
              <a:rPr lang="en-US" sz="1800" dirty="0" err="1">
                <a:effectLst/>
                <a:latin typeface="Carlito"/>
                <a:ea typeface="Times New Roman" panose="02020603050405020304" pitchFamily="18" charset="0"/>
              </a:rPr>
              <a:t>cfg</a:t>
            </a:r>
            <a:r>
              <a:rPr lang="en-US" sz="1800" dirty="0">
                <a:effectLst/>
                <a:latin typeface="Carlito"/>
                <a:ea typeface="Times New Roman" panose="02020603050405020304" pitchFamily="18" charset="0"/>
              </a:rPr>
              <a:t> and the weight files can be downloaded from </a:t>
            </a:r>
            <a:r>
              <a:rPr lang="en-US" sz="1800" dirty="0" err="1">
                <a:effectLst/>
                <a:latin typeface="Carlito"/>
                <a:ea typeface="Times New Roman" panose="02020603050405020304" pitchFamily="18" charset="0"/>
              </a:rPr>
              <a:t>github</a:t>
            </a:r>
            <a:r>
              <a:rPr lang="en-US" sz="1800" dirty="0">
                <a:effectLst/>
                <a:latin typeface="Carlito"/>
                <a:ea typeface="Times New Roman" panose="02020603050405020304" pitchFamily="18" charset="0"/>
              </a:rPr>
              <a:t>. It provides a vast library for object detection which is up-to-date and well maintained.</a:t>
            </a:r>
            <a:endParaRPr lang="en-IN" sz="1800" dirty="0">
              <a:effectLst/>
              <a:latin typeface="Times New Roman" panose="02020603050405020304" pitchFamily="18" charset="0"/>
              <a:ea typeface="Times New Roman" panose="02020603050405020304" pitchFamily="18" charset="0"/>
            </a:endParaRPr>
          </a:p>
          <a:p>
            <a:pPr marL="14605" marR="396875" indent="0">
              <a:lnSpc>
                <a:spcPct val="106000"/>
              </a:lnSpc>
              <a:spcAft>
                <a:spcPts val="0"/>
              </a:spcAft>
              <a:buNone/>
            </a:pPr>
            <a:r>
              <a:rPr lang="en-US" sz="1800" dirty="0">
                <a:effectLst/>
                <a:latin typeface="Carlito"/>
                <a:ea typeface="Times New Roman" panose="02020603050405020304" pitchFamily="18" charset="0"/>
              </a:rPr>
              <a:t>&gt; FOR YOLO:</a:t>
            </a:r>
            <a:endParaRPr lang="en-IN" sz="1800" dirty="0">
              <a:effectLst/>
              <a:latin typeface="Times New Roman" panose="02020603050405020304" pitchFamily="18" charset="0"/>
              <a:ea typeface="Times New Roman" panose="02020603050405020304" pitchFamily="18" charset="0"/>
            </a:endParaRPr>
          </a:p>
          <a:p>
            <a:pPr marL="197485" marR="396875">
              <a:lnSpc>
                <a:spcPct val="106000"/>
              </a:lnSpc>
              <a:spcAft>
                <a:spcPts val="0"/>
              </a:spcAft>
            </a:pPr>
            <a:r>
              <a:rPr lang="en-US" sz="1800" dirty="0">
                <a:effectLst/>
                <a:latin typeface="Carlito"/>
                <a:ea typeface="Times New Roman" panose="02020603050405020304" pitchFamily="18" charset="0"/>
              </a:rPr>
              <a:t>The </a:t>
            </a:r>
            <a:r>
              <a:rPr lang="en-US" sz="1800" dirty="0" err="1">
                <a:effectLst/>
                <a:latin typeface="Carlito"/>
                <a:ea typeface="Times New Roman" panose="02020603050405020304" pitchFamily="18" charset="0"/>
              </a:rPr>
              <a:t>cfg</a:t>
            </a:r>
            <a:r>
              <a:rPr lang="en-US" sz="1800" dirty="0">
                <a:effectLst/>
                <a:latin typeface="Carlito"/>
                <a:ea typeface="Times New Roman" panose="02020603050405020304" pitchFamily="18" charset="0"/>
              </a:rPr>
              <a:t> and the weight files can be downloaded from the official yolo website. You can test different version recommend are YOLOv3-320 and YOLOv3-tiny. And the names data file can be downloaded or created on its own.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2470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70687-1DDD-4599-A568-65D2A96EDDEA}"/>
              </a:ext>
            </a:extLst>
          </p:cNvPr>
          <p:cNvSpPr>
            <a:spLocks noGrp="1"/>
          </p:cNvSpPr>
          <p:nvPr>
            <p:ph type="title"/>
          </p:nvPr>
        </p:nvSpPr>
        <p:spPr>
          <a:xfrm>
            <a:off x="878954" y="701806"/>
            <a:ext cx="4656706" cy="1428863"/>
          </a:xfrm>
        </p:spPr>
        <p:txBody>
          <a:bodyPr>
            <a:normAutofit/>
          </a:bodyPr>
          <a:lstStyle/>
          <a:p>
            <a:r>
              <a:rPr lang="en-US" sz="2800" b="1" u="sng" dirty="0"/>
              <a:t>PROPOSED WORK</a:t>
            </a:r>
            <a:endParaRPr lang="en-IN" sz="2800" b="1" u="sng" dirty="0"/>
          </a:p>
        </p:txBody>
      </p:sp>
      <p:sp>
        <p:nvSpPr>
          <p:cNvPr id="3" name="Content Placeholder 2">
            <a:extLst>
              <a:ext uri="{FF2B5EF4-FFF2-40B4-BE49-F238E27FC236}">
                <a16:creationId xmlns="" xmlns:a16="http://schemas.microsoft.com/office/drawing/2014/main" id="{3F1585C9-69D7-402C-9CE5-9968DAC7D793}"/>
              </a:ext>
            </a:extLst>
          </p:cNvPr>
          <p:cNvSpPr>
            <a:spLocks noGrp="1"/>
          </p:cNvSpPr>
          <p:nvPr>
            <p:ph idx="1"/>
          </p:nvPr>
        </p:nvSpPr>
        <p:spPr>
          <a:xfrm>
            <a:off x="1154954" y="2603499"/>
            <a:ext cx="10872923" cy="3769165"/>
          </a:xfrm>
        </p:spPr>
        <p:txBody>
          <a:bodyPr>
            <a:normAutofit fontScale="85000" lnSpcReduction="20000"/>
          </a:bodyPr>
          <a:lstStyle/>
          <a:p>
            <a:pPr marL="1008380" marR="1178560" indent="0" algn="l">
              <a:spcBef>
                <a:spcPts val="295"/>
              </a:spcBef>
              <a:buNone/>
            </a:pPr>
            <a:r>
              <a:rPr lang="en-US" sz="2200" b="0" dirty="0">
                <a:effectLst/>
                <a:latin typeface="Times New Roman" panose="02020603050405020304" pitchFamily="18" charset="0"/>
                <a:ea typeface="Times New Roman" panose="02020603050405020304" pitchFamily="18" charset="0"/>
              </a:rPr>
              <a:t>FOR WEBCAM IMAGE CLASSIFIER</a:t>
            </a:r>
          </a:p>
          <a:p>
            <a:pPr marL="1008380" marR="1178560" indent="0" algn="l">
              <a:spcBef>
                <a:spcPts val="295"/>
              </a:spcBef>
              <a:buNone/>
            </a:pPr>
            <a:endParaRPr lang="en-IN" sz="2200" b="1" dirty="0">
              <a:effectLst/>
              <a:latin typeface="Times New Roman" panose="02020603050405020304" pitchFamily="18" charset="0"/>
              <a:ea typeface="Times New Roman" panose="02020603050405020304" pitchFamily="18" charset="0"/>
            </a:endParaRPr>
          </a:p>
          <a:p>
            <a:pPr marL="342900" marR="1178560" lvl="0" indent="-342900" algn="l">
              <a:spcBef>
                <a:spcPts val="295"/>
              </a:spcBef>
              <a:buFont typeface="Wingdings" panose="05000000000000000000" pitchFamily="2" charset="2"/>
              <a:buChar char=""/>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The webcam is used to capture a screenshot from video capture.</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78560" lvl="0" indent="-342900" algn="l">
              <a:spcBef>
                <a:spcPts val="295"/>
              </a:spcBef>
              <a:buFont typeface="Wingdings" panose="05000000000000000000" pitchFamily="2" charset="2"/>
              <a:buChar char=""/>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The received image is flattened to create a 1-D array of pixels.</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78560" lvl="0" indent="-342900" algn="l">
              <a:spcBef>
                <a:spcPts val="295"/>
              </a:spcBef>
              <a:buFont typeface="Wingdings" panose="05000000000000000000" pitchFamily="2" charset="2"/>
              <a:buChar char=""/>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The flattened array is fed into the YOLO algorithm network.</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78560" lvl="0" indent="-342900" algn="l">
              <a:spcBef>
                <a:spcPts val="295"/>
              </a:spcBef>
              <a:buFont typeface="Wingdings" panose="05000000000000000000" pitchFamily="2" charset="2"/>
              <a:buChar char=""/>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The YOLO algorithm makes a prediction based on confidence values as to which object is most likely represented by the capture.</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78560" lvl="0" indent="-342900" algn="l">
              <a:spcBef>
                <a:spcPts val="295"/>
              </a:spcBef>
              <a:buFont typeface="Wingdings" panose="05000000000000000000" pitchFamily="2" charset="2"/>
              <a:buChar char=""/>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The object with the highest confidence value is given as output.</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78560" lvl="0" indent="-342900" algn="l">
              <a:spcBef>
                <a:spcPts val="295"/>
              </a:spcBef>
              <a:buFont typeface="Wingdings" panose="05000000000000000000" pitchFamily="2" charset="2"/>
              <a:buChar char=""/>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We can employ two different types of algorithm to object detection namely Single shot Detection and YOLO. Single Shot detection uses a Convolution network to perform object detection and thus takes a lot longer to give significant output, since we want out application to be real-time we employed the YOLO algorithm for fast processing. </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48360" marR="1178560" indent="0" algn="ctr">
              <a:spcBef>
                <a:spcPts val="295"/>
              </a:spcBef>
              <a:buNone/>
            </a:pPr>
            <a:r>
              <a:rPr lang="en-US" sz="2200" b="0" dirty="0">
                <a:effectLst/>
                <a:latin typeface="Times New Roman" panose="02020603050405020304" pitchFamily="18" charset="0"/>
                <a:ea typeface="Times New Roman" panose="02020603050405020304" pitchFamily="18" charset="0"/>
              </a:rPr>
              <a:t> </a:t>
            </a:r>
            <a:endParaRPr lang="en-IN" sz="22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262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2B08EC-6F41-49FE-A6F6-B2885A543959}"/>
              </a:ext>
            </a:extLst>
          </p:cNvPr>
          <p:cNvSpPr>
            <a:spLocks noGrp="1"/>
          </p:cNvSpPr>
          <p:nvPr>
            <p:ph idx="1"/>
          </p:nvPr>
        </p:nvSpPr>
        <p:spPr>
          <a:xfrm>
            <a:off x="2110799" y="1955409"/>
            <a:ext cx="8608777" cy="4216790"/>
          </a:xfrm>
        </p:spPr>
        <p:txBody>
          <a:bodyPr>
            <a:normAutofit lnSpcReduction="10000"/>
          </a:bodyPr>
          <a:lstStyle/>
          <a:p>
            <a:pPr marL="0" indent="0">
              <a:buNone/>
            </a:pPr>
            <a:endParaRPr lang="en-US" dirty="0">
              <a:latin typeface="Times New Roman" panose="02020603050405020304" pitchFamily="18" charset="0"/>
              <a:ea typeface="Times New Roman" panose="02020603050405020304" pitchFamily="18" charset="0"/>
            </a:endParaRPr>
          </a:p>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US" sz="1800" b="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SSD has two components: a backbone model and SSD head. Backbone model usually is a pre-trained image classification network as a feature extractor. This is typically a network like </a:t>
            </a:r>
            <a:r>
              <a:rPr lang="en-US" sz="1900" dirty="0" err="1">
                <a:effectLst/>
                <a:latin typeface="Times New Roman" panose="02020603050405020304" pitchFamily="18" charset="0"/>
                <a:ea typeface="Times New Roman" panose="02020603050405020304" pitchFamily="18" charset="0"/>
              </a:rPr>
              <a:t>ResNet</a:t>
            </a:r>
            <a:r>
              <a:rPr lang="en-US" sz="1900" dirty="0">
                <a:effectLst/>
                <a:latin typeface="Times New Roman" panose="02020603050405020304" pitchFamily="18" charset="0"/>
                <a:ea typeface="Times New Roman" panose="02020603050405020304" pitchFamily="18" charset="0"/>
              </a:rPr>
              <a:t> trained on ImageNet from which the final fully connected classification layer has been removed. We are thus left with a deep neural network that is able to extract semantic meaning from the input image while preserving the spatial structure of the image albeit at a lower resolution. For ResNet34, the backbone results in a 256 7x7 feature maps for an input image. We will explain what feature and feature map are later on. The SSD head is just one or more convolutional layers added to this backbone and the outputs are interpreted as the bounding boxes and classes of objects in the spatial location of the final layers activations.</a:t>
            </a:r>
            <a:endParaRPr lang="en-IN" sz="1900" dirty="0">
              <a:effectLst/>
              <a:latin typeface="Times New Roman" panose="02020603050405020304" pitchFamily="18" charset="0"/>
              <a:ea typeface="Times New Roman" panose="02020603050405020304" pitchFamily="18" charset="0"/>
            </a:endParaRPr>
          </a:p>
          <a:p>
            <a:endParaRPr lang="en-IN" dirty="0"/>
          </a:p>
        </p:txBody>
      </p:sp>
      <p:sp>
        <p:nvSpPr>
          <p:cNvPr id="2" name="TextBox 1"/>
          <p:cNvSpPr txBox="1"/>
          <p:nvPr/>
        </p:nvSpPr>
        <p:spPr>
          <a:xfrm>
            <a:off x="1365218" y="1083212"/>
            <a:ext cx="6976924" cy="584775"/>
          </a:xfrm>
          <a:prstGeom prst="rect">
            <a:avLst/>
          </a:prstGeom>
          <a:noFill/>
        </p:spPr>
        <p:txBody>
          <a:bodyPr wrap="square" rtlCol="0">
            <a:spAutoFit/>
          </a:bodyPr>
          <a:lstStyle/>
          <a:p>
            <a:r>
              <a:rPr lang="en-IN" sz="3200" b="1" dirty="0" smtClean="0">
                <a:solidFill>
                  <a:schemeClr val="bg2"/>
                </a:solidFill>
              </a:rPr>
              <a:t>SINGLE SHOT DETECTION</a:t>
            </a:r>
            <a:endParaRPr lang="en-IN" sz="3200" b="1" dirty="0">
              <a:solidFill>
                <a:schemeClr val="bg2"/>
              </a:solidFill>
            </a:endParaRPr>
          </a:p>
        </p:txBody>
      </p:sp>
    </p:spTree>
    <p:extLst>
      <p:ext uri="{BB962C8B-B14F-4D97-AF65-F5344CB8AC3E}">
        <p14:creationId xmlns:p14="http://schemas.microsoft.com/office/powerpoint/2010/main" val="218376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 ARCHITECTURE OF SSD</a:t>
            </a:r>
            <a:endParaRPr lang="en-IN" dirty="0"/>
          </a:p>
        </p:txBody>
      </p:sp>
      <p:pic>
        <p:nvPicPr>
          <p:cNvPr id="4" name="Content Placeholder 3"/>
          <p:cNvPicPr>
            <a:picLocks noGrp="1" noChangeAspect="1"/>
          </p:cNvPicPr>
          <p:nvPr>
            <p:ph idx="1"/>
          </p:nvPr>
        </p:nvPicPr>
        <p:blipFill>
          <a:blip r:embed="rId2"/>
          <a:stretch>
            <a:fillRect/>
          </a:stretch>
        </p:blipFill>
        <p:spPr>
          <a:xfrm>
            <a:off x="1644293" y="2336213"/>
            <a:ext cx="8737663" cy="3963677"/>
          </a:xfrm>
          <a:prstGeom prst="rect">
            <a:avLst/>
          </a:prstGeom>
        </p:spPr>
      </p:pic>
    </p:spTree>
    <p:extLst>
      <p:ext uri="{BB962C8B-B14F-4D97-AF65-F5344CB8AC3E}">
        <p14:creationId xmlns:p14="http://schemas.microsoft.com/office/powerpoint/2010/main" val="28274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YOLO</a:t>
            </a:r>
            <a:endParaRPr lang="en-IN" dirty="0"/>
          </a:p>
        </p:txBody>
      </p:sp>
      <p:sp>
        <p:nvSpPr>
          <p:cNvPr id="3" name="Content Placeholder 2"/>
          <p:cNvSpPr>
            <a:spLocks noGrp="1"/>
          </p:cNvSpPr>
          <p:nvPr>
            <p:ph idx="1"/>
          </p:nvPr>
        </p:nvSpPr>
        <p:spPr/>
        <p:txBody>
          <a:bodyPr/>
          <a:lstStyle/>
          <a:p>
            <a:r>
              <a:rPr lang="en-US" dirty="0">
                <a:solidFill>
                  <a:srgbClr val="000000"/>
                </a:solidFill>
                <a:latin typeface="Times New Roman" panose="02020603050405020304" pitchFamily="18" charset="0"/>
              </a:rPr>
              <a:t>YOLO was inspired by </a:t>
            </a:r>
            <a:r>
              <a:rPr lang="en-US" dirty="0" err="1">
                <a:solidFill>
                  <a:srgbClr val="000000"/>
                </a:solidFill>
                <a:latin typeface="Times New Roman" panose="02020603050405020304" pitchFamily="18" charset="0"/>
              </a:rPr>
              <a:t>GoogleNet</a:t>
            </a:r>
            <a:r>
              <a:rPr lang="en-US" dirty="0">
                <a:solidFill>
                  <a:srgbClr val="000000"/>
                </a:solidFill>
                <a:latin typeface="Times New Roman" panose="02020603050405020304" pitchFamily="18" charset="0"/>
              </a:rPr>
              <a:t> and the idea was applying a unique neural network to the full image, where the network divides the image into regions and simultaneously predicts bounding boxes and probabilities for each region. These bounding boxes are weighted by the predicted probabilities. YOLO splits an image into a </a:t>
            </a:r>
            <a:r>
              <a:rPr lang="en-US" i="1" dirty="0">
                <a:solidFill>
                  <a:srgbClr val="000000"/>
                </a:solidFill>
                <a:latin typeface="Times New Roman" panose="02020603050405020304" pitchFamily="18" charset="0"/>
              </a:rPr>
              <a:t>N</a:t>
            </a:r>
            <a:r>
              <a:rPr lang="en-US" dirty="0">
                <a:solidFill>
                  <a:srgbClr val="000000"/>
                </a:solidFill>
                <a:latin typeface="Times New Roman" panose="02020603050405020304" pitchFamily="18" charset="0"/>
              </a:rPr>
              <a:t> × </a:t>
            </a:r>
            <a:r>
              <a:rPr lang="en-US" i="1" dirty="0">
                <a:solidFill>
                  <a:srgbClr val="000000"/>
                </a:solidFill>
                <a:latin typeface="Times New Roman" panose="02020603050405020304" pitchFamily="18" charset="0"/>
              </a:rPr>
              <a:t>N</a:t>
            </a:r>
            <a:r>
              <a:rPr lang="en-US" dirty="0">
                <a:solidFill>
                  <a:srgbClr val="000000"/>
                </a:solidFill>
                <a:latin typeface="Times New Roman" panose="02020603050405020304" pitchFamily="18" charset="0"/>
              </a:rPr>
              <a:t> grid, where each cell predicts only one object. This prediction is given as a fixed number of boundary boxes where each box has its confidence score. It detects one object per grid cell regardless of the number of boxes by applying a non-maxima suppression algorithm. YOLO generally uses </a:t>
            </a:r>
            <a:r>
              <a:rPr lang="en-US" dirty="0" err="1">
                <a:solidFill>
                  <a:srgbClr val="000000"/>
                </a:solidFill>
                <a:latin typeface="Times New Roman" panose="02020603050405020304" pitchFamily="18" charset="0"/>
              </a:rPr>
              <a:t>ImageNet</a:t>
            </a:r>
            <a:r>
              <a:rPr lang="en-US" dirty="0">
                <a:solidFill>
                  <a:srgbClr val="000000"/>
                </a:solidFill>
                <a:latin typeface="Times New Roman" panose="02020603050405020304" pitchFamily="18" charset="0"/>
              </a:rPr>
              <a:t> for parameter pre-training, and then uses target detection data sets for target recognition training. Several improvements on YOLO architecture have been proposed (i.e., YOLOv2 and YOLOv3 versions) which increased the detection accuracy while keeping a very high detection speed.</a:t>
            </a:r>
            <a:endParaRPr lang="en-IN" dirty="0"/>
          </a:p>
        </p:txBody>
      </p:sp>
    </p:spTree>
    <p:extLst>
      <p:ext uri="{BB962C8B-B14F-4D97-AF65-F5344CB8AC3E}">
        <p14:creationId xmlns:p14="http://schemas.microsoft.com/office/powerpoint/2010/main" val="417090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 ARCHITECTURE OF YOLO</a:t>
            </a:r>
            <a:endParaRPr lang="en-IN" dirty="0"/>
          </a:p>
        </p:txBody>
      </p:sp>
      <p:pic>
        <p:nvPicPr>
          <p:cNvPr id="3" name="Picture 2"/>
          <p:cNvPicPr>
            <a:picLocks noChangeAspect="1"/>
          </p:cNvPicPr>
          <p:nvPr/>
        </p:nvPicPr>
        <p:blipFill>
          <a:blip r:embed="rId2"/>
          <a:stretch>
            <a:fillRect/>
          </a:stretch>
        </p:blipFill>
        <p:spPr>
          <a:xfrm>
            <a:off x="1678035" y="2062602"/>
            <a:ext cx="7715250" cy="4505325"/>
          </a:xfrm>
          <a:prstGeom prst="rect">
            <a:avLst/>
          </a:prstGeom>
        </p:spPr>
      </p:pic>
    </p:spTree>
    <p:extLst>
      <p:ext uri="{BB962C8B-B14F-4D97-AF65-F5344CB8AC3E}">
        <p14:creationId xmlns:p14="http://schemas.microsoft.com/office/powerpoint/2010/main" val="2403170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137</TotalTime>
  <Words>834</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Baskerville Old Face</vt:lpstr>
      <vt:lpstr>Carlito</vt:lpstr>
      <vt:lpstr>Century Gothic</vt:lpstr>
      <vt:lpstr>Times New Roman</vt:lpstr>
      <vt:lpstr>Wingdings</vt:lpstr>
      <vt:lpstr>Wingdings 3</vt:lpstr>
      <vt:lpstr>Ion Boardroom</vt:lpstr>
      <vt:lpstr>Indoor Object Detection and Identification through Webcam </vt:lpstr>
      <vt:lpstr>INTRODUCTION</vt:lpstr>
      <vt:lpstr>YOLO vs. SSD </vt:lpstr>
      <vt:lpstr>DATASET</vt:lpstr>
      <vt:lpstr>PROPOSED WORK</vt:lpstr>
      <vt:lpstr>PowerPoint Presentation</vt:lpstr>
      <vt:lpstr>LAYER ARCHITECTURE OF SSD</vt:lpstr>
      <vt:lpstr>YOLO</vt:lpstr>
      <vt:lpstr>LAYER ARCHITECTURE OF YOLO</vt:lpstr>
      <vt:lpstr>ALGORITHMS USED </vt:lpstr>
      <vt:lpstr>TOOLS/ TECHNOLOGY</vt:lpstr>
      <vt:lpstr>SAMPLE WEBSITE CODE</vt:lpstr>
      <vt:lpstr>SSD</vt:lpstr>
      <vt:lpstr>SAMPLE MAIN CODE</vt:lpstr>
      <vt:lpstr>YOLO ALGORITHM</vt:lpstr>
      <vt:lpstr>SUMMARY AND FINDINGS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dc:creator>
  <cp:lastModifiedBy>Dell India</cp:lastModifiedBy>
  <cp:revision>14</cp:revision>
  <dcterms:created xsi:type="dcterms:W3CDTF">2021-05-15T06:02:38Z</dcterms:created>
  <dcterms:modified xsi:type="dcterms:W3CDTF">2021-06-02T16:29:17Z</dcterms:modified>
</cp:coreProperties>
</file>