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6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93C5-6C5E-F22B-7292-75A98EB3B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89C0C-5AA4-11CB-1E4E-6F20813AB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CFD00-D594-B159-CE34-CED4E210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2BCD-F9B7-454C-9905-0B7D5FC94ED1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CAC0D-AC49-9716-E6C0-F7B2EC87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D540-D0B1-0001-C5A9-4615374C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706A-90BF-45E2-8B6B-96860033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96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28CF-4746-E89C-D1B7-73D86F13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9F722-EED1-7F57-BE1C-244394511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D0343-98D0-DF3F-B269-03CA00AE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2BCD-F9B7-454C-9905-0B7D5FC94ED1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B26C8-64A7-B0C4-4394-D8C36B42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CC558-B9F2-2CB9-47E7-C2D541A1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706A-90BF-45E2-8B6B-96860033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74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1DE01-4CDE-09F9-7E5D-C9DF07277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FA8A1-8D09-59D2-3704-671C8CB0E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8EEA6-E80C-111C-BD53-0505E5E8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2BCD-F9B7-454C-9905-0B7D5FC94ED1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8EF13-B9CF-9A51-E973-FAC86603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C97D2-7D8B-BF23-95B5-EA33734A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706A-90BF-45E2-8B6B-96860033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94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379C-C109-626E-0F4F-EB1A5914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506F-0761-3F93-35CC-9C5731AA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C64F5-285A-61BA-751C-90F200D3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2BCD-F9B7-454C-9905-0B7D5FC94ED1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44995-8681-3E83-8B62-D1E9EF9F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9945-9A7E-A002-2B95-54DFAE49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706A-90BF-45E2-8B6B-96860033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3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83E2-A3D9-430F-5165-36EDFF03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8C9C5-3EE3-AA20-F417-9244D2A7B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0B6F9-EA2C-DEDC-BD21-21CCFE36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2BCD-F9B7-454C-9905-0B7D5FC94ED1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8BCA2-FA4E-F73F-B26A-FA294394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DB67-4785-BA70-6A47-11692EAC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706A-90BF-45E2-8B6B-96860033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4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5F7A-9E61-6DC4-EABD-78167B63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5C1BA-11AA-01C7-BCE2-5BCD394E5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AB77E-9182-B5DA-E6D1-04FB896EC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30FCD-0719-0DD5-BF7A-3A4553AC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2BCD-F9B7-454C-9905-0B7D5FC94ED1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2C987-C3E4-5285-F01A-7EBE8A94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7A5E6-4C2D-A996-23FD-B44D069B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706A-90BF-45E2-8B6B-96860033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06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16C1-F685-2E9D-683B-474C4739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D90E6-800B-A9D9-2F75-1E1AC9FE0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C33E2-E9DB-5050-86E4-9F38E1B10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6C1A1-102E-F48C-879A-6D2DA2A0C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E29E1-2A6A-D561-A59F-24A3387F7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41133-B7A6-5068-57FA-8FA92051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2BCD-F9B7-454C-9905-0B7D5FC94ED1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E559B-DA1E-D264-4C76-072A88AB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1D63C-1DC7-6311-0377-46D4FFDE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706A-90BF-45E2-8B6B-96860033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0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EF4D-5B5A-CE8D-F5CD-1724450C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16BF0-9615-C512-5046-CDEC8383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2BCD-F9B7-454C-9905-0B7D5FC94ED1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FEE47-DDC0-B735-C289-EBCCF83A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710B6-F5ED-4C5C-BB74-6E32FE99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706A-90BF-45E2-8B6B-96860033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21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7114C-06AB-CE49-C0B3-D640E354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2BCD-F9B7-454C-9905-0B7D5FC94ED1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6833B-1894-4E91-3671-9B2E7A4C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5DD6A-3B04-446C-57B4-D610BEB4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706A-90BF-45E2-8B6B-96860033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7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640D-D165-35C0-5A62-1A3A20F9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0F78-50BB-9991-3FF8-F010A850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395A0-C90E-5E66-E604-D24CD76B0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8D9BB-9284-F451-6870-FE1D9B6E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2BCD-F9B7-454C-9905-0B7D5FC94ED1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CCC23-8613-2495-3A39-A84ECF39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F44B-9BBD-0D02-584E-2AFDD14E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706A-90BF-45E2-8B6B-96860033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54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CF92-99AD-F89F-9839-CF82BF4C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C79F6-BEDE-88B4-3370-AF7CBC2C0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EB6BF-8C27-C1EC-D5CF-545CF996E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AFEE2-F01C-3150-EDC5-9E4F0286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2BCD-F9B7-454C-9905-0B7D5FC94ED1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FFF04-CA47-E056-5727-D586B20E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295A0-995B-3FCD-7D9D-A75F6F24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706A-90BF-45E2-8B6B-96860033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5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A5D7E-1F4A-D306-49BA-941EA81A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C6376-8D89-EBF5-4AEB-B12256411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57EF-EAFE-6109-AAAA-CA2758E8B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02BCD-F9B7-454C-9905-0B7D5FC94ED1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2BBA2-6803-0533-B0E9-F09CC1C7A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2DBF6-1FF8-FE37-3069-BD832667B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E706A-90BF-45E2-8B6B-96860033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52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DA62-59E8-2FD2-B076-A3FBB0D0E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8565"/>
            <a:ext cx="9144000" cy="2178423"/>
          </a:xfrm>
        </p:spPr>
        <p:txBody>
          <a:bodyPr>
            <a:normAutofit fontScale="90000"/>
          </a:bodyPr>
          <a:lstStyle/>
          <a:p>
            <a:r>
              <a:rPr lang="en-IN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End Semester Presentation</a:t>
            </a:r>
            <a:r>
              <a:rPr lang="en-IN" sz="7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dirty="0"/>
            </a:b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and Simulation of High Power EV Charger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342C-9412-7DA3-AFB5-B3D0162CA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7318"/>
            <a:ext cx="9144000" cy="3675529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60000"/>
              </a:lnSpc>
            </a:pPr>
            <a:r>
              <a:rPr lang="en-IN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Bellamkonda Jai Abhiram – 200002020</a:t>
            </a:r>
          </a:p>
          <a:p>
            <a:pPr>
              <a:lnSpc>
                <a:spcPct val="160000"/>
              </a:lnSpc>
            </a:pPr>
            <a:r>
              <a:rPr lang="en-IN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Vankudoth Prasanth – 200002077</a:t>
            </a:r>
          </a:p>
          <a:p>
            <a:pPr>
              <a:lnSpc>
                <a:spcPct val="160000"/>
              </a:lnSpc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  <a:b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IN" sz="6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Amod</a:t>
            </a:r>
            <a:r>
              <a:rPr lang="en-IN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IN" sz="6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Umarikar</a:t>
            </a:r>
            <a:endParaRPr lang="en-IN" sz="6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IN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Engineering </a:t>
            </a:r>
          </a:p>
          <a:p>
            <a:pPr>
              <a:lnSpc>
                <a:spcPct val="160000"/>
              </a:lnSpc>
            </a:pPr>
            <a:r>
              <a:rPr lang="en-IN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 Indore</a:t>
            </a:r>
          </a:p>
          <a:p>
            <a:r>
              <a:rPr lang="en-IN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602D9D-E1AE-5557-2BE6-3A574F103B86}"/>
              </a:ext>
            </a:extLst>
          </p:cNvPr>
          <p:cNvSpPr/>
          <p:nvPr/>
        </p:nvSpPr>
        <p:spPr>
          <a:xfrm>
            <a:off x="143435" y="161365"/>
            <a:ext cx="11851341" cy="64814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99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A7C1-4D6B-A89B-3F46-C93ABA97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9181"/>
          </a:xfrm>
        </p:spPr>
        <p:txBody>
          <a:bodyPr>
            <a:normAutofit/>
          </a:bodyPr>
          <a:lstStyle/>
          <a:p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BA064-C833-FB78-2FA5-F3F65FBB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753"/>
            <a:ext cx="10515600" cy="382821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Control Algorithms 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different modulation techniques in Dual Active Bridge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Analysis and Cooling System Enhancement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B5C33D-D366-1EC9-6B71-E2CD46F7A5B1}"/>
              </a:ext>
            </a:extLst>
          </p:cNvPr>
          <p:cNvSpPr/>
          <p:nvPr/>
        </p:nvSpPr>
        <p:spPr>
          <a:xfrm>
            <a:off x="228600" y="228600"/>
            <a:ext cx="11715750" cy="6400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25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F0F0D-557D-A5A4-C09A-B8696645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012"/>
            <a:ext cx="10515600" cy="5925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/ SUGGESTIONS </a:t>
            </a:r>
          </a:p>
          <a:p>
            <a:pPr marL="0" indent="0" algn="ctr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D9964-C7A0-CF95-E9D5-BB9C75041BC7}"/>
              </a:ext>
            </a:extLst>
          </p:cNvPr>
          <p:cNvSpPr/>
          <p:nvPr/>
        </p:nvSpPr>
        <p:spPr>
          <a:xfrm>
            <a:off x="161925" y="142875"/>
            <a:ext cx="11839575" cy="6553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95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7218-8E0F-3031-BB15-FCD95B24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Vehicle Charger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9A85F-73A3-5C33-D3C9-457C7676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12" y="1066800"/>
            <a:ext cx="10645588" cy="54260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charger? 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charger is a device that puts energy into a battery by sending an electric current through it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                                                                                      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 of EV charger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power rating EV chargers are 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into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Level-2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Level-3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9B6DBBCA-0434-9942-764F-7D00526DA15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1627749"/>
            <a:ext cx="6092731" cy="186727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0C05FA-6806-C493-16E1-D4318B8A1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245" y="3845858"/>
            <a:ext cx="5892260" cy="2647015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D2441A-199B-B180-4318-B37A5676FE48}"/>
              </a:ext>
            </a:extLst>
          </p:cNvPr>
          <p:cNvSpPr/>
          <p:nvPr/>
        </p:nvSpPr>
        <p:spPr>
          <a:xfrm>
            <a:off x="251012" y="179294"/>
            <a:ext cx="11618259" cy="65352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66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E032-2F44-AB47-DB09-74FDA8BB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br>
              <a:rPr lang="en-IN" sz="3600" dirty="0"/>
            </a:b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and Simulation of High Power EV Charger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147B-DEAF-978B-40A4-70D13D288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813" y="1528483"/>
            <a:ext cx="10515600" cy="5051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it more clearly, Design and simulation off-board Level 3 DC Fast Electric Vehicle Charger.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EV charger consists of AC-DC Converter and DC-DC Converter.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EV Charger model we are using PWM Rectifier topology for AC-DC Conversion and Dual active bridge for DC-DC Conversion.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Design 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Pulse-Width Modulation (PWM) Based Rectifier system capable of maintaining the output voltage at a specified level while achieving a unity input power factor.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unity power factor?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Dual Active Bridge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 that is capable of converting given voltage level to desired voltage level with minimal losses.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losses?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F2ADD7-D3F9-73DE-B295-2DBA95195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21863"/>
              </p:ext>
            </p:extLst>
          </p:nvPr>
        </p:nvGraphicFramePr>
        <p:xfrm>
          <a:off x="3726402" y="4661645"/>
          <a:ext cx="4305973" cy="1689028"/>
        </p:xfrm>
        <a:graphic>
          <a:graphicData uri="http://schemas.openxmlformats.org/drawingml/2006/table">
            <a:tbl>
              <a:tblPr/>
              <a:tblGrid>
                <a:gridCol w="2705240">
                  <a:extLst>
                    <a:ext uri="{9D8B030D-6E8A-4147-A177-3AD203B41FA5}">
                      <a16:colId xmlns:a16="http://schemas.microsoft.com/office/drawing/2014/main" val="3893457607"/>
                    </a:ext>
                  </a:extLst>
                </a:gridCol>
                <a:gridCol w="1600733">
                  <a:extLst>
                    <a:ext uri="{9D8B030D-6E8A-4147-A177-3AD203B41FA5}">
                      <a16:colId xmlns:a16="http://schemas.microsoft.com/office/drawing/2014/main" val="335136920"/>
                    </a:ext>
                  </a:extLst>
                </a:gridCol>
              </a:tblGrid>
              <a:tr h="36718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solidFill>
                            <a:srgbClr val="2645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 Charger specifications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851140"/>
                  </a:ext>
                </a:extLst>
              </a:tr>
              <a:tr h="330462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dirty="0">
                          <a:solidFill>
                            <a:srgbClr val="2645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of Charger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solidFill>
                            <a:srgbClr val="2645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KW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05485"/>
                  </a:ext>
                </a:extLst>
              </a:tr>
              <a:tr h="330462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dirty="0">
                          <a:solidFill>
                            <a:srgbClr val="2645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Desired Output Voltage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solidFill>
                            <a:srgbClr val="2645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V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552789"/>
                  </a:ext>
                </a:extLst>
              </a:tr>
              <a:tr h="330462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dirty="0">
                          <a:solidFill>
                            <a:srgbClr val="2645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Voltage of PWM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solidFill>
                            <a:srgbClr val="2645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 V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752792"/>
                  </a:ext>
                </a:extLst>
              </a:tr>
              <a:tr h="330462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solidFill>
                            <a:srgbClr val="2645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Desired Output Current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solidFill>
                            <a:srgbClr val="2645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1718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CD68DAE-E4F7-C2F9-8298-64EF7909184E}"/>
              </a:ext>
            </a:extLst>
          </p:cNvPr>
          <p:cNvSpPr/>
          <p:nvPr/>
        </p:nvSpPr>
        <p:spPr>
          <a:xfrm>
            <a:off x="215153" y="161365"/>
            <a:ext cx="11654118" cy="65352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16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C308-A2B6-3721-1E24-E0F69AA7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908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to DC Conversion – PWM Rectifier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BA56BD-E45F-E789-80A5-E2B6891A1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0"/>
          <a:stretch/>
        </p:blipFill>
        <p:spPr>
          <a:xfrm>
            <a:off x="392188" y="1506070"/>
            <a:ext cx="5889830" cy="4324023"/>
          </a:xfr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CFFEC8-C5E5-E608-5BBB-8B616C942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650" y="3726282"/>
            <a:ext cx="4800150" cy="21004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818715-8A08-E556-941B-8D0E30996B1C}"/>
              </a:ext>
            </a:extLst>
          </p:cNvPr>
          <p:cNvSpPr txBox="1"/>
          <p:nvPr/>
        </p:nvSpPr>
        <p:spPr>
          <a:xfrm>
            <a:off x="7261413" y="1506070"/>
            <a:ext cx="3254188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power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Voltage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response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 power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Bi-Directional power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1750B-1A40-9BE4-A52F-FD6F91FCDC7E}"/>
              </a:ext>
            </a:extLst>
          </p:cNvPr>
          <p:cNvSpPr/>
          <p:nvPr/>
        </p:nvSpPr>
        <p:spPr>
          <a:xfrm>
            <a:off x="142875" y="152400"/>
            <a:ext cx="11868150" cy="656272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81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9769-B588-FCF2-08A6-A6F7402D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3412"/>
            <a:ext cx="10515601" cy="11063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to DC Conversion – Dual Active Bridge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B92A50-E594-7A2D-5B2F-30B53ADC50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0894"/>
                <a:ext cx="10515600" cy="4626069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Basic working principal of Dual active bridge is based on  AC power transfer.</a:t>
                </a:r>
              </a:p>
              <a:p>
                <a:pPr marL="0" indent="0">
                  <a:buNone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 power flows from higher angle to lower angle.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rgbClr val="0F0F0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Power transfer is given by, P </a:t>
                </a:r>
                <a:r>
                  <a:rPr lang="en-US" sz="1600" dirty="0">
                    <a:solidFill>
                      <a:srgbClr val="0F0F0F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solidFill>
                              <a:srgbClr val="0F0F0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1600" i="1">
                                <a:solidFill>
                                  <a:srgbClr val="0F0F0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0F0F0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a:rPr lang="en-US" sz="1600">
                                <a:solidFill>
                                  <a:srgbClr val="0F0F0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600" i="1">
                                <a:solidFill>
                                  <a:srgbClr val="0F0F0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0F0F0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a:rPr lang="en-US" sz="1600">
                                <a:solidFill>
                                  <a:srgbClr val="0F0F0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solidFill>
                                  <a:srgbClr val="0F0F0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0F0F0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  <m:r>
                              <a:rPr lang="en-US" sz="1600">
                                <a:solidFill>
                                  <a:srgbClr val="0F0F0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Ø</m:t>
                            </m:r>
                          </m:e>
                        </m:d>
                      </m:num>
                      <m:den>
                        <m:r>
                          <a:rPr lang="en-US" sz="1600" i="1">
                            <a:solidFill>
                              <a:srgbClr val="0F0F0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𝑤𝐿</m:t>
                        </m:r>
                      </m:den>
                    </m:f>
                  </m:oMath>
                </a14:m>
                <a:endParaRPr lang="en-IN" sz="1600" i="1" dirty="0">
                  <a:solidFill>
                    <a:srgbClr val="0F0F0F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1800" b="1" i="1" kern="100" dirty="0">
                  <a:solidFill>
                    <a:srgbClr val="365F9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 marL="0" indent="0">
                  <a:buNone/>
                </a:pPr>
                <a:endParaRPr lang="en-IN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B92A50-E594-7A2D-5B2F-30B53ADC50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0894"/>
                <a:ext cx="10515600" cy="4626069"/>
              </a:xfrm>
              <a:blipFill>
                <a:blip r:embed="rId2"/>
                <a:stretch>
                  <a:fillRect l="-348" t="-9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FBC767E-9C50-2202-67AD-80CB02726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444" y="1318770"/>
            <a:ext cx="3516686" cy="116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FF482-FD40-BD30-39D9-1714282BB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770094"/>
            <a:ext cx="4926107" cy="25524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349B76-955C-473D-C2C9-E91A3CBAC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24" y="2407580"/>
            <a:ext cx="4244126" cy="29407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B79155-2BD4-B61B-D753-B03FF989B181}"/>
                  </a:ext>
                </a:extLst>
              </p:cNvPr>
              <p:cNvSpPr txBox="1"/>
              <p:nvPr/>
            </p:nvSpPr>
            <p:spPr>
              <a:xfrm>
                <a:off x="770964" y="5431257"/>
                <a:ext cx="6024282" cy="885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IN" sz="1800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Average power transfer in dual active bridge is given by,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kern="100" smtClean="0">
                            <a:solidFill>
                              <a:srgbClr val="365F9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b="1" i="1" kern="100">
                            <a:solidFill>
                              <a:srgbClr val="365F9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1800" b="1" i="1" kern="100">
                            <a:solidFill>
                              <a:srgbClr val="365F9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𝑜</m:t>
                        </m:r>
                        <m:r>
                          <a:rPr lang="en-IN" sz="1800" b="1" kern="100">
                            <a:solidFill>
                              <a:srgbClr val="365F9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,</m:t>
                        </m:r>
                        <m:r>
                          <a:rPr lang="en-IN" sz="1800" b="1" i="1" kern="100">
                            <a:solidFill>
                              <a:srgbClr val="365F9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𝑎𝑣𝑔</m:t>
                        </m:r>
                      </m:sub>
                    </m:sSub>
                    <m:r>
                      <a:rPr lang="en-IN" sz="1800" b="1" kern="100">
                        <a:solidFill>
                          <a:srgbClr val="365F9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</m:t>
                    </m:r>
                    <m:f>
                      <m:fPr>
                        <m:ctrlPr>
                          <a:rPr lang="en-IN" sz="1800" b="1" i="1" kern="100">
                            <a:solidFill>
                              <a:srgbClr val="365F9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IN" sz="1800" b="1" kern="100">
                            <a:solidFill>
                              <a:srgbClr val="365F9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1800" b="1" i="1" kern="100">
                                <a:solidFill>
                                  <a:srgbClr val="365F9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kern="100">
                                <a:solidFill>
                                  <a:srgbClr val="365F9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1800" b="1" kern="100">
                                <a:solidFill>
                                  <a:srgbClr val="365F9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ⅆ</m:t>
                            </m:r>
                            <m:sSub>
                              <m:sSubPr>
                                <m:ctrlPr>
                                  <a:rPr lang="en-IN" sz="1800" b="1" i="1" kern="100">
                                    <a:solidFill>
                                      <a:srgbClr val="365F9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Mangal" panose="02040503050203030202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1" i="1" kern="100">
                                    <a:solidFill>
                                      <a:srgbClr val="365F9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Mangal" panose="02040503050203030202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sz="1800" b="1" kern="100">
                                    <a:solidFill>
                                      <a:srgbClr val="365F9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Mangal" panose="02040503050203030202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IN" sz="1800" b="1" i="1" kern="100">
                                <a:solidFill>
                                  <a:srgbClr val="365F9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kern="100">
                                <a:solidFill>
                                  <a:srgbClr val="365F9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1800" b="1" kern="100">
                                <a:solidFill>
                                  <a:srgbClr val="365F9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ⅆ</m:t>
                            </m:r>
                            <m:sSub>
                              <m:sSubPr>
                                <m:ctrlPr>
                                  <a:rPr lang="en-IN" sz="1800" b="1" i="1" kern="100">
                                    <a:solidFill>
                                      <a:srgbClr val="365F9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Mangal" panose="02040503050203030202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1" i="1" kern="100">
                                    <a:solidFill>
                                      <a:srgbClr val="365F9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Mangal" panose="02040503050203030202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sz="1800" b="1" kern="100">
                                    <a:solidFill>
                                      <a:srgbClr val="365F9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Mangal" panose="02040503050203030202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IN" sz="1800" b="1" kern="100">
                            <a:solidFill>
                              <a:srgbClr val="365F9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 </m:t>
                        </m:r>
                        <m:r>
                          <a:rPr lang="en-IN" sz="1800" b="1" i="1" kern="100">
                            <a:solidFill>
                              <a:srgbClr val="365F9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IN" sz="1800" b="1" i="1" kern="100">
                                <a:solidFill>
                                  <a:srgbClr val="365F9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dPr>
                          <m:e>
                            <m:r>
                              <a:rPr lang="en-IN" sz="1800" b="1" kern="100">
                                <a:solidFill>
                                  <a:srgbClr val="365F9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1</m:t>
                            </m:r>
                            <m:r>
                              <a:rPr lang="en-IN" sz="1800" b="1" i="1" kern="100">
                                <a:solidFill>
                                  <a:srgbClr val="365F9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−</m:t>
                            </m:r>
                            <m:r>
                              <a:rPr lang="en-IN" sz="1800" b="1" i="1" kern="100">
                                <a:solidFill>
                                  <a:srgbClr val="365F9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r>
                          <a:rPr lang="en-IN" sz="1800" b="1" kern="100">
                            <a:solidFill>
                              <a:srgbClr val="365F9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2</m:t>
                        </m:r>
                        <m:r>
                          <a:rPr lang="en-IN" sz="1800" b="1" i="1" kern="100">
                            <a:solidFill>
                              <a:srgbClr val="365F9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𝑛𝐿</m:t>
                        </m:r>
                        <m:sSub>
                          <m:sSubPr>
                            <m:ctrlPr>
                              <a:rPr lang="en-IN" sz="1800" b="1" i="1" kern="100">
                                <a:solidFill>
                                  <a:srgbClr val="365F9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kern="100">
                                <a:solidFill>
                                  <a:srgbClr val="365F9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1800" b="1" i="1" kern="100">
                                <a:solidFill>
                                  <a:srgbClr val="365F9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IN" sz="1800" b="1" i="0" kern="100" smtClean="0">
                        <a:solidFill>
                          <a:srgbClr val="365F9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where, D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solidFill>
                              <a:srgbClr val="0F0F0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Փ</m:t>
                        </m:r>
                      </m:num>
                      <m:den>
                        <m:f>
                          <m:fPr>
                            <m:ctrlPr>
                              <a:rPr lang="en-IN" sz="1800" i="1">
                                <a:solidFill>
                                  <a:srgbClr val="0F0F0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1800" i="1">
                                    <a:solidFill>
                                      <a:srgbClr val="0F0F0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F0F0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F0F0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>
                                <a:solidFill>
                                  <a:srgbClr val="0F0F0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B79155-2BD4-B61B-D753-B03FF989B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64" y="5431257"/>
                <a:ext cx="6024282" cy="885499"/>
              </a:xfrm>
              <a:prstGeom prst="rect">
                <a:avLst/>
              </a:prstGeom>
              <a:blipFill>
                <a:blip r:embed="rId6"/>
                <a:stretch>
                  <a:fillRect l="-809" t="-41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0336FFE-5C65-30D2-570D-2304EEC3B1A8}"/>
              </a:ext>
            </a:extLst>
          </p:cNvPr>
          <p:cNvSpPr txBox="1"/>
          <p:nvPr/>
        </p:nvSpPr>
        <p:spPr>
          <a:xfrm>
            <a:off x="7862047" y="5208494"/>
            <a:ext cx="36396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D=0.5 power is maximum,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this, we can calculate maximum current and minimum primary inductance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D479B-0761-947B-0ADD-F0B045BBD9D4}"/>
              </a:ext>
            </a:extLst>
          </p:cNvPr>
          <p:cNvSpPr/>
          <p:nvPr/>
        </p:nvSpPr>
        <p:spPr>
          <a:xfrm>
            <a:off x="180975" y="142875"/>
            <a:ext cx="11830050" cy="6553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12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A3E-AB72-DEFD-115D-651BBACC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94" y="187970"/>
            <a:ext cx="10717306" cy="100683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to DC Conversion – Dual Active Bridge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D7AB1C-1809-7B7B-240C-462FE9D73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" y="3896312"/>
            <a:ext cx="5534074" cy="2675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F162B-79D8-E33F-8D7D-395C738BDE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53" y="3896312"/>
            <a:ext cx="5119553" cy="2675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B1F1D5-1957-6C40-097E-9FC8B20E5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94" y="1118385"/>
            <a:ext cx="7308213" cy="25361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EC9B92-A7A5-F6FB-00D3-3E9E27870236}"/>
              </a:ext>
            </a:extLst>
          </p:cNvPr>
          <p:cNvSpPr txBox="1"/>
          <p:nvPr/>
        </p:nvSpPr>
        <p:spPr>
          <a:xfrm>
            <a:off x="8265459" y="1559860"/>
            <a:ext cx="3088341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Bi-Directional power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Power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switching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53B9C8-92E7-B4AA-3A8C-076447F07B87}"/>
              </a:ext>
            </a:extLst>
          </p:cNvPr>
          <p:cNvSpPr/>
          <p:nvPr/>
        </p:nvSpPr>
        <p:spPr>
          <a:xfrm>
            <a:off x="161925" y="187970"/>
            <a:ext cx="11791950" cy="648206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72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74B0-CD12-61FD-D18E-DE537302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50KW Charger 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CD1EA7-6A27-D875-8AFE-2F97CA1E9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62" y="1825625"/>
            <a:ext cx="9502475" cy="4351338"/>
          </a:xfr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9B10F8-DC96-0F45-4D54-0345DE2C2BB9}"/>
              </a:ext>
            </a:extLst>
          </p:cNvPr>
          <p:cNvSpPr/>
          <p:nvPr/>
        </p:nvSpPr>
        <p:spPr>
          <a:xfrm>
            <a:off x="180975" y="219075"/>
            <a:ext cx="11791950" cy="63912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76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FD47-329D-F9EB-B9C2-ED47AF3D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12" y="365126"/>
            <a:ext cx="10823088" cy="112092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E7E1F0-3612-7BAB-0483-E2368D7DE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712" y="1486046"/>
            <a:ext cx="5507019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ECED74-13C8-3114-8CAB-EAF9758E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3" y="1487488"/>
            <a:ext cx="5623557" cy="4351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939ED5-04D7-6795-7288-32B47A7DD7D2}"/>
              </a:ext>
            </a:extLst>
          </p:cNvPr>
          <p:cNvSpPr txBox="1"/>
          <p:nvPr/>
        </p:nvSpPr>
        <p:spPr>
          <a:xfrm>
            <a:off x="1342306" y="5838825"/>
            <a:ext cx="3462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voltage and current wave forms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5A3A2-E0B9-A4DF-27AB-FCCFA6AF7FD9}"/>
              </a:ext>
            </a:extLst>
          </p:cNvPr>
          <p:cNvSpPr txBox="1"/>
          <p:nvPr/>
        </p:nvSpPr>
        <p:spPr>
          <a:xfrm>
            <a:off x="6849325" y="5840268"/>
            <a:ext cx="4651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PWM rectifier output voltage and DAB output voltage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37A2D3-9479-84DF-6D4E-9631EA946B5F}"/>
              </a:ext>
            </a:extLst>
          </p:cNvPr>
          <p:cNvSpPr/>
          <p:nvPr/>
        </p:nvSpPr>
        <p:spPr>
          <a:xfrm>
            <a:off x="238125" y="228600"/>
            <a:ext cx="11706225" cy="626427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77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496C-B2D4-90FD-4D53-42421C5B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65" y="0"/>
            <a:ext cx="10531584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19C76A-9AF3-1D56-651E-57A67E2B8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306" y="1145559"/>
            <a:ext cx="5320072" cy="31037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265E96-9DF9-46B4-3514-BA8CFDF80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732" y="1145558"/>
            <a:ext cx="5577162" cy="31037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F1A716-80BB-B4CE-D846-17DE91AE3077}"/>
              </a:ext>
            </a:extLst>
          </p:cNvPr>
          <p:cNvSpPr txBox="1"/>
          <p:nvPr/>
        </p:nvSpPr>
        <p:spPr>
          <a:xfrm>
            <a:off x="6557126" y="4275169"/>
            <a:ext cx="4742329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response when the load suddenly increased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998A9-850D-8E90-4C31-62DF41E6CE80}"/>
              </a:ext>
            </a:extLst>
          </p:cNvPr>
          <p:cNvSpPr txBox="1"/>
          <p:nvPr/>
        </p:nvSpPr>
        <p:spPr>
          <a:xfrm>
            <a:off x="1553629" y="4275169"/>
            <a:ext cx="3260316" cy="423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current and voltage waveforms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E1019-CBA4-8668-8302-2E8AC08DA6FC}"/>
              </a:ext>
            </a:extLst>
          </p:cNvPr>
          <p:cNvSpPr txBox="1"/>
          <p:nvPr/>
        </p:nvSpPr>
        <p:spPr>
          <a:xfrm>
            <a:off x="413765" y="4810052"/>
            <a:ext cx="5458546" cy="786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Input current and voltage from the grid are in same phase 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implies that power factor is unity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7DA8F-B8D7-FE1D-ED5B-5DCB1443F442}"/>
              </a:ext>
            </a:extLst>
          </p:cNvPr>
          <p:cNvSpPr txBox="1"/>
          <p:nvPr/>
        </p:nvSpPr>
        <p:spPr>
          <a:xfrm>
            <a:off x="6404448" y="4807959"/>
            <a:ext cx="4747197" cy="792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load is suddenly changes the control system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able to track back the desired voltage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C94350-5984-8394-F190-1DABD14CF14E}"/>
              </a:ext>
            </a:extLst>
          </p:cNvPr>
          <p:cNvSpPr/>
          <p:nvPr/>
        </p:nvSpPr>
        <p:spPr>
          <a:xfrm>
            <a:off x="200025" y="219075"/>
            <a:ext cx="11801475" cy="641032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92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463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B.Tech Project End Semester Presentation  Design and Simulation of High Power EV Charger</vt:lpstr>
      <vt:lpstr>Electric Vehicle Charger</vt:lpstr>
      <vt:lpstr>Objective: Design and Simulation of High Power EV Charger</vt:lpstr>
      <vt:lpstr>AC to DC Conversion – PWM Rectifier</vt:lpstr>
      <vt:lpstr>DC to DC Conversion – Dual Active Bridge</vt:lpstr>
      <vt:lpstr>DC to DC Conversion – Dual Active Bridge</vt:lpstr>
      <vt:lpstr>50KW Charger Design</vt:lpstr>
      <vt:lpstr>Results and discussion</vt:lpstr>
      <vt:lpstr>Results and discussion</vt:lpstr>
      <vt:lpstr>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B.Tech Project End Semester Presentation   Design and Simulation of High Power EV Charger</dc:title>
  <dc:creator>Jai Abhiram Bellamkonda</dc:creator>
  <cp:lastModifiedBy>Jai Abhiram Bellamkonda</cp:lastModifiedBy>
  <cp:revision>9</cp:revision>
  <dcterms:created xsi:type="dcterms:W3CDTF">2023-11-19T00:01:32Z</dcterms:created>
  <dcterms:modified xsi:type="dcterms:W3CDTF">2023-11-21T06:59:02Z</dcterms:modified>
</cp:coreProperties>
</file>