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C7EF-57E4-668B-46FE-2F5050810738}"/>
              </a:ext>
            </a:extLst>
          </p:cNvPr>
          <p:cNvSpPr>
            <a:spLocks noGrp="1"/>
          </p:cNvSpPr>
          <p:nvPr>
            <p:ph type="ctrTitle"/>
          </p:nvPr>
        </p:nvSpPr>
        <p:spPr>
          <a:xfrm>
            <a:off x="1154955" y="2043952"/>
            <a:ext cx="8825658" cy="2321859"/>
          </a:xfrm>
        </p:spPr>
        <p:txBody>
          <a:bodyPr/>
          <a:lstStyle/>
          <a:p>
            <a:pPr algn="ctr"/>
            <a:r>
              <a:rPr lang="en-US" sz="6000" dirty="0">
                <a:latin typeface="Cambria Math" panose="02040503050406030204" pitchFamily="18" charset="0"/>
                <a:ea typeface="Cambria Math" panose="02040503050406030204" pitchFamily="18" charset="0"/>
              </a:rPr>
              <a:t>LOAD FLOW ANALYSIS &amp;</a:t>
            </a:r>
            <a:br>
              <a:rPr lang="en-US" sz="6000" dirty="0">
                <a:latin typeface="Cambria Math" panose="02040503050406030204" pitchFamily="18" charset="0"/>
                <a:ea typeface="Cambria Math" panose="02040503050406030204" pitchFamily="18" charset="0"/>
              </a:rPr>
            </a:br>
            <a:r>
              <a:rPr lang="en-US" sz="6000" dirty="0">
                <a:latin typeface="Cambria Math" panose="02040503050406030204" pitchFamily="18" charset="0"/>
                <a:ea typeface="Cambria Math" panose="02040503050406030204" pitchFamily="18" charset="0"/>
              </a:rPr>
              <a:t>SHUNT COMPENSATION</a:t>
            </a:r>
            <a:endParaRPr lang="en-IN" sz="6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645190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FEC1-C121-1057-50C4-81B7842B1450}"/>
              </a:ext>
            </a:extLst>
          </p:cNvPr>
          <p:cNvSpPr>
            <a:spLocks noGrp="1"/>
          </p:cNvSpPr>
          <p:nvPr>
            <p:ph type="title"/>
          </p:nvPr>
        </p:nvSpPr>
        <p:spPr>
          <a:xfrm flipH="1">
            <a:off x="12578885" y="-433791"/>
            <a:ext cx="64246" cy="218638"/>
          </a:xfrm>
        </p:spPr>
        <p:txBody>
          <a:bodyPr/>
          <a:lstStyle/>
          <a:p>
            <a:endParaRPr lang="en-IN" dirty="0"/>
          </a:p>
        </p:txBody>
      </p:sp>
      <p:sp>
        <p:nvSpPr>
          <p:cNvPr id="3" name="Content Placeholder 2">
            <a:extLst>
              <a:ext uri="{FF2B5EF4-FFF2-40B4-BE49-F238E27FC236}">
                <a16:creationId xmlns:a16="http://schemas.microsoft.com/office/drawing/2014/main" id="{BD2AC9C0-9BEE-92BA-5DD6-32ACDD480B69}"/>
              </a:ext>
            </a:extLst>
          </p:cNvPr>
          <p:cNvSpPr>
            <a:spLocks noGrp="1"/>
          </p:cNvSpPr>
          <p:nvPr>
            <p:ph idx="1"/>
          </p:nvPr>
        </p:nvSpPr>
        <p:spPr>
          <a:xfrm>
            <a:off x="2581834" y="3263152"/>
            <a:ext cx="7398779" cy="2756647"/>
          </a:xfrm>
        </p:spPr>
        <p:txBody>
          <a:bodyPr>
            <a:normAutofit fontScale="92500"/>
          </a:bodyPr>
          <a:lstStyle/>
          <a:p>
            <a:pPr marL="0" indent="0">
              <a:buNone/>
            </a:pPr>
            <a:r>
              <a:rPr lang="en-US" sz="8800" dirty="0"/>
              <a:t>Thank you…</a:t>
            </a:r>
          </a:p>
          <a:p>
            <a:pPr marL="0" indent="0">
              <a:buNone/>
            </a:pPr>
            <a:r>
              <a:rPr lang="en-US" sz="8800" dirty="0"/>
              <a:t>                   </a:t>
            </a:r>
            <a:r>
              <a:rPr lang="en-US" sz="3000" b="1" dirty="0"/>
              <a:t>Group 17</a:t>
            </a:r>
            <a:endParaRPr lang="en-IN" sz="8800" b="1" dirty="0"/>
          </a:p>
        </p:txBody>
      </p:sp>
    </p:spTree>
    <p:extLst>
      <p:ext uri="{BB962C8B-B14F-4D97-AF65-F5344CB8AC3E}">
        <p14:creationId xmlns:p14="http://schemas.microsoft.com/office/powerpoint/2010/main" val="3396047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7E80-963F-ED1A-5AE1-8B9C74619A0F}"/>
              </a:ext>
            </a:extLst>
          </p:cNvPr>
          <p:cNvSpPr>
            <a:spLocks noGrp="1"/>
          </p:cNvSpPr>
          <p:nvPr>
            <p:ph type="title"/>
          </p:nvPr>
        </p:nvSpPr>
        <p:spPr/>
        <p:txBody>
          <a:bodyPr/>
          <a:lstStyle/>
          <a:p>
            <a:r>
              <a:rPr lang="en-US" dirty="0"/>
              <a:t>LOAD FLOW ANALYSIS</a:t>
            </a:r>
            <a:endParaRPr lang="en-IN" dirty="0"/>
          </a:p>
        </p:txBody>
      </p:sp>
      <p:sp>
        <p:nvSpPr>
          <p:cNvPr id="3" name="Content Placeholder 2">
            <a:extLst>
              <a:ext uri="{FF2B5EF4-FFF2-40B4-BE49-F238E27FC236}">
                <a16:creationId xmlns:a16="http://schemas.microsoft.com/office/drawing/2014/main" id="{F0AA836A-718E-826B-2796-21581F5C42C1}"/>
              </a:ext>
            </a:extLst>
          </p:cNvPr>
          <p:cNvSpPr>
            <a:spLocks noGrp="1"/>
          </p:cNvSpPr>
          <p:nvPr>
            <p:ph idx="1"/>
          </p:nvPr>
        </p:nvSpPr>
        <p:spPr/>
        <p:txBody>
          <a:bodyPr/>
          <a:lstStyle/>
          <a:p>
            <a:r>
              <a:rPr lang="en-US" sz="2000" b="0" i="0" dirty="0">
                <a:solidFill>
                  <a:schemeClr val="tx1"/>
                </a:solidFill>
                <a:effectLst/>
                <a:latin typeface="Cambria" panose="02040503050406030204" pitchFamily="18" charset="0"/>
                <a:ea typeface="Cambria" panose="02040503050406030204" pitchFamily="18" charset="0"/>
              </a:rPr>
              <a:t>Load flow analysis, also known as power flow analysis, is a computational method used to study the steady-state behavior of an electrical power system. It is used to determine the voltage and phase angle at each bus in the network, as well as the power flow on each transmission line and generator.</a:t>
            </a:r>
          </a:p>
          <a:p>
            <a:r>
              <a:rPr lang="en-US" sz="2000" dirty="0">
                <a:solidFill>
                  <a:schemeClr val="tx1"/>
                </a:solidFill>
                <a:latin typeface="Cambria" panose="02040503050406030204" pitchFamily="18" charset="0"/>
                <a:ea typeface="Cambria" panose="02040503050406030204" pitchFamily="18" charset="0"/>
              </a:rPr>
              <a:t>In our project, we are using Gauss-Seidel method for load flow analysis.</a:t>
            </a:r>
          </a:p>
          <a:p>
            <a:r>
              <a:rPr lang="en-US" sz="2000" b="0" i="0" dirty="0">
                <a:solidFill>
                  <a:schemeClr val="tx1"/>
                </a:solidFill>
                <a:effectLst/>
                <a:latin typeface="Cambria" panose="02040503050406030204" pitchFamily="18" charset="0"/>
                <a:ea typeface="Cambria" panose="02040503050406030204" pitchFamily="18" charset="0"/>
              </a:rPr>
              <a:t>After performing load flow analysis, we improve the voltage profile by shunt compensation.</a:t>
            </a:r>
          </a:p>
          <a:p>
            <a:pPr marL="0" indent="0">
              <a:buNone/>
            </a:pPr>
            <a:endParaRPr lang="en-IN"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02439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F27F-DB6D-B396-E3A5-C7037F445CFE}"/>
              </a:ext>
            </a:extLst>
          </p:cNvPr>
          <p:cNvSpPr>
            <a:spLocks noGrp="1"/>
          </p:cNvSpPr>
          <p:nvPr>
            <p:ph type="title"/>
          </p:nvPr>
        </p:nvSpPr>
        <p:spPr/>
        <p:txBody>
          <a:bodyPr/>
          <a:lstStyle/>
          <a:p>
            <a:r>
              <a:rPr lang="en-US" sz="3200" dirty="0"/>
              <a:t>ANALYSIS PEFORMED FOR 2 BUS SYSTEM</a:t>
            </a:r>
            <a:endParaRPr lang="en-IN" sz="3200" dirty="0"/>
          </a:p>
        </p:txBody>
      </p:sp>
      <p:pic>
        <p:nvPicPr>
          <p:cNvPr id="10" name="Content Placeholder 9">
            <a:extLst>
              <a:ext uri="{FF2B5EF4-FFF2-40B4-BE49-F238E27FC236}">
                <a16:creationId xmlns:a16="http://schemas.microsoft.com/office/drawing/2014/main" id="{B5E9243A-D934-A51C-AEC2-951776E9CCD4}"/>
              </a:ext>
            </a:extLst>
          </p:cNvPr>
          <p:cNvPicPr>
            <a:picLocks noGrp="1" noChangeAspect="1"/>
          </p:cNvPicPr>
          <p:nvPr>
            <p:ph idx="1"/>
          </p:nvPr>
        </p:nvPicPr>
        <p:blipFill>
          <a:blip r:embed="rId2"/>
          <a:stretch>
            <a:fillRect/>
          </a:stretch>
        </p:blipFill>
        <p:spPr>
          <a:xfrm>
            <a:off x="779930" y="2565942"/>
            <a:ext cx="9200684" cy="3354416"/>
          </a:xfrm>
        </p:spPr>
      </p:pic>
    </p:spTree>
    <p:extLst>
      <p:ext uri="{BB962C8B-B14F-4D97-AF65-F5344CB8AC3E}">
        <p14:creationId xmlns:p14="http://schemas.microsoft.com/office/powerpoint/2010/main" val="2479291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92F4-F0C5-A1F9-E1FF-06B19853BD49}"/>
              </a:ext>
            </a:extLst>
          </p:cNvPr>
          <p:cNvSpPr>
            <a:spLocks noGrp="1"/>
          </p:cNvSpPr>
          <p:nvPr>
            <p:ph type="title"/>
          </p:nvPr>
        </p:nvSpPr>
        <p:spPr/>
        <p:txBody>
          <a:bodyPr/>
          <a:lstStyle/>
          <a:p>
            <a:r>
              <a:rPr lang="en-US" sz="3200" dirty="0"/>
              <a:t>ANALYSIS PEFORMED FOR 3 BUS SYSTEM</a:t>
            </a:r>
            <a:endParaRPr lang="en-IN" sz="3200" dirty="0"/>
          </a:p>
        </p:txBody>
      </p:sp>
      <p:pic>
        <p:nvPicPr>
          <p:cNvPr id="5" name="Content Placeholder 4">
            <a:extLst>
              <a:ext uri="{FF2B5EF4-FFF2-40B4-BE49-F238E27FC236}">
                <a16:creationId xmlns:a16="http://schemas.microsoft.com/office/drawing/2014/main" id="{97A67D9B-674A-D428-FBDF-4A8EFBAA77B0}"/>
              </a:ext>
            </a:extLst>
          </p:cNvPr>
          <p:cNvPicPr>
            <a:picLocks noGrp="1" noChangeAspect="1"/>
          </p:cNvPicPr>
          <p:nvPr>
            <p:ph idx="1"/>
          </p:nvPr>
        </p:nvPicPr>
        <p:blipFill>
          <a:blip r:embed="rId2"/>
          <a:stretch>
            <a:fillRect/>
          </a:stretch>
        </p:blipFill>
        <p:spPr>
          <a:xfrm>
            <a:off x="1928736" y="2465293"/>
            <a:ext cx="7493170" cy="3801445"/>
          </a:xfrm>
        </p:spPr>
      </p:pic>
    </p:spTree>
    <p:extLst>
      <p:ext uri="{BB962C8B-B14F-4D97-AF65-F5344CB8AC3E}">
        <p14:creationId xmlns:p14="http://schemas.microsoft.com/office/powerpoint/2010/main" val="3328894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61CA-8FA6-FDD9-3EFD-0BBC6F9B5A42}"/>
              </a:ext>
            </a:extLst>
          </p:cNvPr>
          <p:cNvSpPr>
            <a:spLocks noGrp="1"/>
          </p:cNvSpPr>
          <p:nvPr>
            <p:ph type="title"/>
          </p:nvPr>
        </p:nvSpPr>
        <p:spPr/>
        <p:txBody>
          <a:bodyPr/>
          <a:lstStyle/>
          <a:p>
            <a:r>
              <a:rPr lang="en-US" dirty="0"/>
              <a:t>COMPENSATION</a:t>
            </a:r>
            <a:endParaRPr lang="en-IN" dirty="0"/>
          </a:p>
        </p:txBody>
      </p:sp>
      <p:sp>
        <p:nvSpPr>
          <p:cNvPr id="3" name="Content Placeholder 2">
            <a:extLst>
              <a:ext uri="{FF2B5EF4-FFF2-40B4-BE49-F238E27FC236}">
                <a16:creationId xmlns:a16="http://schemas.microsoft.com/office/drawing/2014/main" id="{B8D39443-0E4F-0EE6-0652-E4B001F50546}"/>
              </a:ext>
            </a:extLst>
          </p:cNvPr>
          <p:cNvSpPr>
            <a:spLocks noGrp="1"/>
          </p:cNvSpPr>
          <p:nvPr>
            <p:ph idx="1"/>
          </p:nvPr>
        </p:nvSpPr>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voltage profile obtained is lower than the required one. So, the appliances will not work properly.</a:t>
            </a:r>
          </a:p>
          <a:p>
            <a:r>
              <a:rPr lang="en-US" sz="2000" dirty="0">
                <a:latin typeface="Calibri" panose="020F0502020204030204" pitchFamily="34" charset="0"/>
                <a:ea typeface="Calibri" panose="020F0502020204030204" pitchFamily="34" charset="0"/>
                <a:cs typeface="Calibri" panose="020F0502020204030204" pitchFamily="34" charset="0"/>
              </a:rPr>
              <a:t>Therefore, we need to add compensation. There are two types of compensation – Internal and External. </a:t>
            </a:r>
          </a:p>
          <a:p>
            <a:r>
              <a:rPr lang="en-US" sz="2000" dirty="0">
                <a:latin typeface="Calibri" panose="020F0502020204030204" pitchFamily="34" charset="0"/>
                <a:ea typeface="Calibri" panose="020F0502020204030204" pitchFamily="34" charset="0"/>
                <a:cs typeface="Calibri" panose="020F0502020204030204" pitchFamily="34" charset="0"/>
              </a:rPr>
              <a:t>We use external capacitive shunt compensation to improve the voltage profile.</a:t>
            </a:r>
          </a:p>
        </p:txBody>
      </p:sp>
    </p:spTree>
    <p:extLst>
      <p:ext uri="{BB962C8B-B14F-4D97-AF65-F5344CB8AC3E}">
        <p14:creationId xmlns:p14="http://schemas.microsoft.com/office/powerpoint/2010/main" val="4671901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3CE3-7380-0101-F4B9-B18251442D2E}"/>
              </a:ext>
            </a:extLst>
          </p:cNvPr>
          <p:cNvSpPr>
            <a:spLocks noGrp="1"/>
          </p:cNvSpPr>
          <p:nvPr>
            <p:ph type="title"/>
          </p:nvPr>
        </p:nvSpPr>
        <p:spPr/>
        <p:txBody>
          <a:bodyPr/>
          <a:lstStyle/>
          <a:p>
            <a:r>
              <a:rPr lang="en-US" sz="3200" dirty="0"/>
              <a:t>ANALYSIS WITH ADDED COMPENSATION</a:t>
            </a:r>
            <a:endParaRPr lang="en-IN" sz="3200" dirty="0"/>
          </a:p>
        </p:txBody>
      </p:sp>
      <p:pic>
        <p:nvPicPr>
          <p:cNvPr id="5" name="Content Placeholder 4">
            <a:extLst>
              <a:ext uri="{FF2B5EF4-FFF2-40B4-BE49-F238E27FC236}">
                <a16:creationId xmlns:a16="http://schemas.microsoft.com/office/drawing/2014/main" id="{5BCD8227-205A-C86B-3067-152373CCED4E}"/>
              </a:ext>
            </a:extLst>
          </p:cNvPr>
          <p:cNvPicPr>
            <a:picLocks noGrp="1" noChangeAspect="1"/>
          </p:cNvPicPr>
          <p:nvPr>
            <p:ph idx="1"/>
          </p:nvPr>
        </p:nvPicPr>
        <p:blipFill>
          <a:blip r:embed="rId2"/>
          <a:stretch>
            <a:fillRect/>
          </a:stretch>
        </p:blipFill>
        <p:spPr>
          <a:xfrm>
            <a:off x="1676399" y="2774538"/>
            <a:ext cx="8346888" cy="2873783"/>
          </a:xfrm>
        </p:spPr>
      </p:pic>
      <p:sp>
        <p:nvSpPr>
          <p:cNvPr id="6" name="TextBox 5">
            <a:extLst>
              <a:ext uri="{FF2B5EF4-FFF2-40B4-BE49-F238E27FC236}">
                <a16:creationId xmlns:a16="http://schemas.microsoft.com/office/drawing/2014/main" id="{0F58994F-1427-DE10-672F-C752833E7331}"/>
              </a:ext>
            </a:extLst>
          </p:cNvPr>
          <p:cNvSpPr txBox="1"/>
          <p:nvPr/>
        </p:nvSpPr>
        <p:spPr>
          <a:xfrm>
            <a:off x="1676399" y="6015318"/>
            <a:ext cx="8973671" cy="461665"/>
          </a:xfrm>
          <a:prstGeom prst="rect">
            <a:avLst/>
          </a:prstGeom>
          <a:noFill/>
        </p:spPr>
        <p:txBody>
          <a:bodyPr wrap="square" rtlCol="0">
            <a:spAutoFit/>
          </a:bodyPr>
          <a:lstStyle/>
          <a:p>
            <a:r>
              <a:rPr lang="en-US" dirty="0"/>
              <a:t>     </a:t>
            </a:r>
            <a:r>
              <a:rPr lang="en-US" sz="2400" dirty="0">
                <a:latin typeface="Calibri" panose="020F0502020204030204" pitchFamily="34" charset="0"/>
                <a:ea typeface="Calibri" panose="020F0502020204030204" pitchFamily="34" charset="0"/>
                <a:cs typeface="Calibri" panose="020F0502020204030204" pitchFamily="34" charset="0"/>
              </a:rPr>
              <a:t>Here, the voltage at bus 2 has improved from 0.79 </a:t>
            </a:r>
            <a:r>
              <a:rPr lang="en-US" sz="2400" dirty="0" err="1">
                <a:latin typeface="Calibri" panose="020F0502020204030204" pitchFamily="34" charset="0"/>
                <a:ea typeface="Calibri" panose="020F0502020204030204" pitchFamily="34" charset="0"/>
                <a:cs typeface="Calibri" panose="020F0502020204030204" pitchFamily="34" charset="0"/>
              </a:rPr>
              <a:t>pu</a:t>
            </a:r>
            <a:r>
              <a:rPr lang="en-US" sz="2400" dirty="0">
                <a:latin typeface="Calibri" panose="020F0502020204030204" pitchFamily="34" charset="0"/>
                <a:ea typeface="Calibri" panose="020F0502020204030204" pitchFamily="34" charset="0"/>
                <a:cs typeface="Calibri" panose="020F0502020204030204" pitchFamily="34" charset="0"/>
              </a:rPr>
              <a:t> to 0.95 </a:t>
            </a:r>
            <a:r>
              <a:rPr lang="en-US" sz="2400" dirty="0" err="1">
                <a:latin typeface="Calibri" panose="020F0502020204030204" pitchFamily="34" charset="0"/>
                <a:ea typeface="Calibri" panose="020F0502020204030204" pitchFamily="34" charset="0"/>
                <a:cs typeface="Calibri" panose="020F0502020204030204" pitchFamily="34" charset="0"/>
              </a:rPr>
              <a:t>pu</a:t>
            </a:r>
            <a:r>
              <a:rPr lang="en-US" dirty="0"/>
              <a:t>.</a:t>
            </a:r>
            <a:endParaRPr lang="en-IN" dirty="0"/>
          </a:p>
        </p:txBody>
      </p:sp>
    </p:spTree>
    <p:extLst>
      <p:ext uri="{BB962C8B-B14F-4D97-AF65-F5344CB8AC3E}">
        <p14:creationId xmlns:p14="http://schemas.microsoft.com/office/powerpoint/2010/main" val="17208400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AF21-3923-419E-5C02-C5D168475C7C}"/>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D86C7422-B87D-D553-6E3C-79792C7BAAF6}"/>
              </a:ext>
            </a:extLst>
          </p:cNvPr>
          <p:cNvPicPr>
            <a:picLocks noGrp="1" noChangeAspect="1"/>
          </p:cNvPicPr>
          <p:nvPr>
            <p:ph idx="1"/>
          </p:nvPr>
        </p:nvPicPr>
        <p:blipFill>
          <a:blip r:embed="rId2"/>
          <a:stretch>
            <a:fillRect/>
          </a:stretch>
        </p:blipFill>
        <p:spPr>
          <a:xfrm>
            <a:off x="2168821" y="2326663"/>
            <a:ext cx="7548472" cy="3697619"/>
          </a:xfrm>
        </p:spPr>
      </p:pic>
      <p:sp>
        <p:nvSpPr>
          <p:cNvPr id="7" name="TextBox 6">
            <a:extLst>
              <a:ext uri="{FF2B5EF4-FFF2-40B4-BE49-F238E27FC236}">
                <a16:creationId xmlns:a16="http://schemas.microsoft.com/office/drawing/2014/main" id="{34F295DF-0028-401B-3C01-2836B51BE2D2}"/>
              </a:ext>
            </a:extLst>
          </p:cNvPr>
          <p:cNvSpPr txBox="1"/>
          <p:nvPr/>
        </p:nvSpPr>
        <p:spPr>
          <a:xfrm>
            <a:off x="2035348" y="6248400"/>
            <a:ext cx="7978228"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 Here, the voltage at bus 3 has improved from 0.94 </a:t>
            </a:r>
            <a:r>
              <a:rPr lang="en-US" sz="2400" dirty="0" err="1">
                <a:latin typeface="Calibri" panose="020F0502020204030204" pitchFamily="34" charset="0"/>
                <a:ea typeface="Calibri" panose="020F0502020204030204" pitchFamily="34" charset="0"/>
                <a:cs typeface="Calibri" panose="020F0502020204030204" pitchFamily="34" charset="0"/>
              </a:rPr>
              <a:t>pu</a:t>
            </a:r>
            <a:r>
              <a:rPr lang="en-US" sz="2400" dirty="0">
                <a:latin typeface="Calibri" panose="020F0502020204030204" pitchFamily="34" charset="0"/>
                <a:ea typeface="Calibri" panose="020F0502020204030204" pitchFamily="34" charset="0"/>
                <a:cs typeface="Calibri" panose="020F0502020204030204" pitchFamily="34" charset="0"/>
              </a:rPr>
              <a:t> to 1 </a:t>
            </a:r>
            <a:r>
              <a:rPr lang="en-US" sz="2400" dirty="0" err="1">
                <a:latin typeface="Calibri" panose="020F0502020204030204" pitchFamily="34" charset="0"/>
                <a:ea typeface="Calibri" panose="020F0502020204030204" pitchFamily="34" charset="0"/>
                <a:cs typeface="Calibri" panose="020F0502020204030204" pitchFamily="34" charset="0"/>
              </a:rPr>
              <a:t>pu</a:t>
            </a:r>
            <a:r>
              <a:rPr lang="en-US" sz="2400" dirty="0">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46500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3D55-A034-222E-ADD0-720D61942968}"/>
              </a:ext>
            </a:extLst>
          </p:cNvPr>
          <p:cNvSpPr>
            <a:spLocks noGrp="1"/>
          </p:cNvSpPr>
          <p:nvPr>
            <p:ph type="title"/>
          </p:nvPr>
        </p:nvSpPr>
        <p:spPr/>
        <p:txBody>
          <a:bodyPr/>
          <a:lstStyle/>
          <a:p>
            <a:r>
              <a:rPr lang="en-US" dirty="0"/>
              <a:t>Not yet Done ……..</a:t>
            </a:r>
            <a:endParaRPr lang="en-IN" dirty="0"/>
          </a:p>
        </p:txBody>
      </p:sp>
      <p:sp>
        <p:nvSpPr>
          <p:cNvPr id="3" name="Content Placeholder 2">
            <a:extLst>
              <a:ext uri="{FF2B5EF4-FFF2-40B4-BE49-F238E27FC236}">
                <a16:creationId xmlns:a16="http://schemas.microsoft.com/office/drawing/2014/main" id="{9C7684B1-5B38-466F-27D7-EBB6300DA7EA}"/>
              </a:ext>
            </a:extLst>
          </p:cNvPr>
          <p:cNvSpPr>
            <a:spLocks noGrp="1"/>
          </p:cNvSpPr>
          <p:nvPr>
            <p:ph idx="1"/>
          </p:nvPr>
        </p:nvSpPr>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Power world simulator is a heavy software in terms of computation and complex UI (Difficult for beginners). </a:t>
            </a:r>
            <a:r>
              <a:rPr lang="en-US" sz="2000" dirty="0" err="1">
                <a:latin typeface="Calibri" panose="020F0502020204030204" pitchFamily="34" charset="0"/>
                <a:ea typeface="Calibri" panose="020F0502020204030204" pitchFamily="34" charset="0"/>
                <a:cs typeface="Calibri" panose="020F0502020204030204" pitchFamily="34" charset="0"/>
              </a:rPr>
              <a:t>So,we</a:t>
            </a:r>
            <a:r>
              <a:rPr lang="en-US" sz="2000" dirty="0">
                <a:latin typeface="Calibri" panose="020F0502020204030204" pitchFamily="34" charset="0"/>
                <a:ea typeface="Calibri" panose="020F0502020204030204" pitchFamily="34" charset="0"/>
                <a:cs typeface="Calibri" panose="020F0502020204030204" pitchFamily="34" charset="0"/>
              </a:rPr>
              <a:t> created a much simple and easy to use </a:t>
            </a:r>
            <a:r>
              <a:rPr lang="en-US" sz="2000" b="1" dirty="0">
                <a:latin typeface="Calibri" panose="020F0502020204030204" pitchFamily="34" charset="0"/>
                <a:ea typeface="Calibri" panose="020F0502020204030204" pitchFamily="34" charset="0"/>
                <a:cs typeface="Calibri" panose="020F0502020204030204" pitchFamily="34" charset="0"/>
              </a:rPr>
              <a:t>Mobile App – </a:t>
            </a:r>
            <a:r>
              <a:rPr lang="en-US" sz="2000" b="1" dirty="0" err="1">
                <a:latin typeface="Calibri" panose="020F0502020204030204" pitchFamily="34" charset="0"/>
                <a:ea typeface="Calibri" panose="020F0502020204030204" pitchFamily="34" charset="0"/>
                <a:cs typeface="Calibri" panose="020F0502020204030204" pitchFamily="34" charset="0"/>
              </a:rPr>
              <a:t>PowerFlow</a:t>
            </a:r>
            <a:r>
              <a:rPr lang="en-US" sz="2000" b="1" dirty="0">
                <a:latin typeface="Calibri" panose="020F0502020204030204" pitchFamily="34" charset="0"/>
                <a:ea typeface="Calibri" panose="020F0502020204030204" pitchFamily="34" charset="0"/>
                <a:cs typeface="Calibri" panose="020F0502020204030204" pitchFamily="34" charset="0"/>
              </a:rPr>
              <a:t>.</a:t>
            </a:r>
          </a:p>
          <a:p>
            <a:r>
              <a:rPr lang="en-US" sz="2000" b="1" dirty="0" err="1">
                <a:latin typeface="Calibri" panose="020F0502020204030204" pitchFamily="34" charset="0"/>
                <a:ea typeface="Calibri" panose="020F0502020204030204" pitchFamily="34" charset="0"/>
                <a:cs typeface="Calibri" panose="020F0502020204030204" pitchFamily="34" charset="0"/>
              </a:rPr>
              <a:t>PowerFlow</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is an Android Mobile Application which can perform the </a:t>
            </a:r>
            <a:r>
              <a:rPr lang="en-US" sz="2000" dirty="0" err="1">
                <a:latin typeface="Calibri" panose="020F0502020204030204" pitchFamily="34" charset="0"/>
                <a:ea typeface="Calibri" panose="020F0502020204030204" pitchFamily="34" charset="0"/>
                <a:cs typeface="Calibri" panose="020F0502020204030204" pitchFamily="34" charset="0"/>
              </a:rPr>
              <a:t>Loadflow</a:t>
            </a:r>
            <a:r>
              <a:rPr lang="en-US" sz="2000" dirty="0">
                <a:latin typeface="Calibri" panose="020F0502020204030204" pitchFamily="34" charset="0"/>
                <a:ea typeface="Calibri" panose="020F0502020204030204" pitchFamily="34" charset="0"/>
                <a:cs typeface="Calibri" panose="020F0502020204030204" pitchFamily="34" charset="0"/>
              </a:rPr>
              <a:t> analysis and Shunt Compensation with absolutely </a:t>
            </a:r>
            <a:r>
              <a:rPr lang="en-US" sz="2000" b="1" dirty="0">
                <a:latin typeface="Calibri" panose="020F0502020204030204" pitchFamily="34" charset="0"/>
                <a:ea typeface="Calibri" panose="020F0502020204030204" pitchFamily="34" charset="0"/>
                <a:cs typeface="Calibri" panose="020F0502020204030204" pitchFamily="34" charset="0"/>
              </a:rPr>
              <a:t>ZERO Lag </a:t>
            </a:r>
            <a:r>
              <a:rPr lang="en-US" sz="2000" dirty="0">
                <a:latin typeface="Calibri" panose="020F0502020204030204" pitchFamily="34" charset="0"/>
                <a:ea typeface="Calibri" panose="020F0502020204030204" pitchFamily="34" charset="0"/>
                <a:cs typeface="Calibri" panose="020F0502020204030204" pitchFamily="34" charset="0"/>
              </a:rPr>
              <a:t>and </a:t>
            </a:r>
            <a:r>
              <a:rPr lang="en-US" sz="2000" b="1" dirty="0">
                <a:latin typeface="Calibri" panose="020F0502020204030204" pitchFamily="34" charset="0"/>
                <a:ea typeface="Calibri" panose="020F0502020204030204" pitchFamily="34" charset="0"/>
                <a:cs typeface="Calibri" panose="020F0502020204030204" pitchFamily="34" charset="0"/>
              </a:rPr>
              <a:t>no</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crashes</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4894504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F581-3B17-1E99-8342-F630B2BB6381}"/>
              </a:ext>
            </a:extLst>
          </p:cNvPr>
          <p:cNvSpPr>
            <a:spLocks noGrp="1"/>
          </p:cNvSpPr>
          <p:nvPr>
            <p:ph type="title"/>
          </p:nvPr>
        </p:nvSpPr>
        <p:spPr/>
        <p:txBody>
          <a:bodyPr/>
          <a:lstStyle/>
          <a:p>
            <a:r>
              <a:rPr lang="en-US" dirty="0"/>
              <a:t>POWERFLOW App</a:t>
            </a:r>
            <a:endParaRPr lang="en-IN" dirty="0"/>
          </a:p>
        </p:txBody>
      </p:sp>
      <p:pic>
        <p:nvPicPr>
          <p:cNvPr id="5" name="Content Placeholder 4">
            <a:extLst>
              <a:ext uri="{FF2B5EF4-FFF2-40B4-BE49-F238E27FC236}">
                <a16:creationId xmlns:a16="http://schemas.microsoft.com/office/drawing/2014/main" id="{001A79C4-8513-9173-B50C-0D1CEFC04640}"/>
              </a:ext>
            </a:extLst>
          </p:cNvPr>
          <p:cNvPicPr>
            <a:picLocks noGrp="1" noChangeAspect="1"/>
          </p:cNvPicPr>
          <p:nvPr>
            <p:ph idx="1"/>
          </p:nvPr>
        </p:nvPicPr>
        <p:blipFill>
          <a:blip r:embed="rId2"/>
          <a:stretch>
            <a:fillRect/>
          </a:stretch>
        </p:blipFill>
        <p:spPr>
          <a:xfrm>
            <a:off x="1878120" y="2433170"/>
            <a:ext cx="1807499" cy="4016664"/>
          </a:xfrm>
        </p:spPr>
      </p:pic>
      <p:pic>
        <p:nvPicPr>
          <p:cNvPr id="6" name="Picture 5">
            <a:extLst>
              <a:ext uri="{FF2B5EF4-FFF2-40B4-BE49-F238E27FC236}">
                <a16:creationId xmlns:a16="http://schemas.microsoft.com/office/drawing/2014/main" id="{1222CF5D-7C42-4786-C6C3-F2C49B4B1A73}"/>
              </a:ext>
            </a:extLst>
          </p:cNvPr>
          <p:cNvPicPr>
            <a:picLocks noChangeAspect="1"/>
          </p:cNvPicPr>
          <p:nvPr/>
        </p:nvPicPr>
        <p:blipFill>
          <a:blip r:embed="rId3"/>
          <a:stretch>
            <a:fillRect/>
          </a:stretch>
        </p:blipFill>
        <p:spPr>
          <a:xfrm>
            <a:off x="4688541" y="2431174"/>
            <a:ext cx="1774229" cy="3942732"/>
          </a:xfrm>
          <a:prstGeom prst="rect">
            <a:avLst/>
          </a:prstGeom>
        </p:spPr>
      </p:pic>
      <p:pic>
        <p:nvPicPr>
          <p:cNvPr id="7" name="Picture 6">
            <a:extLst>
              <a:ext uri="{FF2B5EF4-FFF2-40B4-BE49-F238E27FC236}">
                <a16:creationId xmlns:a16="http://schemas.microsoft.com/office/drawing/2014/main" id="{885A9A6C-FACE-52E4-D9E7-73EA582CD8F9}"/>
              </a:ext>
            </a:extLst>
          </p:cNvPr>
          <p:cNvPicPr>
            <a:picLocks noChangeAspect="1"/>
          </p:cNvPicPr>
          <p:nvPr/>
        </p:nvPicPr>
        <p:blipFill>
          <a:blip r:embed="rId4"/>
          <a:stretch>
            <a:fillRect/>
          </a:stretch>
        </p:blipFill>
        <p:spPr>
          <a:xfrm>
            <a:off x="7315200" y="2411259"/>
            <a:ext cx="1774229" cy="3942732"/>
          </a:xfrm>
          <a:prstGeom prst="rect">
            <a:avLst/>
          </a:prstGeom>
        </p:spPr>
      </p:pic>
    </p:spTree>
    <p:extLst>
      <p:ext uri="{BB962C8B-B14F-4D97-AF65-F5344CB8AC3E}">
        <p14:creationId xmlns:p14="http://schemas.microsoft.com/office/powerpoint/2010/main" val="27786981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64</TotalTime>
  <Words>267</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vt:lpstr>
      <vt:lpstr>Cambria Math</vt:lpstr>
      <vt:lpstr>Century Gothic</vt:lpstr>
      <vt:lpstr>Wingdings 3</vt:lpstr>
      <vt:lpstr>Ion Boardroom</vt:lpstr>
      <vt:lpstr>LOAD FLOW ANALYSIS &amp; SHUNT COMPENSATION</vt:lpstr>
      <vt:lpstr>LOAD FLOW ANALYSIS</vt:lpstr>
      <vt:lpstr>ANALYSIS PEFORMED FOR 2 BUS SYSTEM</vt:lpstr>
      <vt:lpstr>ANALYSIS PEFORMED FOR 3 BUS SYSTEM</vt:lpstr>
      <vt:lpstr>COMPENSATION</vt:lpstr>
      <vt:lpstr>ANALYSIS WITH ADDED COMPENSATION</vt:lpstr>
      <vt:lpstr>PowerPoint Presentation</vt:lpstr>
      <vt:lpstr>Not yet Done ……..</vt:lpstr>
      <vt:lpstr>POWERFLOW App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FLOW ANALYSIS &amp; SHUNT COMPENSATION</dc:title>
  <dc:creator>Vankudoth Prashanth</dc:creator>
  <cp:lastModifiedBy>Jai Abhiram Bellamkonda</cp:lastModifiedBy>
  <cp:revision>3</cp:revision>
  <dcterms:created xsi:type="dcterms:W3CDTF">2023-04-23T20:13:53Z</dcterms:created>
  <dcterms:modified xsi:type="dcterms:W3CDTF">2023-04-24T07:13:15Z</dcterms:modified>
</cp:coreProperties>
</file>