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37" r:id="rId3"/>
    <p:sldId id="340" r:id="rId4"/>
    <p:sldId id="341" r:id="rId5"/>
    <p:sldId id="342" r:id="rId6"/>
    <p:sldId id="343" r:id="rId7"/>
    <p:sldId id="344" r:id="rId8"/>
    <p:sldId id="345" r:id="rId9"/>
    <p:sldId id="347" r:id="rId10"/>
    <p:sldId id="348" r:id="rId11"/>
    <p:sldId id="349" r:id="rId12"/>
    <p:sldId id="33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sorterViewPr>
    <p:cViewPr>
      <p:scale>
        <a:sx n="86" d="100"/>
        <a:sy n="8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DECCAFD9-8C07-4BC3-A36F-24BE71272A1A}" type="datetimeFigureOut">
              <a:rPr lang="en-US" smtClean="0"/>
              <a:pPr/>
              <a:t>9/16/23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D88A898-EFA0-4858-89E0-0A854FCC90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CAFD9-8C07-4BC3-A36F-24BE71272A1A}"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CAFD9-8C07-4BC3-A36F-24BE71272A1A}"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ECCAFD9-8C07-4BC3-A36F-24BE71272A1A}"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ECCAFD9-8C07-4BC3-A36F-24BE71272A1A}" type="datetimeFigureOut">
              <a:rPr lang="en-US" smtClean="0"/>
              <a:pPr/>
              <a:t>9/16/23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88A898-EFA0-4858-89E0-0A854FCC90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ECCAFD9-8C07-4BC3-A36F-24BE71272A1A}" type="datetimeFigureOut">
              <a:rPr lang="en-US" smtClean="0"/>
              <a:pPr/>
              <a:t>9/16/23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ECCAFD9-8C07-4BC3-A36F-24BE71272A1A}" type="datetimeFigureOut">
              <a:rPr lang="en-US" smtClean="0"/>
              <a:pPr/>
              <a:t>9/16/23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DECCAFD9-8C07-4BC3-A36F-24BE71272A1A}" type="datetimeFigureOut">
              <a:rPr lang="en-US" smtClean="0"/>
              <a:pPr/>
              <a:t>9/16/23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CAFD9-8C07-4BC3-A36F-24BE71272A1A}" type="datetimeFigureOut">
              <a:rPr lang="en-US" smtClean="0"/>
              <a:pPr/>
              <a:t>9/16/23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ECCAFD9-8C07-4BC3-A36F-24BE71272A1A}" type="datetimeFigureOut">
              <a:rPr lang="en-US" smtClean="0"/>
              <a:pPr/>
              <a:t>9/16/23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88A898-EFA0-4858-89E0-0A854FCC909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ECCAFD9-8C07-4BC3-A36F-24BE71272A1A}" type="datetimeFigureOut">
              <a:rPr lang="en-US" smtClean="0"/>
              <a:pPr/>
              <a:t>9/16/23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D88A898-EFA0-4858-89E0-0A854FCC9097}"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ECCAFD9-8C07-4BC3-A36F-24BE71272A1A}" type="datetimeFigureOut">
              <a:rPr lang="en-US" smtClean="0"/>
              <a:pPr/>
              <a:t>9/16/23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D88A898-EFA0-4858-89E0-0A854FCC9097}"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lor.adobe.com/create/color-whee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w3schools.com/html/html_blocks.asp"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371600"/>
            <a:ext cx="8229600" cy="1828800"/>
          </a:xfrm>
        </p:spPr>
        <p:txBody>
          <a:bodyPr>
            <a:normAutofit/>
          </a:bodyPr>
          <a:lstStyle/>
          <a:p>
            <a:r>
              <a:rPr lang="en-US" dirty="0"/>
              <a:t>Module 2 Lesson:</a:t>
            </a:r>
            <a:br>
              <a:rPr lang="en-US" dirty="0"/>
            </a:br>
            <a:r>
              <a:rPr lang="en-US" dirty="0"/>
              <a:t>Intro to CSS</a:t>
            </a:r>
          </a:p>
        </p:txBody>
      </p:sp>
      <p:sp>
        <p:nvSpPr>
          <p:cNvPr id="3" name="Subtitle 2"/>
          <p:cNvSpPr>
            <a:spLocks noGrp="1"/>
          </p:cNvSpPr>
          <p:nvPr>
            <p:ph type="subTitle" idx="1"/>
          </p:nvPr>
        </p:nvSpPr>
        <p:spPr/>
        <p:txBody>
          <a:bodyPr/>
          <a:lstStyle/>
          <a:p>
            <a:r>
              <a:rPr lang="en-US" dirty="0"/>
              <a:t>Elio L. Arteaga, MFA</a:t>
            </a:r>
          </a:p>
          <a:p>
            <a:r>
              <a:rPr lang="en-US" dirty="0"/>
              <a:t>GRA1144c – Web Publishing</a:t>
            </a:r>
          </a:p>
        </p:txBody>
      </p:sp>
    </p:spTree>
    <p:extLst>
      <p:ext uri="{BB962C8B-B14F-4D97-AF65-F5344CB8AC3E}">
        <p14:creationId xmlns:p14="http://schemas.microsoft.com/office/powerpoint/2010/main" val="3851501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9951-E57F-7146-8827-8193C7D2D74F}"/>
              </a:ext>
            </a:extLst>
          </p:cNvPr>
          <p:cNvSpPr>
            <a:spLocks noGrp="1"/>
          </p:cNvSpPr>
          <p:nvPr>
            <p:ph type="title"/>
          </p:nvPr>
        </p:nvSpPr>
        <p:spPr/>
        <p:txBody>
          <a:bodyPr/>
          <a:lstStyle/>
          <a:p>
            <a:r>
              <a:rPr lang="en-US" dirty="0"/>
              <a:t>Block or Inline</a:t>
            </a:r>
          </a:p>
        </p:txBody>
      </p:sp>
      <p:sp>
        <p:nvSpPr>
          <p:cNvPr id="3" name="Content Placeholder 2">
            <a:extLst>
              <a:ext uri="{FF2B5EF4-FFF2-40B4-BE49-F238E27FC236}">
                <a16:creationId xmlns:a16="http://schemas.microsoft.com/office/drawing/2014/main" id="{A8BB8886-1A75-9A4F-93BD-9DC05AEF4BBD}"/>
              </a:ext>
            </a:extLst>
          </p:cNvPr>
          <p:cNvSpPr>
            <a:spLocks noGrp="1"/>
          </p:cNvSpPr>
          <p:nvPr>
            <p:ph idx="1"/>
          </p:nvPr>
        </p:nvSpPr>
        <p:spPr>
          <a:xfrm>
            <a:off x="457200" y="1935480"/>
            <a:ext cx="8229600" cy="4846320"/>
          </a:xfrm>
        </p:spPr>
        <p:txBody>
          <a:bodyPr>
            <a:normAutofit fontScale="85000" lnSpcReduction="10000"/>
          </a:bodyPr>
          <a:lstStyle/>
          <a:p>
            <a:pPr marL="0" indent="0">
              <a:buNone/>
            </a:pPr>
            <a:r>
              <a:rPr lang="en-US" dirty="0"/>
              <a:t>By default, </a:t>
            </a:r>
            <a:r>
              <a:rPr lang="en-US" i="1" dirty="0"/>
              <a:t>body, header, nav, main, section, aside, article, footer, div, p, h1, h2, h3, h4, h5, h6</a:t>
            </a:r>
            <a:r>
              <a:rPr lang="en-US" dirty="0"/>
              <a:t> and other such elements are </a:t>
            </a:r>
            <a:r>
              <a:rPr lang="en-US" b="1" dirty="0"/>
              <a:t>block</a:t>
            </a:r>
            <a:r>
              <a:rPr lang="en-US" dirty="0"/>
              <a:t> elements. They are rectangular in shape, have width and height, and contain text and graphic elements. </a:t>
            </a:r>
            <a:r>
              <a:rPr lang="en-US" i="1" dirty="0"/>
              <a:t>Block elements stack vertically.</a:t>
            </a:r>
            <a:br>
              <a:rPr lang="en-US" i="1" dirty="0"/>
            </a:br>
            <a:endParaRPr lang="en-US" dirty="0"/>
          </a:p>
          <a:p>
            <a:pPr marL="0" indent="0">
              <a:buNone/>
            </a:pPr>
            <a:r>
              <a:rPr lang="en-US" dirty="0"/>
              <a:t>On the other hand, </a:t>
            </a:r>
            <a:r>
              <a:rPr lang="en-US" i="1" dirty="0" err="1"/>
              <a:t>em</a:t>
            </a:r>
            <a:r>
              <a:rPr lang="en-US" i="1" dirty="0"/>
              <a:t>, strong, span, </a:t>
            </a:r>
            <a:r>
              <a:rPr lang="en-US" i="1" dirty="0" err="1"/>
              <a:t>img</a:t>
            </a:r>
            <a:r>
              <a:rPr lang="en-US" dirty="0"/>
              <a:t> and others are </a:t>
            </a:r>
            <a:r>
              <a:rPr lang="en-US" b="1" dirty="0"/>
              <a:t>inline </a:t>
            </a:r>
            <a:r>
              <a:rPr lang="en-US" dirty="0"/>
              <a:t>elements. They are not rectangular but have a starting and ending point within a line of text, hence the name. </a:t>
            </a:r>
            <a:r>
              <a:rPr lang="en-US" i="1" dirty="0"/>
              <a:t>Inline elements stack horizontally.</a:t>
            </a:r>
            <a:br>
              <a:rPr lang="en-US" i="1" dirty="0"/>
            </a:br>
            <a:endParaRPr lang="en-US" dirty="0"/>
          </a:p>
          <a:p>
            <a:pPr marL="0" indent="0">
              <a:buNone/>
            </a:pPr>
            <a:r>
              <a:rPr lang="en-US" b="1" dirty="0"/>
              <a:t>Inline-block</a:t>
            </a:r>
            <a:r>
              <a:rPr lang="en-US" dirty="0"/>
              <a:t> elements are the best of both worlds: their width and height can be specified, and they stack horizontally, enabling a variety of layouts. When inline objects stack horizontally, subtract 4px from their right margins so that they fit. </a:t>
            </a:r>
            <a:r>
              <a:rPr lang="en-US" i="1" dirty="0"/>
              <a:t>(I don’t know why!)</a:t>
            </a:r>
            <a:endParaRPr lang="en-US" dirty="0"/>
          </a:p>
        </p:txBody>
      </p:sp>
    </p:spTree>
    <p:extLst>
      <p:ext uri="{BB962C8B-B14F-4D97-AF65-F5344CB8AC3E}">
        <p14:creationId xmlns:p14="http://schemas.microsoft.com/office/powerpoint/2010/main" val="341312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E8903-4B58-4841-BE8F-FC4F73C8DBEF}"/>
              </a:ext>
            </a:extLst>
          </p:cNvPr>
          <p:cNvSpPr>
            <a:spLocks noGrp="1"/>
          </p:cNvSpPr>
          <p:nvPr>
            <p:ph type="title"/>
          </p:nvPr>
        </p:nvSpPr>
        <p:spPr/>
        <p:txBody>
          <a:bodyPr>
            <a:normAutofit/>
          </a:bodyPr>
          <a:lstStyle/>
          <a:p>
            <a:r>
              <a:rPr lang="en-US" b="1" dirty="0"/>
              <a:t>Web Color</a:t>
            </a:r>
            <a:endParaRPr lang="en-US" dirty="0"/>
          </a:p>
        </p:txBody>
      </p:sp>
      <p:sp>
        <p:nvSpPr>
          <p:cNvPr id="3" name="Content Placeholder 2">
            <a:extLst>
              <a:ext uri="{FF2B5EF4-FFF2-40B4-BE49-F238E27FC236}">
                <a16:creationId xmlns:a16="http://schemas.microsoft.com/office/drawing/2014/main" id="{66403E1A-A747-6D45-A16F-3FD75411DA63}"/>
              </a:ext>
            </a:extLst>
          </p:cNvPr>
          <p:cNvSpPr>
            <a:spLocks noGrp="1"/>
          </p:cNvSpPr>
          <p:nvPr>
            <p:ph idx="1"/>
          </p:nvPr>
        </p:nvSpPr>
        <p:spPr/>
        <p:txBody>
          <a:bodyPr>
            <a:normAutofit fontScale="92500" lnSpcReduction="20000"/>
          </a:bodyPr>
          <a:lstStyle/>
          <a:p>
            <a:r>
              <a:rPr lang="en-US" dirty="0"/>
              <a:t>Colors on the web can be specified by an RGB triplet; for example, </a:t>
            </a:r>
            <a:r>
              <a:rPr lang="en-US" b="1" dirty="0" err="1"/>
              <a:t>rgb</a:t>
            </a:r>
            <a:r>
              <a:rPr lang="en-US" b="1" dirty="0"/>
              <a:t>(#,#,#),</a:t>
            </a:r>
            <a:r>
              <a:rPr lang="en-US" dirty="0"/>
              <a:t> where each # can be a number from 0 - 255. This enables specifying up to 16.7 million colors. Transparency (or partial transparency) can be specified using </a:t>
            </a:r>
            <a:r>
              <a:rPr lang="en-US" b="1" dirty="0" err="1"/>
              <a:t>rgba</a:t>
            </a:r>
            <a:r>
              <a:rPr lang="en-US" b="1" dirty="0"/>
              <a:t>(#,#,#,#),</a:t>
            </a:r>
            <a:r>
              <a:rPr lang="en-US" dirty="0"/>
              <a:t> where the fourth value, “alpha,” specifies a level of transparency between 0 (fully transparent) and 1.0 (fully opaque). For example, 0.5 or just .5 indicates 50% opacity.</a:t>
            </a:r>
            <a:br>
              <a:rPr lang="en-US" dirty="0"/>
            </a:br>
            <a:endParaRPr lang="en-US" dirty="0"/>
          </a:p>
          <a:p>
            <a:r>
              <a:rPr lang="en-US" dirty="0"/>
              <a:t>Web colors can also be specified using hexadecimal code, in which three two-digit code numbers from 00 to FF can be used to represent the red, green and blue values. Adobe provides an excellent tool, </a:t>
            </a:r>
            <a:r>
              <a:rPr lang="en-US" b="1" u="sng" dirty="0">
                <a:hlinkClick r:id="rId2"/>
              </a:rPr>
              <a:t>color.adobe.com</a:t>
            </a:r>
            <a:r>
              <a:rPr lang="en-US" b="1" dirty="0"/>
              <a:t>,</a:t>
            </a:r>
            <a:r>
              <a:rPr lang="en-US" dirty="0"/>
              <a:t> for specifying web colors.</a:t>
            </a:r>
          </a:p>
          <a:p>
            <a:endParaRPr lang="en-US" dirty="0"/>
          </a:p>
        </p:txBody>
      </p:sp>
    </p:spTree>
    <p:extLst>
      <p:ext uri="{BB962C8B-B14F-4D97-AF65-F5344CB8AC3E}">
        <p14:creationId xmlns:p14="http://schemas.microsoft.com/office/powerpoint/2010/main" val="129860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962BF-2121-DD48-BEDF-046A34940814}"/>
              </a:ext>
            </a:extLst>
          </p:cNvPr>
          <p:cNvSpPr>
            <a:spLocks noGrp="1"/>
          </p:cNvSpPr>
          <p:nvPr>
            <p:ph type="title"/>
          </p:nvPr>
        </p:nvSpPr>
        <p:spPr/>
        <p:txBody>
          <a:bodyPr/>
          <a:lstStyle/>
          <a:p>
            <a:r>
              <a:rPr lang="en-US" dirty="0"/>
              <a:t>Hands-On Demo</a:t>
            </a:r>
          </a:p>
        </p:txBody>
      </p:sp>
      <p:sp>
        <p:nvSpPr>
          <p:cNvPr id="3" name="Text Placeholder 2">
            <a:extLst>
              <a:ext uri="{FF2B5EF4-FFF2-40B4-BE49-F238E27FC236}">
                <a16:creationId xmlns:a16="http://schemas.microsoft.com/office/drawing/2014/main" id="{98C3BA41-78AC-6C4A-BBE1-70C042EF2ECA}"/>
              </a:ext>
            </a:extLst>
          </p:cNvPr>
          <p:cNvSpPr>
            <a:spLocks noGrp="1"/>
          </p:cNvSpPr>
          <p:nvPr>
            <p:ph type="body" idx="1"/>
          </p:nvPr>
        </p:nvSpPr>
        <p:spPr>
          <a:xfrm>
            <a:off x="530352" y="2704664"/>
            <a:ext cx="7772400" cy="3467536"/>
          </a:xfrm>
        </p:spPr>
        <p:txBody>
          <a:bodyPr>
            <a:normAutofit/>
          </a:bodyPr>
          <a:lstStyle/>
          <a:p>
            <a:r>
              <a:rPr lang="en-US" dirty="0"/>
              <a:t>Visit w3schools.com’s </a:t>
            </a:r>
            <a:r>
              <a:rPr lang="en-US" b="1" i="1" dirty="0"/>
              <a:t>HTML Blocks </a:t>
            </a:r>
            <a:r>
              <a:rPr lang="en-US" dirty="0"/>
              <a:t>page:</a:t>
            </a:r>
          </a:p>
          <a:p>
            <a:r>
              <a:rPr lang="en-US" b="1" dirty="0">
                <a:hlinkClick r:id="rId2"/>
              </a:rPr>
              <a:t>https://www.w3schools.com/html/html_blocks.asp</a:t>
            </a:r>
            <a:endParaRPr lang="en-US" b="1" dirty="0"/>
          </a:p>
          <a:p>
            <a:endParaRPr lang="en-US" dirty="0"/>
          </a:p>
          <a:p>
            <a:r>
              <a:rPr lang="en-US" dirty="0"/>
              <a:t>Using w3schools.com’s Online Editor (the “Try It Yourself” button on each page), try making the changes suggested in the text of the page to see what effect it will have.</a:t>
            </a:r>
          </a:p>
          <a:p>
            <a:endParaRPr lang="en-US" dirty="0"/>
          </a:p>
          <a:p>
            <a:r>
              <a:rPr lang="en-US" dirty="0"/>
              <a:t>Click “Next” on each page and experiment on each page until you reach the </a:t>
            </a:r>
            <a:r>
              <a:rPr lang="en-US" b="1" i="1" dirty="0"/>
              <a:t>HTML Id </a:t>
            </a:r>
            <a:r>
              <a:rPr lang="en-US" dirty="0"/>
              <a:t>page.</a:t>
            </a:r>
          </a:p>
        </p:txBody>
      </p:sp>
    </p:spTree>
    <p:extLst>
      <p:ext uri="{BB962C8B-B14F-4D97-AF65-F5344CB8AC3E}">
        <p14:creationId xmlns:p14="http://schemas.microsoft.com/office/powerpoint/2010/main" val="312388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B33F-A43E-B040-BB4D-6F75C2B52289}"/>
              </a:ext>
            </a:extLst>
          </p:cNvPr>
          <p:cNvSpPr>
            <a:spLocks noGrp="1"/>
          </p:cNvSpPr>
          <p:nvPr>
            <p:ph type="title"/>
          </p:nvPr>
        </p:nvSpPr>
        <p:spPr>
          <a:xfrm>
            <a:off x="457200" y="704088"/>
            <a:ext cx="8229600" cy="863092"/>
          </a:xfrm>
        </p:spPr>
        <p:txBody>
          <a:bodyPr/>
          <a:lstStyle/>
          <a:p>
            <a:r>
              <a:rPr lang="en-US" dirty="0"/>
              <a:t>Intro to CSS3</a:t>
            </a:r>
          </a:p>
        </p:txBody>
      </p:sp>
      <p:sp>
        <p:nvSpPr>
          <p:cNvPr id="3" name="Content Placeholder 2">
            <a:extLst>
              <a:ext uri="{FF2B5EF4-FFF2-40B4-BE49-F238E27FC236}">
                <a16:creationId xmlns:a16="http://schemas.microsoft.com/office/drawing/2014/main" id="{13484F51-85E3-CC4C-B636-67F0F8618AA5}"/>
              </a:ext>
            </a:extLst>
          </p:cNvPr>
          <p:cNvSpPr>
            <a:spLocks noGrp="1"/>
          </p:cNvSpPr>
          <p:nvPr>
            <p:ph idx="1"/>
          </p:nvPr>
        </p:nvSpPr>
        <p:spPr>
          <a:xfrm>
            <a:off x="457200" y="1567180"/>
            <a:ext cx="8229600" cy="4757420"/>
          </a:xfrm>
        </p:spPr>
        <p:txBody>
          <a:bodyPr>
            <a:normAutofit/>
          </a:bodyPr>
          <a:lstStyle/>
          <a:p>
            <a:pPr marL="0" indent="0">
              <a:buNone/>
            </a:pPr>
            <a:r>
              <a:rPr lang="en-US" sz="2800" b="1" dirty="0"/>
              <a:t>CSS</a:t>
            </a:r>
            <a:r>
              <a:rPr lang="en-US" sz="2800" dirty="0"/>
              <a:t> stands for Cascading Style Sheets, and the current version is 3, or CSS3. Cascading style sheets account for the visual attributes of the web page. The “cascading” part refers to the fact that web designers can specify three levels of styling attributes that can override each other depending on where they appear in the code.</a:t>
            </a:r>
          </a:p>
        </p:txBody>
      </p:sp>
    </p:spTree>
    <p:extLst>
      <p:ext uri="{BB962C8B-B14F-4D97-AF65-F5344CB8AC3E}">
        <p14:creationId xmlns:p14="http://schemas.microsoft.com/office/powerpoint/2010/main" val="145381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B33F-A43E-B040-BB4D-6F75C2B52289}"/>
              </a:ext>
            </a:extLst>
          </p:cNvPr>
          <p:cNvSpPr>
            <a:spLocks noGrp="1"/>
          </p:cNvSpPr>
          <p:nvPr>
            <p:ph type="title"/>
          </p:nvPr>
        </p:nvSpPr>
        <p:spPr>
          <a:xfrm>
            <a:off x="457200" y="704088"/>
            <a:ext cx="8229600" cy="863092"/>
          </a:xfrm>
        </p:spPr>
        <p:txBody>
          <a:bodyPr/>
          <a:lstStyle/>
          <a:p>
            <a:r>
              <a:rPr lang="en-US" dirty="0"/>
              <a:t>External Style Sheets</a:t>
            </a:r>
          </a:p>
        </p:txBody>
      </p:sp>
      <p:sp>
        <p:nvSpPr>
          <p:cNvPr id="3" name="Content Placeholder 2">
            <a:extLst>
              <a:ext uri="{FF2B5EF4-FFF2-40B4-BE49-F238E27FC236}">
                <a16:creationId xmlns:a16="http://schemas.microsoft.com/office/drawing/2014/main" id="{13484F51-85E3-CC4C-B636-67F0F8618AA5}"/>
              </a:ext>
            </a:extLst>
          </p:cNvPr>
          <p:cNvSpPr>
            <a:spLocks noGrp="1"/>
          </p:cNvSpPr>
          <p:nvPr>
            <p:ph idx="1"/>
          </p:nvPr>
        </p:nvSpPr>
        <p:spPr>
          <a:xfrm>
            <a:off x="457200" y="1567180"/>
            <a:ext cx="8229600" cy="4757420"/>
          </a:xfrm>
        </p:spPr>
        <p:txBody>
          <a:bodyPr>
            <a:normAutofit/>
          </a:bodyPr>
          <a:lstStyle/>
          <a:p>
            <a:pPr marL="0" indent="0">
              <a:buNone/>
            </a:pPr>
            <a:r>
              <a:rPr lang="en-US" sz="2800" dirty="0"/>
              <a:t>An </a:t>
            </a:r>
            <a:r>
              <a:rPr lang="en-US" sz="2800" b="1" dirty="0"/>
              <a:t>external style sheet</a:t>
            </a:r>
            <a:r>
              <a:rPr lang="en-US" sz="2800" dirty="0"/>
              <a:t> goes in a separate file and can affect HTML tags (and others) on all pages of a web site.</a:t>
            </a:r>
            <a:br>
              <a:rPr lang="en-US" sz="2800" dirty="0"/>
            </a:br>
            <a:endParaRPr lang="en-US" sz="1400" dirty="0"/>
          </a:p>
          <a:p>
            <a:pPr marL="0" indent="0">
              <a:buNone/>
            </a:pPr>
            <a:endParaRPr lang="en-US" sz="1400" dirty="0"/>
          </a:p>
          <a:p>
            <a:pPr marL="0" indent="0">
              <a:buNone/>
            </a:pPr>
            <a:r>
              <a:rPr lang="en-US" sz="1800" dirty="0"/>
              <a:t>From </a:t>
            </a:r>
            <a:r>
              <a:rPr lang="en-US" sz="1800" b="1" i="1" dirty="0"/>
              <a:t>most general </a:t>
            </a:r>
            <a:r>
              <a:rPr lang="en-US" sz="1800" dirty="0"/>
              <a:t>to </a:t>
            </a:r>
            <a:r>
              <a:rPr lang="en-US" sz="1800" b="1" i="1" dirty="0"/>
              <a:t>most specific </a:t>
            </a:r>
            <a:r>
              <a:rPr lang="en-US" sz="1800" dirty="0"/>
              <a:t>(with specific </a:t>
            </a:r>
            <a:r>
              <a:rPr lang="en-US" sz="1800" b="1" i="1" dirty="0"/>
              <a:t>overriding</a:t>
            </a:r>
            <a:r>
              <a:rPr lang="en-US" sz="1800" dirty="0"/>
              <a:t> general):</a:t>
            </a:r>
          </a:p>
        </p:txBody>
      </p:sp>
      <p:pic>
        <p:nvPicPr>
          <p:cNvPr id="6" name="Picture 5" descr="A screenshot of a cell phone&#10;&#10;Description automatically generated">
            <a:extLst>
              <a:ext uri="{FF2B5EF4-FFF2-40B4-BE49-F238E27FC236}">
                <a16:creationId xmlns:a16="http://schemas.microsoft.com/office/drawing/2014/main" id="{F15F542D-D6E4-AE48-8185-14A68F70A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733800"/>
            <a:ext cx="7556500" cy="3035300"/>
          </a:xfrm>
          <a:prstGeom prst="rect">
            <a:avLst/>
          </a:prstGeom>
        </p:spPr>
      </p:pic>
      <p:sp>
        <p:nvSpPr>
          <p:cNvPr id="7" name="Right Arrow 6">
            <a:extLst>
              <a:ext uri="{FF2B5EF4-FFF2-40B4-BE49-F238E27FC236}">
                <a16:creationId xmlns:a16="http://schemas.microsoft.com/office/drawing/2014/main" id="{F66A3C21-607C-D645-818D-115BD1FE1239}"/>
              </a:ext>
            </a:extLst>
          </p:cNvPr>
          <p:cNvSpPr/>
          <p:nvPr/>
        </p:nvSpPr>
        <p:spPr>
          <a:xfrm>
            <a:off x="304800" y="4114800"/>
            <a:ext cx="978408"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466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B33F-A43E-B040-BB4D-6F75C2B52289}"/>
              </a:ext>
            </a:extLst>
          </p:cNvPr>
          <p:cNvSpPr>
            <a:spLocks noGrp="1"/>
          </p:cNvSpPr>
          <p:nvPr>
            <p:ph type="title"/>
          </p:nvPr>
        </p:nvSpPr>
        <p:spPr>
          <a:xfrm>
            <a:off x="457200" y="704088"/>
            <a:ext cx="8229600" cy="863092"/>
          </a:xfrm>
        </p:spPr>
        <p:txBody>
          <a:bodyPr/>
          <a:lstStyle/>
          <a:p>
            <a:r>
              <a:rPr lang="en-US" dirty="0"/>
              <a:t>Embedded Style Sheets</a:t>
            </a:r>
          </a:p>
        </p:txBody>
      </p:sp>
      <p:sp>
        <p:nvSpPr>
          <p:cNvPr id="3" name="Content Placeholder 2">
            <a:extLst>
              <a:ext uri="{FF2B5EF4-FFF2-40B4-BE49-F238E27FC236}">
                <a16:creationId xmlns:a16="http://schemas.microsoft.com/office/drawing/2014/main" id="{13484F51-85E3-CC4C-B636-67F0F8618AA5}"/>
              </a:ext>
            </a:extLst>
          </p:cNvPr>
          <p:cNvSpPr>
            <a:spLocks noGrp="1"/>
          </p:cNvSpPr>
          <p:nvPr>
            <p:ph idx="1"/>
          </p:nvPr>
        </p:nvSpPr>
        <p:spPr>
          <a:xfrm>
            <a:off x="457200" y="1567180"/>
            <a:ext cx="8229600" cy="4757420"/>
          </a:xfrm>
        </p:spPr>
        <p:txBody>
          <a:bodyPr>
            <a:normAutofit/>
          </a:bodyPr>
          <a:lstStyle/>
          <a:p>
            <a:pPr marL="0" indent="0">
              <a:buNone/>
            </a:pPr>
            <a:r>
              <a:rPr lang="en-US" sz="2800" dirty="0"/>
              <a:t>An </a:t>
            </a:r>
            <a:r>
              <a:rPr lang="en-US" sz="2800" b="1" dirty="0"/>
              <a:t>embedded style sheet</a:t>
            </a:r>
            <a:r>
              <a:rPr lang="en-US" sz="2800" dirty="0"/>
              <a:t> appears within the head section at the top of the page and can affect all the HTML tags (and others) within the current web page, and </a:t>
            </a:r>
            <a:r>
              <a:rPr lang="en-US" sz="2800" i="1" dirty="0"/>
              <a:t>they can override styles specified in an external style sheet.</a:t>
            </a:r>
          </a:p>
        </p:txBody>
      </p:sp>
      <p:pic>
        <p:nvPicPr>
          <p:cNvPr id="4" name="Picture 3" descr="A screenshot of a cell phone&#10;&#10;Description automatically generated">
            <a:extLst>
              <a:ext uri="{FF2B5EF4-FFF2-40B4-BE49-F238E27FC236}">
                <a16:creationId xmlns:a16="http://schemas.microsoft.com/office/drawing/2014/main" id="{62F3BE84-111C-BE46-A4B7-A1D053447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733800"/>
            <a:ext cx="7556500" cy="3035300"/>
          </a:xfrm>
          <a:prstGeom prst="rect">
            <a:avLst/>
          </a:prstGeom>
        </p:spPr>
      </p:pic>
      <p:sp>
        <p:nvSpPr>
          <p:cNvPr id="5" name="Right Arrow 4">
            <a:extLst>
              <a:ext uri="{FF2B5EF4-FFF2-40B4-BE49-F238E27FC236}">
                <a16:creationId xmlns:a16="http://schemas.microsoft.com/office/drawing/2014/main" id="{B769EE93-302A-4146-911E-26153DB63D2E}"/>
              </a:ext>
            </a:extLst>
          </p:cNvPr>
          <p:cNvSpPr/>
          <p:nvPr/>
        </p:nvSpPr>
        <p:spPr>
          <a:xfrm>
            <a:off x="1143000" y="5110988"/>
            <a:ext cx="978408"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172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B33F-A43E-B040-BB4D-6F75C2B52289}"/>
              </a:ext>
            </a:extLst>
          </p:cNvPr>
          <p:cNvSpPr>
            <a:spLocks noGrp="1"/>
          </p:cNvSpPr>
          <p:nvPr>
            <p:ph type="title"/>
          </p:nvPr>
        </p:nvSpPr>
        <p:spPr>
          <a:xfrm>
            <a:off x="457200" y="704088"/>
            <a:ext cx="8229600" cy="863092"/>
          </a:xfrm>
        </p:spPr>
        <p:txBody>
          <a:bodyPr/>
          <a:lstStyle/>
          <a:p>
            <a:r>
              <a:rPr lang="en-US" dirty="0"/>
              <a:t>Inline Style Sheets</a:t>
            </a:r>
          </a:p>
        </p:txBody>
      </p:sp>
      <p:sp>
        <p:nvSpPr>
          <p:cNvPr id="3" name="Content Placeholder 2">
            <a:extLst>
              <a:ext uri="{FF2B5EF4-FFF2-40B4-BE49-F238E27FC236}">
                <a16:creationId xmlns:a16="http://schemas.microsoft.com/office/drawing/2014/main" id="{13484F51-85E3-CC4C-B636-67F0F8618AA5}"/>
              </a:ext>
            </a:extLst>
          </p:cNvPr>
          <p:cNvSpPr>
            <a:spLocks noGrp="1"/>
          </p:cNvSpPr>
          <p:nvPr>
            <p:ph idx="1"/>
          </p:nvPr>
        </p:nvSpPr>
        <p:spPr>
          <a:xfrm>
            <a:off x="457200" y="1567180"/>
            <a:ext cx="8229600" cy="4757420"/>
          </a:xfrm>
        </p:spPr>
        <p:txBody>
          <a:bodyPr>
            <a:normAutofit/>
          </a:bodyPr>
          <a:lstStyle/>
          <a:p>
            <a:pPr marL="0" indent="0">
              <a:buNone/>
            </a:pPr>
            <a:r>
              <a:rPr lang="en-US" sz="2800" dirty="0"/>
              <a:t>An </a:t>
            </a:r>
            <a:r>
              <a:rPr lang="en-US" sz="2800" b="1" dirty="0"/>
              <a:t>inline style</a:t>
            </a:r>
            <a:r>
              <a:rPr lang="en-US" sz="2800" dirty="0"/>
              <a:t> appears within a </a:t>
            </a:r>
            <a:r>
              <a:rPr lang="en-US" sz="2800" b="1" dirty="0"/>
              <a:t>style="___"</a:t>
            </a:r>
            <a:r>
              <a:rPr lang="en-US" sz="2800" dirty="0"/>
              <a:t> attribute within a specific HTML tag and affects that one tag only, </a:t>
            </a:r>
            <a:r>
              <a:rPr lang="en-US" sz="2800" i="1" dirty="0"/>
              <a:t>overriding styles specified in both external and embedded style sheets.</a:t>
            </a:r>
          </a:p>
        </p:txBody>
      </p:sp>
      <p:pic>
        <p:nvPicPr>
          <p:cNvPr id="4" name="Picture 3" descr="A screenshot of a cell phone&#10;&#10;Description automatically generated">
            <a:extLst>
              <a:ext uri="{FF2B5EF4-FFF2-40B4-BE49-F238E27FC236}">
                <a16:creationId xmlns:a16="http://schemas.microsoft.com/office/drawing/2014/main" id="{62F3BE84-111C-BE46-A4B7-A1D0534479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733800"/>
            <a:ext cx="7556500" cy="3035300"/>
          </a:xfrm>
          <a:prstGeom prst="rect">
            <a:avLst/>
          </a:prstGeom>
        </p:spPr>
      </p:pic>
      <p:sp>
        <p:nvSpPr>
          <p:cNvPr id="5" name="Right Arrow 4">
            <a:extLst>
              <a:ext uri="{FF2B5EF4-FFF2-40B4-BE49-F238E27FC236}">
                <a16:creationId xmlns:a16="http://schemas.microsoft.com/office/drawing/2014/main" id="{B769EE93-302A-4146-911E-26153DB63D2E}"/>
              </a:ext>
            </a:extLst>
          </p:cNvPr>
          <p:cNvSpPr/>
          <p:nvPr/>
        </p:nvSpPr>
        <p:spPr>
          <a:xfrm>
            <a:off x="1905000" y="6062218"/>
            <a:ext cx="978408" cy="48463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225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EB33F-A43E-B040-BB4D-6F75C2B52289}"/>
              </a:ext>
            </a:extLst>
          </p:cNvPr>
          <p:cNvSpPr>
            <a:spLocks noGrp="1"/>
          </p:cNvSpPr>
          <p:nvPr>
            <p:ph type="title"/>
          </p:nvPr>
        </p:nvSpPr>
        <p:spPr>
          <a:xfrm>
            <a:off x="457200" y="704088"/>
            <a:ext cx="8229600" cy="863092"/>
          </a:xfrm>
        </p:spPr>
        <p:txBody>
          <a:bodyPr/>
          <a:lstStyle/>
          <a:p>
            <a:r>
              <a:rPr lang="en-US" dirty="0"/>
              <a:t>CSS Selectors</a:t>
            </a:r>
          </a:p>
        </p:txBody>
      </p:sp>
      <p:sp>
        <p:nvSpPr>
          <p:cNvPr id="3" name="Content Placeholder 2">
            <a:extLst>
              <a:ext uri="{FF2B5EF4-FFF2-40B4-BE49-F238E27FC236}">
                <a16:creationId xmlns:a16="http://schemas.microsoft.com/office/drawing/2014/main" id="{13484F51-85E3-CC4C-B636-67F0F8618AA5}"/>
              </a:ext>
            </a:extLst>
          </p:cNvPr>
          <p:cNvSpPr>
            <a:spLocks noGrp="1"/>
          </p:cNvSpPr>
          <p:nvPr>
            <p:ph idx="1"/>
          </p:nvPr>
        </p:nvSpPr>
        <p:spPr>
          <a:xfrm>
            <a:off x="457200" y="1567180"/>
            <a:ext cx="8229600" cy="4757420"/>
          </a:xfrm>
        </p:spPr>
        <p:txBody>
          <a:bodyPr>
            <a:normAutofit/>
          </a:bodyPr>
          <a:lstStyle/>
          <a:p>
            <a:pPr marL="0" indent="0">
              <a:buNone/>
            </a:pPr>
            <a:r>
              <a:rPr lang="en-US" dirty="0"/>
              <a:t>Style sheets consist of two parts: the </a:t>
            </a:r>
            <a:r>
              <a:rPr lang="en-US" b="1" dirty="0"/>
              <a:t>selector</a:t>
            </a:r>
            <a:r>
              <a:rPr lang="en-US" dirty="0"/>
              <a:t> and the </a:t>
            </a:r>
            <a:r>
              <a:rPr lang="en-US" b="1" dirty="0"/>
              <a:t>declaration,</a:t>
            </a:r>
            <a:r>
              <a:rPr lang="en-US" dirty="0"/>
              <a:t> and the declaration consists of one or more rules made up of </a:t>
            </a:r>
            <a:r>
              <a:rPr lang="en-US" b="1" dirty="0"/>
              <a:t>properties</a:t>
            </a:r>
            <a:r>
              <a:rPr lang="en-US" dirty="0"/>
              <a:t> and </a:t>
            </a:r>
            <a:r>
              <a:rPr lang="en-US" b="1" dirty="0"/>
              <a:t>values.</a:t>
            </a:r>
            <a:r>
              <a:rPr lang="en-US" dirty="0"/>
              <a:t> For example:</a:t>
            </a:r>
          </a:p>
        </p:txBody>
      </p:sp>
      <p:pic>
        <p:nvPicPr>
          <p:cNvPr id="7" name="Picture 6" descr="A screenshot of a cell phone&#10;&#10;Description automatically generated">
            <a:extLst>
              <a:ext uri="{FF2B5EF4-FFF2-40B4-BE49-F238E27FC236}">
                <a16:creationId xmlns:a16="http://schemas.microsoft.com/office/drawing/2014/main" id="{326315D6-417E-E044-B39B-601AACE01F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962172"/>
            <a:ext cx="6553200" cy="3362428"/>
          </a:xfrm>
          <a:prstGeom prst="rect">
            <a:avLst/>
          </a:prstGeom>
        </p:spPr>
      </p:pic>
    </p:spTree>
    <p:extLst>
      <p:ext uri="{BB962C8B-B14F-4D97-AF65-F5344CB8AC3E}">
        <p14:creationId xmlns:p14="http://schemas.microsoft.com/office/powerpoint/2010/main" val="161889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77A9F-268A-8F4D-9E9B-DE1451A95949}"/>
              </a:ext>
            </a:extLst>
          </p:cNvPr>
          <p:cNvSpPr>
            <a:spLocks noGrp="1"/>
          </p:cNvSpPr>
          <p:nvPr>
            <p:ph type="title"/>
          </p:nvPr>
        </p:nvSpPr>
        <p:spPr>
          <a:xfrm>
            <a:off x="457200" y="246888"/>
            <a:ext cx="8229600" cy="1143000"/>
          </a:xfrm>
        </p:spPr>
        <p:txBody>
          <a:bodyPr/>
          <a:lstStyle/>
          <a:p>
            <a:r>
              <a:rPr lang="en-US" dirty="0"/>
              <a:t>CSS Selectors</a:t>
            </a:r>
          </a:p>
        </p:txBody>
      </p:sp>
      <p:sp>
        <p:nvSpPr>
          <p:cNvPr id="3" name="Content Placeholder 2">
            <a:extLst>
              <a:ext uri="{FF2B5EF4-FFF2-40B4-BE49-F238E27FC236}">
                <a16:creationId xmlns:a16="http://schemas.microsoft.com/office/drawing/2014/main" id="{EF38DFF3-F2A2-A343-AA2F-72153F0A4657}"/>
              </a:ext>
            </a:extLst>
          </p:cNvPr>
          <p:cNvSpPr>
            <a:spLocks noGrp="1"/>
          </p:cNvSpPr>
          <p:nvPr>
            <p:ph idx="1"/>
          </p:nvPr>
        </p:nvSpPr>
        <p:spPr>
          <a:xfrm>
            <a:off x="457200" y="1478280"/>
            <a:ext cx="8229600" cy="5227320"/>
          </a:xfrm>
        </p:spPr>
        <p:txBody>
          <a:bodyPr>
            <a:noAutofit/>
          </a:bodyPr>
          <a:lstStyle/>
          <a:p>
            <a:pPr marL="0" indent="0">
              <a:buNone/>
            </a:pPr>
            <a:r>
              <a:rPr lang="en-US" sz="1700" dirty="0"/>
              <a:t>In addition to HTML tag selectors, CSS can also modify </a:t>
            </a:r>
            <a:r>
              <a:rPr lang="en-US" sz="1700" b="1" dirty="0"/>
              <a:t>class selectors</a:t>
            </a:r>
            <a:r>
              <a:rPr lang="en-US" sz="1700" dirty="0"/>
              <a:t> and </a:t>
            </a:r>
            <a:r>
              <a:rPr lang="en-US" sz="1700" b="1" dirty="0"/>
              <a:t>ID selectors.</a:t>
            </a:r>
            <a:br>
              <a:rPr lang="en-US" sz="1700" b="1" dirty="0"/>
            </a:br>
            <a:endParaRPr lang="en-US" sz="1700" dirty="0"/>
          </a:p>
          <a:p>
            <a:r>
              <a:rPr lang="en-US" sz="1700" b="1" dirty="0"/>
              <a:t>HTML tag selectors</a:t>
            </a:r>
            <a:r>
              <a:rPr lang="en-US" sz="1700" dirty="0"/>
              <a:t> display the name of the HTML tag and can affect the appearance of the HTML element throughout the entire page or site. </a:t>
            </a:r>
            <a:r>
              <a:rPr lang="en-US" sz="1700" b="1" i="1" dirty="0"/>
              <a:t>Be careful using them because they might affect unintended objects; use classes or IDs instead.</a:t>
            </a:r>
            <a:br>
              <a:rPr lang="en-US" sz="1700" dirty="0"/>
            </a:br>
            <a:endParaRPr lang="en-US" sz="1700" dirty="0"/>
          </a:p>
          <a:p>
            <a:r>
              <a:rPr lang="en-US" sz="1700" b="1" dirty="0"/>
              <a:t>Class selectors</a:t>
            </a:r>
            <a:r>
              <a:rPr lang="en-US" sz="1700" dirty="0"/>
              <a:t> affect the appearance of classes of objects that can be specified </a:t>
            </a:r>
            <a:r>
              <a:rPr lang="en-US" sz="1700" i="1" dirty="0"/>
              <a:t>more than once in a page. </a:t>
            </a:r>
            <a:r>
              <a:rPr lang="en-US" sz="1700" dirty="0"/>
              <a:t>In a CSS style sheet, class selectors are preceded by a period (</a:t>
            </a:r>
            <a:r>
              <a:rPr lang="en-US" sz="1700" b="1" dirty="0"/>
              <a:t>.</a:t>
            </a:r>
            <a:r>
              <a:rPr lang="en-US" sz="1700" b="1" dirty="0" err="1"/>
              <a:t>classname</a:t>
            </a:r>
            <a:r>
              <a:rPr lang="en-US" sz="1700" b="1" dirty="0"/>
              <a:t> {}</a:t>
            </a:r>
            <a:r>
              <a:rPr lang="en-US" sz="1700" dirty="0"/>
              <a:t>). Within the HTML element, a class appears as an attribute of the HTML object without the period ( </a:t>
            </a:r>
            <a:r>
              <a:rPr lang="en-US" sz="1700" b="1" dirty="0"/>
              <a:t>&lt;p </a:t>
            </a:r>
            <a:r>
              <a:rPr lang="en-US" sz="1700" b="1" i="1" dirty="0"/>
              <a:t>class="</a:t>
            </a:r>
            <a:r>
              <a:rPr lang="en-US" sz="1700" b="1" i="1" dirty="0" err="1"/>
              <a:t>classname</a:t>
            </a:r>
            <a:r>
              <a:rPr lang="en-US" sz="1700" b="1" i="1" dirty="0"/>
              <a:t>"</a:t>
            </a:r>
            <a:r>
              <a:rPr lang="en-US" sz="1700" b="1" dirty="0"/>
              <a:t>&gt;Styled paragraph goes here.&lt;/p&gt; </a:t>
            </a:r>
            <a:r>
              <a:rPr lang="en-US" sz="1700" dirty="0"/>
              <a:t>).</a:t>
            </a:r>
            <a:br>
              <a:rPr lang="en-US" sz="1700" dirty="0"/>
            </a:br>
            <a:endParaRPr lang="en-US" sz="1700" dirty="0"/>
          </a:p>
          <a:p>
            <a:r>
              <a:rPr lang="en-US" sz="1700" b="1" dirty="0"/>
              <a:t>ID selectors</a:t>
            </a:r>
            <a:r>
              <a:rPr lang="en-US" sz="1700" dirty="0"/>
              <a:t> affect the appearance of unique objects that can only be specified </a:t>
            </a:r>
            <a:r>
              <a:rPr lang="en-US" sz="1700" i="1" dirty="0"/>
              <a:t>only once in a page. </a:t>
            </a:r>
            <a:r>
              <a:rPr lang="en-US" sz="1700" dirty="0"/>
              <a:t>In a CSS style sheet, ID selectors are preceded by a hashtag (</a:t>
            </a:r>
            <a:r>
              <a:rPr lang="en-US" sz="1700" b="1" dirty="0"/>
              <a:t>#</a:t>
            </a:r>
            <a:r>
              <a:rPr lang="en-US" sz="1700" b="1" dirty="0" err="1"/>
              <a:t>idname</a:t>
            </a:r>
            <a:r>
              <a:rPr lang="en-US" sz="1700" b="1" dirty="0"/>
              <a:t> {}</a:t>
            </a:r>
            <a:r>
              <a:rPr lang="en-US" sz="1700" dirty="0"/>
              <a:t>). Within the HTML element, an ID appears as an attribute of the HTML object without the hashtag ( </a:t>
            </a:r>
            <a:r>
              <a:rPr lang="en-US" sz="1700" b="1" dirty="0"/>
              <a:t>&lt;p </a:t>
            </a:r>
            <a:r>
              <a:rPr lang="en-US" sz="1700" b="1" i="1" dirty="0"/>
              <a:t>id="</a:t>
            </a:r>
            <a:r>
              <a:rPr lang="en-US" sz="1700" b="1" i="1" dirty="0" err="1"/>
              <a:t>idname</a:t>
            </a:r>
            <a:r>
              <a:rPr lang="en-US" sz="1700" b="1" i="1" dirty="0"/>
              <a:t>"</a:t>
            </a:r>
            <a:r>
              <a:rPr lang="en-US" sz="1700" b="1" dirty="0"/>
              <a:t>&gt;Styled paragraph goes here.&lt;/p&gt;</a:t>
            </a:r>
            <a:r>
              <a:rPr lang="en-US" sz="1700" dirty="0"/>
              <a:t> ).</a:t>
            </a:r>
          </a:p>
        </p:txBody>
      </p:sp>
    </p:spTree>
    <p:extLst>
      <p:ext uri="{BB962C8B-B14F-4D97-AF65-F5344CB8AC3E}">
        <p14:creationId xmlns:p14="http://schemas.microsoft.com/office/powerpoint/2010/main" val="3180212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36D7-A746-B148-B084-149F2CF3DF93}"/>
              </a:ext>
            </a:extLst>
          </p:cNvPr>
          <p:cNvSpPr>
            <a:spLocks noGrp="1"/>
          </p:cNvSpPr>
          <p:nvPr>
            <p:ph type="title"/>
          </p:nvPr>
        </p:nvSpPr>
        <p:spPr>
          <a:xfrm>
            <a:off x="457200" y="399288"/>
            <a:ext cx="8229600" cy="1143000"/>
          </a:xfrm>
        </p:spPr>
        <p:txBody>
          <a:bodyPr/>
          <a:lstStyle/>
          <a:p>
            <a:r>
              <a:rPr lang="en-US" dirty="0"/>
              <a:t>CSS Box Model</a:t>
            </a:r>
          </a:p>
        </p:txBody>
      </p:sp>
      <p:sp>
        <p:nvSpPr>
          <p:cNvPr id="3" name="Content Placeholder 2">
            <a:extLst>
              <a:ext uri="{FF2B5EF4-FFF2-40B4-BE49-F238E27FC236}">
                <a16:creationId xmlns:a16="http://schemas.microsoft.com/office/drawing/2014/main" id="{2A94C645-D2A8-2D49-9920-E8FD6DE91F4A}"/>
              </a:ext>
            </a:extLst>
          </p:cNvPr>
          <p:cNvSpPr>
            <a:spLocks noGrp="1"/>
          </p:cNvSpPr>
          <p:nvPr>
            <p:ph idx="1"/>
          </p:nvPr>
        </p:nvSpPr>
        <p:spPr>
          <a:xfrm>
            <a:off x="457200" y="1630680"/>
            <a:ext cx="8229600" cy="4389120"/>
          </a:xfrm>
        </p:spPr>
        <p:txBody>
          <a:bodyPr>
            <a:normAutofit/>
          </a:bodyPr>
          <a:lstStyle/>
          <a:p>
            <a:pPr marL="0" indent="0">
              <a:buNone/>
            </a:pPr>
            <a:r>
              <a:rPr lang="en-US" dirty="0"/>
              <a:t>Every object within the web page sits within a rectangular box. Boxes are specified using:</a:t>
            </a:r>
          </a:p>
          <a:p>
            <a:r>
              <a:rPr lang="en-US" sz="2000" b="1" dirty="0"/>
              <a:t>Width</a:t>
            </a:r>
            <a:r>
              <a:rPr lang="en-US" sz="2000" dirty="0"/>
              <a:t> (of content)</a:t>
            </a:r>
          </a:p>
          <a:p>
            <a:r>
              <a:rPr lang="en-US" sz="2000" b="1" dirty="0"/>
              <a:t>Height</a:t>
            </a:r>
            <a:r>
              <a:rPr lang="en-US" sz="2000" dirty="0"/>
              <a:t> (of content)</a:t>
            </a:r>
          </a:p>
          <a:p>
            <a:r>
              <a:rPr lang="en-US" sz="2000" b="1" dirty="0"/>
              <a:t>Padding</a:t>
            </a:r>
            <a:r>
              <a:rPr lang="en-US" sz="2000" dirty="0"/>
              <a:t>—space immediately touching the content, inside the border.</a:t>
            </a:r>
          </a:p>
          <a:p>
            <a:r>
              <a:rPr lang="en-US" sz="2000" b="1" dirty="0"/>
              <a:t>Border</a:t>
            </a:r>
            <a:r>
              <a:rPr lang="en-US" sz="2000" dirty="0"/>
              <a:t>—the color, style and weight of a line surrounding the box.</a:t>
            </a:r>
          </a:p>
          <a:p>
            <a:r>
              <a:rPr lang="en-US" sz="2000" b="1" dirty="0"/>
              <a:t>Margin</a:t>
            </a:r>
            <a:r>
              <a:rPr lang="en-US" sz="2000" dirty="0"/>
              <a:t>—space outside of the box’s border.</a:t>
            </a:r>
            <a:br>
              <a:rPr lang="en-US" sz="2000" dirty="0"/>
            </a:br>
            <a:endParaRPr lang="en-US" sz="2000" dirty="0"/>
          </a:p>
          <a:p>
            <a:endParaRPr lang="en-US" dirty="0"/>
          </a:p>
        </p:txBody>
      </p:sp>
      <p:pic>
        <p:nvPicPr>
          <p:cNvPr id="7" name="Picture 6" descr="A picture containing drawing, clock, meter&#10;&#10;Description automatically generated">
            <a:extLst>
              <a:ext uri="{FF2B5EF4-FFF2-40B4-BE49-F238E27FC236}">
                <a16:creationId xmlns:a16="http://schemas.microsoft.com/office/drawing/2014/main" id="{F4756EF3-72AA-024A-A362-693C74516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439412"/>
            <a:ext cx="4636972" cy="2342388"/>
          </a:xfrm>
          <a:prstGeom prst="rect">
            <a:avLst/>
          </a:prstGeom>
        </p:spPr>
      </p:pic>
    </p:spTree>
    <p:extLst>
      <p:ext uri="{BB962C8B-B14F-4D97-AF65-F5344CB8AC3E}">
        <p14:creationId xmlns:p14="http://schemas.microsoft.com/office/powerpoint/2010/main" val="184460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36D7-A746-B148-B084-149F2CF3DF93}"/>
              </a:ext>
            </a:extLst>
          </p:cNvPr>
          <p:cNvSpPr>
            <a:spLocks noGrp="1"/>
          </p:cNvSpPr>
          <p:nvPr>
            <p:ph type="title"/>
          </p:nvPr>
        </p:nvSpPr>
        <p:spPr>
          <a:xfrm>
            <a:off x="457200" y="399288"/>
            <a:ext cx="8229600" cy="1143000"/>
          </a:xfrm>
        </p:spPr>
        <p:txBody>
          <a:bodyPr/>
          <a:lstStyle/>
          <a:p>
            <a:r>
              <a:rPr lang="en-US" dirty="0"/>
              <a:t>CSS Box Model</a:t>
            </a:r>
          </a:p>
        </p:txBody>
      </p:sp>
      <p:sp>
        <p:nvSpPr>
          <p:cNvPr id="3" name="Content Placeholder 2">
            <a:extLst>
              <a:ext uri="{FF2B5EF4-FFF2-40B4-BE49-F238E27FC236}">
                <a16:creationId xmlns:a16="http://schemas.microsoft.com/office/drawing/2014/main" id="{2A94C645-D2A8-2D49-9920-E8FD6DE91F4A}"/>
              </a:ext>
            </a:extLst>
          </p:cNvPr>
          <p:cNvSpPr>
            <a:spLocks noGrp="1"/>
          </p:cNvSpPr>
          <p:nvPr>
            <p:ph idx="1"/>
          </p:nvPr>
        </p:nvSpPr>
        <p:spPr>
          <a:xfrm>
            <a:off x="457200" y="1630680"/>
            <a:ext cx="8229600" cy="4389120"/>
          </a:xfrm>
        </p:spPr>
        <p:txBody>
          <a:bodyPr>
            <a:normAutofit/>
          </a:bodyPr>
          <a:lstStyle/>
          <a:p>
            <a:r>
              <a:rPr lang="en-US" sz="2000" b="1" dirty="0"/>
              <a:t>box-sizing: content-box;</a:t>
            </a:r>
            <a:r>
              <a:rPr lang="en-US" sz="2000" dirty="0"/>
              <a:t> (default property)</a:t>
            </a:r>
          </a:p>
          <a:p>
            <a:r>
              <a:rPr lang="en-US" sz="2000" b="1" dirty="0"/>
              <a:t>box-sizing: border-box;</a:t>
            </a:r>
            <a:r>
              <a:rPr lang="en-US" sz="2000" dirty="0"/>
              <a:t> measures a box’s width and height from the outside edge of the border, not just the content</a:t>
            </a:r>
          </a:p>
          <a:p>
            <a:r>
              <a:rPr lang="en-US" sz="2000" b="1" dirty="0"/>
              <a:t>background-color:</a:t>
            </a:r>
            <a:r>
              <a:rPr lang="en-US" sz="2000" dirty="0"/>
              <a:t> the color of the background of a box that extends all the way to the inside edge of the border.</a:t>
            </a:r>
          </a:p>
          <a:p>
            <a:r>
              <a:rPr lang="en-US" sz="2000" b="1" dirty="0"/>
              <a:t>background-image: </a:t>
            </a:r>
            <a:r>
              <a:rPr lang="en-US" sz="2000" b="1" dirty="0" err="1"/>
              <a:t>url</a:t>
            </a:r>
            <a:r>
              <a:rPr lang="en-US" sz="2000" b="1" dirty="0"/>
              <a:t>(</a:t>
            </a:r>
            <a:r>
              <a:rPr lang="en-US" sz="2000" b="1" dirty="0" err="1"/>
              <a:t>imagename.jpg</a:t>
            </a:r>
            <a:r>
              <a:rPr lang="en-US" sz="2000" b="1" dirty="0"/>
              <a:t>);</a:t>
            </a:r>
            <a:endParaRPr lang="en-US" sz="2000" dirty="0"/>
          </a:p>
        </p:txBody>
      </p:sp>
      <p:pic>
        <p:nvPicPr>
          <p:cNvPr id="7" name="Picture 6" descr="A picture containing drawing, clock, meter&#10;&#10;Description automatically generated">
            <a:extLst>
              <a:ext uri="{FF2B5EF4-FFF2-40B4-BE49-F238E27FC236}">
                <a16:creationId xmlns:a16="http://schemas.microsoft.com/office/drawing/2014/main" id="{F4756EF3-72AA-024A-A362-693C74516B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4343400"/>
            <a:ext cx="4636972" cy="2342388"/>
          </a:xfrm>
          <a:prstGeom prst="rect">
            <a:avLst/>
          </a:prstGeom>
        </p:spPr>
      </p:pic>
    </p:spTree>
    <p:extLst>
      <p:ext uri="{BB962C8B-B14F-4D97-AF65-F5344CB8AC3E}">
        <p14:creationId xmlns:p14="http://schemas.microsoft.com/office/powerpoint/2010/main" val="23201060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873</TotalTime>
  <Words>963</Words>
  <Application>Microsoft Macintosh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Constantia</vt:lpstr>
      <vt:lpstr>Wingdings 2</vt:lpstr>
      <vt:lpstr>Flow</vt:lpstr>
      <vt:lpstr>Module 2 Lesson: Intro to CSS</vt:lpstr>
      <vt:lpstr>Intro to CSS3</vt:lpstr>
      <vt:lpstr>External Style Sheets</vt:lpstr>
      <vt:lpstr>Embedded Style Sheets</vt:lpstr>
      <vt:lpstr>Inline Style Sheets</vt:lpstr>
      <vt:lpstr>CSS Selectors</vt:lpstr>
      <vt:lpstr>CSS Selectors</vt:lpstr>
      <vt:lpstr>CSS Box Model</vt:lpstr>
      <vt:lpstr>CSS Box Model</vt:lpstr>
      <vt:lpstr>Block or Inline</vt:lpstr>
      <vt:lpstr>Web Color</vt:lpstr>
      <vt:lpstr>Hands-On Demo</vt:lpstr>
    </vt:vector>
  </TitlesOfParts>
  <Company>Miami Dade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The Design Profession</dc:title>
  <dc:creator>MDC</dc:creator>
  <cp:lastModifiedBy>Arteaga, Elio</cp:lastModifiedBy>
  <cp:revision>71</cp:revision>
  <dcterms:created xsi:type="dcterms:W3CDTF">2015-11-17T18:57:14Z</dcterms:created>
  <dcterms:modified xsi:type="dcterms:W3CDTF">2023-09-16T21:15:30Z</dcterms:modified>
</cp:coreProperties>
</file>