
<file path=[Content_Types].xml><?xml version="1.0" encoding="utf-8"?>
<Types xmlns="http://schemas.openxmlformats.org/package/2006/content-types">
  <Default Extension="bin" ContentType="image/unknown"/>
  <Default Extension="crdownload" ContentType="image/pn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p:scale>
          <a:sx n="77" d="100"/>
          <a:sy n="77" d="100"/>
        </p:scale>
        <p:origin x="71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DE4D6-0B12-4B76-90BB-F285EC85D4B3}" type="datetimeFigureOut">
              <a:rPr lang="en-US" smtClean="0"/>
              <a:t>10/13/2022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B6365-21BC-4D4B-9F09-7C8E53BD6884}" type="slidenum">
              <a:rPr lang="en-US" smtClean="0"/>
              <a:t>‹#›</a:t>
            </a:fld>
            <a:endParaRPr lang="en-US"/>
          </a:p>
        </p:txBody>
      </p:sp>
    </p:spTree>
    <p:extLst>
      <p:ext uri="{BB962C8B-B14F-4D97-AF65-F5344CB8AC3E}">
        <p14:creationId xmlns:p14="http://schemas.microsoft.com/office/powerpoint/2010/main" val="9750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execute an instruction: they all start out the same way. The instruction is fetched, 2 registers are read, and the instruction is decoded. Afterwards depending on what needs to be done in the execution stage for the instruction the next steps will vary.</a:t>
            </a:r>
          </a:p>
        </p:txBody>
      </p:sp>
      <p:sp>
        <p:nvSpPr>
          <p:cNvPr id="4" name="Slide Number Placeholder 3"/>
          <p:cNvSpPr>
            <a:spLocks noGrp="1"/>
          </p:cNvSpPr>
          <p:nvPr>
            <p:ph type="sldNum" sz="quarter" idx="5"/>
          </p:nvPr>
        </p:nvSpPr>
        <p:spPr/>
        <p:txBody>
          <a:bodyPr/>
          <a:lstStyle/>
          <a:p>
            <a:fld id="{973B6365-21BC-4D4B-9F09-7C8E53BD6884}" type="slidenum">
              <a:rPr lang="en-US" smtClean="0"/>
              <a:t>1</a:t>
            </a:fld>
            <a:endParaRPr lang="en-US"/>
          </a:p>
        </p:txBody>
      </p:sp>
    </p:spTree>
    <p:extLst>
      <p:ext uri="{BB962C8B-B14F-4D97-AF65-F5344CB8AC3E}">
        <p14:creationId xmlns:p14="http://schemas.microsoft.com/office/powerpoint/2010/main" val="336373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going to explain a very simple overview of how an instruction goes through using the analogy of a dog getting hungry. The dog’s want acts as the instructions and the human is the PC. Thought processes and other actions done by the human are then the hardware necessary to do what the instructions calls for.</a:t>
            </a:r>
          </a:p>
        </p:txBody>
      </p:sp>
      <p:sp>
        <p:nvSpPr>
          <p:cNvPr id="4" name="Slide Number Placeholder 3"/>
          <p:cNvSpPr>
            <a:spLocks noGrp="1"/>
          </p:cNvSpPr>
          <p:nvPr>
            <p:ph type="sldNum" sz="quarter" idx="5"/>
          </p:nvPr>
        </p:nvSpPr>
        <p:spPr/>
        <p:txBody>
          <a:bodyPr/>
          <a:lstStyle/>
          <a:p>
            <a:fld id="{973B6365-21BC-4D4B-9F09-7C8E53BD6884}" type="slidenum">
              <a:rPr lang="en-US" smtClean="0"/>
              <a:t>4</a:t>
            </a:fld>
            <a:endParaRPr lang="en-US"/>
          </a:p>
        </p:txBody>
      </p:sp>
    </p:spTree>
    <p:extLst>
      <p:ext uri="{BB962C8B-B14F-4D97-AF65-F5344CB8AC3E}">
        <p14:creationId xmlns:p14="http://schemas.microsoft.com/office/powerpoint/2010/main" val="72521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10/13/2022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85896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13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10/13/2022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44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70575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10/13/2022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44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475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2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3643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10/13/2022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4077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10/13/2022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7316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10/13/2022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85091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10/13/2022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3745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bin"/><Relationship Id="rId1" Type="http://schemas.openxmlformats.org/officeDocument/2006/relationships/slideLayout" Target="../slideLayouts/slideLayout2.xml"/><Relationship Id="rId4" Type="http://schemas.openxmlformats.org/officeDocument/2006/relationships/image" Target="../media/image6.crdownload"/></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bin"/><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bin"/></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D5534-7D94-B263-EDFB-86182546D52D}"/>
              </a:ext>
            </a:extLst>
          </p:cNvPr>
          <p:cNvSpPr>
            <a:spLocks noGrp="1"/>
          </p:cNvSpPr>
          <p:nvPr>
            <p:ph type="ctrTitle"/>
          </p:nvPr>
        </p:nvSpPr>
        <p:spPr>
          <a:xfrm>
            <a:off x="1635103" y="1057522"/>
            <a:ext cx="4741843" cy="2173433"/>
          </a:xfrm>
        </p:spPr>
        <p:txBody>
          <a:bodyPr>
            <a:normAutofit/>
          </a:bodyPr>
          <a:lstStyle/>
          <a:p>
            <a:pPr>
              <a:lnSpc>
                <a:spcPct val="115000"/>
              </a:lnSpc>
            </a:pPr>
            <a:r>
              <a:rPr lang="en-US" sz="2800">
                <a:solidFill>
                  <a:schemeClr val="bg1"/>
                </a:solidFill>
              </a:rPr>
              <a:t>Explain it to me like I’m 5: Instruction Cycle analogy using dogs</a:t>
            </a:r>
          </a:p>
        </p:txBody>
      </p:sp>
      <p:sp>
        <p:nvSpPr>
          <p:cNvPr id="3" name="Subtitle 2">
            <a:extLst>
              <a:ext uri="{FF2B5EF4-FFF2-40B4-BE49-F238E27FC236}">
                <a16:creationId xmlns:a16="http://schemas.microsoft.com/office/drawing/2014/main" id="{1131DD08-3DA4-37BF-57BE-B7A760FAA788}"/>
              </a:ext>
            </a:extLst>
          </p:cNvPr>
          <p:cNvSpPr>
            <a:spLocks noGrp="1"/>
          </p:cNvSpPr>
          <p:nvPr>
            <p:ph type="subTitle" idx="1"/>
          </p:nvPr>
        </p:nvSpPr>
        <p:spPr>
          <a:xfrm>
            <a:off x="1635104" y="3751119"/>
            <a:ext cx="4797502" cy="1606163"/>
          </a:xfrm>
        </p:spPr>
        <p:txBody>
          <a:bodyPr anchor="t">
            <a:normAutofit/>
          </a:bodyPr>
          <a:lstStyle/>
          <a:p>
            <a:pPr>
              <a:lnSpc>
                <a:spcPct val="140000"/>
              </a:lnSpc>
            </a:pPr>
            <a:r>
              <a:rPr lang="en-US" sz="1100">
                <a:solidFill>
                  <a:schemeClr val="tx1">
                    <a:lumMod val="75000"/>
                    <a:lumOff val="25000"/>
                  </a:schemeClr>
                </a:solidFill>
              </a:rPr>
              <a:t>Jaiden Gann</a:t>
            </a:r>
          </a:p>
          <a:p>
            <a:pPr>
              <a:lnSpc>
                <a:spcPct val="140000"/>
              </a:lnSpc>
            </a:pPr>
            <a:r>
              <a:rPr lang="en-US" sz="1100">
                <a:solidFill>
                  <a:schemeClr val="tx1">
                    <a:lumMod val="75000"/>
                    <a:lumOff val="25000"/>
                  </a:schemeClr>
                </a:solidFill>
              </a:rPr>
              <a:t>Kasey Sager</a:t>
            </a:r>
          </a:p>
          <a:p>
            <a:pPr>
              <a:lnSpc>
                <a:spcPct val="140000"/>
              </a:lnSpc>
            </a:pPr>
            <a:r>
              <a:rPr lang="en-US" sz="1100">
                <a:solidFill>
                  <a:schemeClr val="tx1">
                    <a:lumMod val="75000"/>
                    <a:lumOff val="25000"/>
                  </a:schemeClr>
                </a:solidFill>
              </a:rPr>
              <a:t>Christy Dillon</a:t>
            </a:r>
          </a:p>
          <a:p>
            <a:pPr>
              <a:lnSpc>
                <a:spcPct val="140000"/>
              </a:lnSpc>
            </a:pPr>
            <a:r>
              <a:rPr lang="en-US" sz="1100">
                <a:solidFill>
                  <a:schemeClr val="tx1">
                    <a:lumMod val="75000"/>
                    <a:lumOff val="25000"/>
                  </a:schemeClr>
                </a:solidFill>
              </a:rPr>
              <a:t>Haley Maddox</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og on the couch">
            <a:extLst>
              <a:ext uri="{FF2B5EF4-FFF2-40B4-BE49-F238E27FC236}">
                <a16:creationId xmlns:a16="http://schemas.microsoft.com/office/drawing/2014/main" id="{E9651F96-26E3-0F51-DBF5-EB43150D6767}"/>
              </a:ext>
            </a:extLst>
          </p:cNvPr>
          <p:cNvPicPr>
            <a:picLocks noChangeAspect="1"/>
          </p:cNvPicPr>
          <p:nvPr/>
        </p:nvPicPr>
        <p:blipFill rotWithShape="1">
          <a:blip r:embed="rId3"/>
          <a:srcRect l="39145" r="15177"/>
          <a:stretch/>
        </p:blipFill>
        <p:spPr>
          <a:xfrm>
            <a:off x="6859936" y="-2"/>
            <a:ext cx="5332064" cy="6858002"/>
          </a:xfrm>
          <a:prstGeom prst="rect">
            <a:avLst/>
          </a:prstGeom>
        </p:spPr>
      </p:pic>
    </p:spTree>
    <p:extLst>
      <p:ext uri="{BB962C8B-B14F-4D97-AF65-F5344CB8AC3E}">
        <p14:creationId xmlns:p14="http://schemas.microsoft.com/office/powerpoint/2010/main" val="13752249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7A4-5C52-F3AF-30F3-D7D49D8181E3}"/>
              </a:ext>
            </a:extLst>
          </p:cNvPr>
          <p:cNvSpPr>
            <a:spLocks noGrp="1"/>
          </p:cNvSpPr>
          <p:nvPr>
            <p:ph type="ctrTitle"/>
          </p:nvPr>
        </p:nvSpPr>
        <p:spPr/>
        <p:txBody>
          <a:bodyPr/>
          <a:lstStyle/>
          <a:p>
            <a:r>
              <a:rPr lang="en-US" dirty="0"/>
              <a:t>The end</a:t>
            </a:r>
          </a:p>
        </p:txBody>
      </p:sp>
      <p:pic>
        <p:nvPicPr>
          <p:cNvPr id="3076" name="Picture 4">
            <a:extLst>
              <a:ext uri="{FF2B5EF4-FFF2-40B4-BE49-F238E27FC236}">
                <a16:creationId xmlns:a16="http://schemas.microsoft.com/office/drawing/2014/main" id="{8D0B18F3-6FDA-F91C-A35E-3AF79A7E8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943" y="1421297"/>
            <a:ext cx="4103202" cy="410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548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8F30-5CF1-D001-2A01-F0A636A3B660}"/>
              </a:ext>
            </a:extLst>
          </p:cNvPr>
          <p:cNvSpPr>
            <a:spLocks noGrp="1"/>
          </p:cNvSpPr>
          <p:nvPr>
            <p:ph type="title"/>
          </p:nvPr>
        </p:nvSpPr>
        <p:spPr/>
        <p:txBody>
          <a:bodyPr/>
          <a:lstStyle/>
          <a:p>
            <a:r>
              <a:rPr lang="en-US" dirty="0"/>
              <a:t>Overview</a:t>
            </a:r>
          </a:p>
        </p:txBody>
      </p:sp>
      <p:pic>
        <p:nvPicPr>
          <p:cNvPr id="1028" name="Picture 4" descr="Instruction Cycle Explained | Fetch , Decode , Execute Cycle Step-By-Step">
            <a:extLst>
              <a:ext uri="{FF2B5EF4-FFF2-40B4-BE49-F238E27FC236}">
                <a16:creationId xmlns:a16="http://schemas.microsoft.com/office/drawing/2014/main" id="{FB4C4B47-1DFE-6002-213E-2B2CF854F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519" y="1690066"/>
            <a:ext cx="69056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1017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F78D2A-B41C-95B0-F040-686B469B4925}"/>
              </a:ext>
            </a:extLst>
          </p:cNvPr>
          <p:cNvSpPr>
            <a:spLocks noGrp="1"/>
          </p:cNvSpPr>
          <p:nvPr>
            <p:ph sz="half" idx="2"/>
          </p:nvPr>
        </p:nvSpPr>
        <p:spPr>
          <a:xfrm>
            <a:off x="5376668" y="397565"/>
            <a:ext cx="6166422" cy="2780763"/>
          </a:xfrm>
        </p:spPr>
        <p:txBody>
          <a:bodyPr>
            <a:normAutofit/>
          </a:bodyPr>
          <a:lstStyle/>
          <a:p>
            <a:r>
              <a:rPr lang="en-US" dirty="0"/>
              <a:t>In this video, we are going to explain a very simple overview of how an instruction goes through its cycle using the analogy of a dog getting hungry.</a:t>
            </a:r>
          </a:p>
        </p:txBody>
      </p:sp>
      <p:sp>
        <p:nvSpPr>
          <p:cNvPr id="2" name="Title 1">
            <a:extLst>
              <a:ext uri="{FF2B5EF4-FFF2-40B4-BE49-F238E27FC236}">
                <a16:creationId xmlns:a16="http://schemas.microsoft.com/office/drawing/2014/main" id="{5C6DC3B4-283D-AD44-2C05-B852233A0C01}"/>
              </a:ext>
            </a:extLst>
          </p:cNvPr>
          <p:cNvSpPr>
            <a:spLocks noGrp="1"/>
          </p:cNvSpPr>
          <p:nvPr>
            <p:ph type="title"/>
          </p:nvPr>
        </p:nvSpPr>
        <p:spPr/>
        <p:txBody>
          <a:bodyPr/>
          <a:lstStyle/>
          <a:p>
            <a:r>
              <a:rPr lang="en-US" dirty="0"/>
              <a:t>Overview</a:t>
            </a:r>
          </a:p>
        </p:txBody>
      </p:sp>
      <p:pic>
        <p:nvPicPr>
          <p:cNvPr id="10" name="Picture 9">
            <a:extLst>
              <a:ext uri="{FF2B5EF4-FFF2-40B4-BE49-F238E27FC236}">
                <a16:creationId xmlns:a16="http://schemas.microsoft.com/office/drawing/2014/main" id="{074B6AD2-2B8D-036B-5DC9-281115FFB143}"/>
              </a:ext>
            </a:extLst>
          </p:cNvPr>
          <p:cNvPicPr>
            <a:picLocks noChangeAspect="1"/>
          </p:cNvPicPr>
          <p:nvPr/>
        </p:nvPicPr>
        <p:blipFill>
          <a:blip r:embed="rId2"/>
          <a:stretch>
            <a:fillRect/>
          </a:stretch>
        </p:blipFill>
        <p:spPr>
          <a:xfrm>
            <a:off x="7504042" y="3679673"/>
            <a:ext cx="2198481" cy="2945401"/>
          </a:xfrm>
          <a:prstGeom prst="rect">
            <a:avLst/>
          </a:prstGeom>
        </p:spPr>
      </p:pic>
    </p:spTree>
    <p:extLst>
      <p:ext uri="{BB962C8B-B14F-4D97-AF65-F5344CB8AC3E}">
        <p14:creationId xmlns:p14="http://schemas.microsoft.com/office/powerpoint/2010/main" val="37288112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32A3E4-82D8-3E55-B4AD-7866007206F4}"/>
              </a:ext>
            </a:extLst>
          </p:cNvPr>
          <p:cNvSpPr>
            <a:spLocks noGrp="1"/>
          </p:cNvSpPr>
          <p:nvPr>
            <p:ph type="title"/>
          </p:nvPr>
        </p:nvSpPr>
        <p:spPr/>
        <p:txBody>
          <a:bodyPr/>
          <a:lstStyle/>
          <a:p>
            <a:r>
              <a:rPr lang="en-US" dirty="0"/>
              <a:t>Jack the dog gets Jane the human’s attention</a:t>
            </a:r>
          </a:p>
        </p:txBody>
      </p:sp>
      <p:pic>
        <p:nvPicPr>
          <p:cNvPr id="10" name="Picture 9">
            <a:extLst>
              <a:ext uri="{FF2B5EF4-FFF2-40B4-BE49-F238E27FC236}">
                <a16:creationId xmlns:a16="http://schemas.microsoft.com/office/drawing/2014/main" id="{7E6C9DC6-30A4-54AC-20A0-F39E780DE796}"/>
              </a:ext>
            </a:extLst>
          </p:cNvPr>
          <p:cNvPicPr>
            <a:picLocks noChangeAspect="1"/>
          </p:cNvPicPr>
          <p:nvPr/>
        </p:nvPicPr>
        <p:blipFill>
          <a:blip r:embed="rId3"/>
          <a:stretch>
            <a:fillRect/>
          </a:stretch>
        </p:blipFill>
        <p:spPr>
          <a:xfrm flipH="1">
            <a:off x="5035949" y="3303862"/>
            <a:ext cx="3843685" cy="2378548"/>
          </a:xfrm>
          <a:prstGeom prst="rect">
            <a:avLst/>
          </a:prstGeom>
        </p:spPr>
      </p:pic>
    </p:spTree>
    <p:extLst>
      <p:ext uri="{BB962C8B-B14F-4D97-AF65-F5344CB8AC3E}">
        <p14:creationId xmlns:p14="http://schemas.microsoft.com/office/powerpoint/2010/main" val="34927218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70E9-3BA5-9A7D-27B7-93C9580E4658}"/>
              </a:ext>
            </a:extLst>
          </p:cNvPr>
          <p:cNvSpPr>
            <a:spLocks noGrp="1"/>
          </p:cNvSpPr>
          <p:nvPr>
            <p:ph type="title"/>
          </p:nvPr>
        </p:nvSpPr>
        <p:spPr/>
        <p:txBody>
          <a:bodyPr/>
          <a:lstStyle/>
          <a:p>
            <a:r>
              <a:rPr lang="en-US" dirty="0"/>
              <a:t>Jane considers why Jack would want her attention</a:t>
            </a:r>
          </a:p>
        </p:txBody>
      </p:sp>
      <p:pic>
        <p:nvPicPr>
          <p:cNvPr id="5" name="Picture 4">
            <a:extLst>
              <a:ext uri="{FF2B5EF4-FFF2-40B4-BE49-F238E27FC236}">
                <a16:creationId xmlns:a16="http://schemas.microsoft.com/office/drawing/2014/main" id="{ECDBEC14-360C-4C22-0865-475299EF3513}"/>
              </a:ext>
            </a:extLst>
          </p:cNvPr>
          <p:cNvPicPr>
            <a:picLocks noChangeAspect="1"/>
          </p:cNvPicPr>
          <p:nvPr/>
        </p:nvPicPr>
        <p:blipFill rotWithShape="1">
          <a:blip r:embed="rId2">
            <a:extLst>
              <a:ext uri="{28A0092B-C50C-407E-A947-70E740481C1C}">
                <a14:useLocalDpi xmlns:a14="http://schemas.microsoft.com/office/drawing/2010/main" val="0"/>
              </a:ext>
            </a:extLst>
          </a:blip>
          <a:srcRect l="28850" t="4251" r="27864" b="13632"/>
          <a:stretch/>
        </p:blipFill>
        <p:spPr>
          <a:xfrm>
            <a:off x="9570129" y="1270703"/>
            <a:ext cx="2112884" cy="4316594"/>
          </a:xfrm>
          <a:prstGeom prst="rect">
            <a:avLst/>
          </a:prstGeom>
        </p:spPr>
      </p:pic>
      <p:pic>
        <p:nvPicPr>
          <p:cNvPr id="6" name="Picture 5">
            <a:extLst>
              <a:ext uri="{FF2B5EF4-FFF2-40B4-BE49-F238E27FC236}">
                <a16:creationId xmlns:a16="http://schemas.microsoft.com/office/drawing/2014/main" id="{D235B8F2-CD7E-0867-FDC3-6EBD1DF4E8EB}"/>
              </a:ext>
            </a:extLst>
          </p:cNvPr>
          <p:cNvPicPr>
            <a:picLocks noChangeAspect="1"/>
          </p:cNvPicPr>
          <p:nvPr/>
        </p:nvPicPr>
        <p:blipFill>
          <a:blip r:embed="rId3"/>
          <a:stretch>
            <a:fillRect/>
          </a:stretch>
        </p:blipFill>
        <p:spPr>
          <a:xfrm flipH="1">
            <a:off x="5035949" y="3303862"/>
            <a:ext cx="3843685" cy="2378548"/>
          </a:xfrm>
          <a:prstGeom prst="rect">
            <a:avLst/>
          </a:prstGeom>
        </p:spPr>
      </p:pic>
    </p:spTree>
    <p:extLst>
      <p:ext uri="{BB962C8B-B14F-4D97-AF65-F5344CB8AC3E}">
        <p14:creationId xmlns:p14="http://schemas.microsoft.com/office/powerpoint/2010/main" val="13922015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5C3B-BF6C-4C60-D053-A33F4C611192}"/>
              </a:ext>
            </a:extLst>
          </p:cNvPr>
          <p:cNvSpPr>
            <a:spLocks noGrp="1"/>
          </p:cNvSpPr>
          <p:nvPr>
            <p:ph type="title"/>
          </p:nvPr>
        </p:nvSpPr>
        <p:spPr/>
        <p:txBody>
          <a:bodyPr/>
          <a:lstStyle/>
          <a:p>
            <a:r>
              <a:rPr lang="en-US" dirty="0"/>
              <a:t>Jack must be hungry!</a:t>
            </a:r>
          </a:p>
        </p:txBody>
      </p:sp>
      <p:pic>
        <p:nvPicPr>
          <p:cNvPr id="5" name="Picture 4">
            <a:extLst>
              <a:ext uri="{FF2B5EF4-FFF2-40B4-BE49-F238E27FC236}">
                <a16:creationId xmlns:a16="http://schemas.microsoft.com/office/drawing/2014/main" id="{4E8A3666-2932-8F7A-5C3E-FBB5CEC3F088}"/>
              </a:ext>
            </a:extLst>
          </p:cNvPr>
          <p:cNvPicPr>
            <a:picLocks noChangeAspect="1"/>
          </p:cNvPicPr>
          <p:nvPr/>
        </p:nvPicPr>
        <p:blipFill rotWithShape="1">
          <a:blip r:embed="rId2">
            <a:extLst>
              <a:ext uri="{28A0092B-C50C-407E-A947-70E740481C1C}">
                <a14:useLocalDpi xmlns:a14="http://schemas.microsoft.com/office/drawing/2010/main" val="0"/>
              </a:ext>
            </a:extLst>
          </a:blip>
          <a:srcRect l="28850" t="4251" r="27864" b="13632"/>
          <a:stretch/>
        </p:blipFill>
        <p:spPr>
          <a:xfrm>
            <a:off x="9570129" y="1270703"/>
            <a:ext cx="2112884" cy="4316594"/>
          </a:xfrm>
          <a:prstGeom prst="rect">
            <a:avLst/>
          </a:prstGeom>
        </p:spPr>
      </p:pic>
      <p:pic>
        <p:nvPicPr>
          <p:cNvPr id="6" name="Picture 5">
            <a:extLst>
              <a:ext uri="{FF2B5EF4-FFF2-40B4-BE49-F238E27FC236}">
                <a16:creationId xmlns:a16="http://schemas.microsoft.com/office/drawing/2014/main" id="{B3C4C79D-B8B4-F940-ED74-4F938DE69D4D}"/>
              </a:ext>
            </a:extLst>
          </p:cNvPr>
          <p:cNvPicPr>
            <a:picLocks noChangeAspect="1"/>
          </p:cNvPicPr>
          <p:nvPr/>
        </p:nvPicPr>
        <p:blipFill>
          <a:blip r:embed="rId3"/>
          <a:stretch>
            <a:fillRect/>
          </a:stretch>
        </p:blipFill>
        <p:spPr>
          <a:xfrm flipH="1">
            <a:off x="5035949" y="3303862"/>
            <a:ext cx="3843685" cy="2378548"/>
          </a:xfrm>
          <a:prstGeom prst="rect">
            <a:avLst/>
          </a:prstGeom>
        </p:spPr>
      </p:pic>
      <p:pic>
        <p:nvPicPr>
          <p:cNvPr id="8" name="Picture 7">
            <a:extLst>
              <a:ext uri="{FF2B5EF4-FFF2-40B4-BE49-F238E27FC236}">
                <a16:creationId xmlns:a16="http://schemas.microsoft.com/office/drawing/2014/main" id="{31176B50-528E-20B7-5112-0B24ED8B2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111" y="336650"/>
            <a:ext cx="1677879" cy="1677879"/>
          </a:xfrm>
          <a:prstGeom prst="rect">
            <a:avLst/>
          </a:prstGeom>
        </p:spPr>
      </p:pic>
    </p:spTree>
    <p:extLst>
      <p:ext uri="{BB962C8B-B14F-4D97-AF65-F5344CB8AC3E}">
        <p14:creationId xmlns:p14="http://schemas.microsoft.com/office/powerpoint/2010/main" val="17580157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0F25-8DFF-00FA-BE4F-6520104CF75B}"/>
              </a:ext>
            </a:extLst>
          </p:cNvPr>
          <p:cNvSpPr>
            <a:spLocks noGrp="1"/>
          </p:cNvSpPr>
          <p:nvPr>
            <p:ph type="title"/>
          </p:nvPr>
        </p:nvSpPr>
        <p:spPr/>
        <p:txBody>
          <a:bodyPr/>
          <a:lstStyle/>
          <a:p>
            <a:r>
              <a:rPr lang="en-US" dirty="0"/>
              <a:t>Jane opens a can of food for Jack</a:t>
            </a:r>
          </a:p>
        </p:txBody>
      </p:sp>
      <p:pic>
        <p:nvPicPr>
          <p:cNvPr id="5" name="Picture 4">
            <a:extLst>
              <a:ext uri="{FF2B5EF4-FFF2-40B4-BE49-F238E27FC236}">
                <a16:creationId xmlns:a16="http://schemas.microsoft.com/office/drawing/2014/main" id="{64F6572C-DAD1-77F4-A274-E9D177726E5D}"/>
              </a:ext>
            </a:extLst>
          </p:cNvPr>
          <p:cNvPicPr>
            <a:picLocks noChangeAspect="1"/>
          </p:cNvPicPr>
          <p:nvPr/>
        </p:nvPicPr>
        <p:blipFill rotWithShape="1">
          <a:blip r:embed="rId2">
            <a:extLst>
              <a:ext uri="{28A0092B-C50C-407E-A947-70E740481C1C}">
                <a14:useLocalDpi xmlns:a14="http://schemas.microsoft.com/office/drawing/2010/main" val="0"/>
              </a:ext>
            </a:extLst>
          </a:blip>
          <a:srcRect l="28850" t="4251" r="27864" b="13632"/>
          <a:stretch/>
        </p:blipFill>
        <p:spPr>
          <a:xfrm>
            <a:off x="9570129" y="1270703"/>
            <a:ext cx="2112884" cy="4316594"/>
          </a:xfrm>
          <a:prstGeom prst="rect">
            <a:avLst/>
          </a:prstGeom>
        </p:spPr>
      </p:pic>
      <p:pic>
        <p:nvPicPr>
          <p:cNvPr id="7" name="Picture 6">
            <a:extLst>
              <a:ext uri="{FF2B5EF4-FFF2-40B4-BE49-F238E27FC236}">
                <a16:creationId xmlns:a16="http://schemas.microsoft.com/office/drawing/2014/main" id="{7C52BCC2-0D84-1CED-CC8A-0FFA6949EF01}"/>
              </a:ext>
            </a:extLst>
          </p:cNvPr>
          <p:cNvPicPr>
            <a:picLocks noChangeAspect="1"/>
          </p:cNvPicPr>
          <p:nvPr/>
        </p:nvPicPr>
        <p:blipFill rotWithShape="1">
          <a:blip r:embed="rId3">
            <a:extLst>
              <a:ext uri="{28A0092B-C50C-407E-A947-70E740481C1C}">
                <a14:useLocalDpi xmlns:a14="http://schemas.microsoft.com/office/drawing/2010/main" val="0"/>
              </a:ext>
            </a:extLst>
          </a:blip>
          <a:srcRect l="35906" t="30756" r="56204" b="53461"/>
          <a:stretch/>
        </p:blipFill>
        <p:spPr>
          <a:xfrm>
            <a:off x="9157316" y="2627789"/>
            <a:ext cx="510466" cy="1020933"/>
          </a:xfrm>
          <a:prstGeom prst="rect">
            <a:avLst/>
          </a:prstGeom>
        </p:spPr>
      </p:pic>
      <p:pic>
        <p:nvPicPr>
          <p:cNvPr id="8" name="Picture 7">
            <a:extLst>
              <a:ext uri="{FF2B5EF4-FFF2-40B4-BE49-F238E27FC236}">
                <a16:creationId xmlns:a16="http://schemas.microsoft.com/office/drawing/2014/main" id="{B5E0F021-ACE6-D3D6-EFED-2A37B3640B58}"/>
              </a:ext>
            </a:extLst>
          </p:cNvPr>
          <p:cNvPicPr>
            <a:picLocks noChangeAspect="1"/>
          </p:cNvPicPr>
          <p:nvPr/>
        </p:nvPicPr>
        <p:blipFill rotWithShape="1">
          <a:blip r:embed="rId4">
            <a:extLst>
              <a:ext uri="{28A0092B-C50C-407E-A947-70E740481C1C}">
                <a14:useLocalDpi xmlns:a14="http://schemas.microsoft.com/office/drawing/2010/main" val="0"/>
              </a:ext>
            </a:extLst>
          </a:blip>
          <a:srcRect l="61525" t="32962" r="30958" b="47066"/>
          <a:stretch/>
        </p:blipFill>
        <p:spPr>
          <a:xfrm>
            <a:off x="8637972" y="2778708"/>
            <a:ext cx="435007" cy="870014"/>
          </a:xfrm>
          <a:prstGeom prst="rect">
            <a:avLst/>
          </a:prstGeom>
        </p:spPr>
      </p:pic>
      <p:pic>
        <p:nvPicPr>
          <p:cNvPr id="9" name="Picture 8">
            <a:extLst>
              <a:ext uri="{FF2B5EF4-FFF2-40B4-BE49-F238E27FC236}">
                <a16:creationId xmlns:a16="http://schemas.microsoft.com/office/drawing/2014/main" id="{2ECF7A8A-D721-3309-817F-C33B505A1D61}"/>
              </a:ext>
            </a:extLst>
          </p:cNvPr>
          <p:cNvPicPr>
            <a:picLocks noChangeAspect="1"/>
          </p:cNvPicPr>
          <p:nvPr/>
        </p:nvPicPr>
        <p:blipFill rotWithShape="1">
          <a:blip r:embed="rId5">
            <a:extLst>
              <a:ext uri="{28A0092B-C50C-407E-A947-70E740481C1C}">
                <a14:useLocalDpi xmlns:a14="http://schemas.microsoft.com/office/drawing/2010/main" val="0"/>
              </a:ext>
            </a:extLst>
          </a:blip>
          <a:srcRect l="22600" t="47378" r="22254" b="33204"/>
          <a:stretch/>
        </p:blipFill>
        <p:spPr>
          <a:xfrm>
            <a:off x="8069803" y="5196680"/>
            <a:ext cx="1109352" cy="390617"/>
          </a:xfrm>
          <a:prstGeom prst="rect">
            <a:avLst/>
          </a:prstGeom>
        </p:spPr>
      </p:pic>
    </p:spTree>
    <p:extLst>
      <p:ext uri="{BB962C8B-B14F-4D97-AF65-F5344CB8AC3E}">
        <p14:creationId xmlns:p14="http://schemas.microsoft.com/office/powerpoint/2010/main" val="130293912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2287-0E1A-5F22-EBC8-2DD348834BFD}"/>
              </a:ext>
            </a:extLst>
          </p:cNvPr>
          <p:cNvSpPr>
            <a:spLocks noGrp="1"/>
          </p:cNvSpPr>
          <p:nvPr>
            <p:ph type="title"/>
          </p:nvPr>
        </p:nvSpPr>
        <p:spPr/>
        <p:txBody>
          <a:bodyPr/>
          <a:lstStyle/>
          <a:p>
            <a:r>
              <a:rPr lang="en-US" dirty="0"/>
              <a:t>Jane puts the dog food in Jack’s bowl</a:t>
            </a:r>
          </a:p>
        </p:txBody>
      </p:sp>
      <p:pic>
        <p:nvPicPr>
          <p:cNvPr id="9" name="Picture 8">
            <a:extLst>
              <a:ext uri="{FF2B5EF4-FFF2-40B4-BE49-F238E27FC236}">
                <a16:creationId xmlns:a16="http://schemas.microsoft.com/office/drawing/2014/main" id="{6D37041F-BDAA-7FF6-C100-00106C009E98}"/>
              </a:ext>
            </a:extLst>
          </p:cNvPr>
          <p:cNvPicPr>
            <a:picLocks noChangeAspect="1"/>
          </p:cNvPicPr>
          <p:nvPr/>
        </p:nvPicPr>
        <p:blipFill rotWithShape="1">
          <a:blip r:embed="rId2">
            <a:extLst>
              <a:ext uri="{28A0092B-C50C-407E-A947-70E740481C1C}">
                <a14:useLocalDpi xmlns:a14="http://schemas.microsoft.com/office/drawing/2010/main" val="0"/>
              </a:ext>
            </a:extLst>
          </a:blip>
          <a:srcRect l="28850" t="4251" r="27864" b="13632"/>
          <a:stretch/>
        </p:blipFill>
        <p:spPr>
          <a:xfrm>
            <a:off x="9570129" y="1270703"/>
            <a:ext cx="2112884" cy="4316594"/>
          </a:xfrm>
          <a:prstGeom prst="rect">
            <a:avLst/>
          </a:prstGeom>
        </p:spPr>
      </p:pic>
      <p:pic>
        <p:nvPicPr>
          <p:cNvPr id="11" name="Picture 10">
            <a:extLst>
              <a:ext uri="{FF2B5EF4-FFF2-40B4-BE49-F238E27FC236}">
                <a16:creationId xmlns:a16="http://schemas.microsoft.com/office/drawing/2014/main" id="{A52B419D-6934-346F-AF5D-8A257A94AA89}"/>
              </a:ext>
            </a:extLst>
          </p:cNvPr>
          <p:cNvPicPr>
            <a:picLocks noChangeAspect="1"/>
          </p:cNvPicPr>
          <p:nvPr/>
        </p:nvPicPr>
        <p:blipFill rotWithShape="1">
          <a:blip r:embed="rId3">
            <a:extLst>
              <a:ext uri="{28A0092B-C50C-407E-A947-70E740481C1C}">
                <a14:useLocalDpi xmlns:a14="http://schemas.microsoft.com/office/drawing/2010/main" val="0"/>
              </a:ext>
            </a:extLst>
          </a:blip>
          <a:srcRect l="22600" t="32213" r="22254" b="33203"/>
          <a:stretch/>
        </p:blipFill>
        <p:spPr>
          <a:xfrm>
            <a:off x="8069803" y="4891596"/>
            <a:ext cx="1109352" cy="695701"/>
          </a:xfrm>
          <a:prstGeom prst="rect">
            <a:avLst/>
          </a:prstGeom>
        </p:spPr>
      </p:pic>
    </p:spTree>
    <p:extLst>
      <p:ext uri="{BB962C8B-B14F-4D97-AF65-F5344CB8AC3E}">
        <p14:creationId xmlns:p14="http://schemas.microsoft.com/office/powerpoint/2010/main" val="28095433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BC2B-CA72-1CC9-138C-F3AEF142B775}"/>
              </a:ext>
            </a:extLst>
          </p:cNvPr>
          <p:cNvSpPr>
            <a:spLocks noGrp="1"/>
          </p:cNvSpPr>
          <p:nvPr>
            <p:ph type="title"/>
          </p:nvPr>
        </p:nvSpPr>
        <p:spPr/>
        <p:txBody>
          <a:bodyPr>
            <a:normAutofit fontScale="90000"/>
          </a:bodyPr>
          <a:lstStyle/>
          <a:p>
            <a:r>
              <a:rPr lang="en-US" dirty="0"/>
              <a:t>Jack happily eats his food and Jane returns to what she was doing</a:t>
            </a:r>
          </a:p>
        </p:txBody>
      </p:sp>
      <p:pic>
        <p:nvPicPr>
          <p:cNvPr id="5" name="Picture 4">
            <a:extLst>
              <a:ext uri="{FF2B5EF4-FFF2-40B4-BE49-F238E27FC236}">
                <a16:creationId xmlns:a16="http://schemas.microsoft.com/office/drawing/2014/main" id="{C0FB4D99-B973-3381-B03B-CA3568D97022}"/>
              </a:ext>
            </a:extLst>
          </p:cNvPr>
          <p:cNvPicPr>
            <a:picLocks noChangeAspect="1"/>
          </p:cNvPicPr>
          <p:nvPr/>
        </p:nvPicPr>
        <p:blipFill>
          <a:blip r:embed="rId2"/>
          <a:stretch>
            <a:fillRect/>
          </a:stretch>
        </p:blipFill>
        <p:spPr>
          <a:xfrm flipH="1">
            <a:off x="5035949" y="3303862"/>
            <a:ext cx="3843685" cy="2378548"/>
          </a:xfrm>
          <a:prstGeom prst="rect">
            <a:avLst/>
          </a:prstGeom>
        </p:spPr>
      </p:pic>
      <p:pic>
        <p:nvPicPr>
          <p:cNvPr id="6" name="Picture 5">
            <a:extLst>
              <a:ext uri="{FF2B5EF4-FFF2-40B4-BE49-F238E27FC236}">
                <a16:creationId xmlns:a16="http://schemas.microsoft.com/office/drawing/2014/main" id="{7BB097D8-04AC-4960-1091-1D78456667BA}"/>
              </a:ext>
            </a:extLst>
          </p:cNvPr>
          <p:cNvPicPr>
            <a:picLocks noChangeAspect="1"/>
          </p:cNvPicPr>
          <p:nvPr/>
        </p:nvPicPr>
        <p:blipFill rotWithShape="1">
          <a:blip r:embed="rId3">
            <a:extLst>
              <a:ext uri="{28A0092B-C50C-407E-A947-70E740481C1C}">
                <a14:useLocalDpi xmlns:a14="http://schemas.microsoft.com/office/drawing/2010/main" val="0"/>
              </a:ext>
            </a:extLst>
          </a:blip>
          <a:srcRect l="22600" t="32213" r="22254" b="33203"/>
          <a:stretch/>
        </p:blipFill>
        <p:spPr>
          <a:xfrm>
            <a:off x="8819454" y="4891596"/>
            <a:ext cx="1109352" cy="695701"/>
          </a:xfrm>
          <a:prstGeom prst="rect">
            <a:avLst/>
          </a:prstGeom>
        </p:spPr>
      </p:pic>
    </p:spTree>
    <p:extLst>
      <p:ext uri="{BB962C8B-B14F-4D97-AF65-F5344CB8AC3E}">
        <p14:creationId xmlns:p14="http://schemas.microsoft.com/office/powerpoint/2010/main" val="15011524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ShojiVTI">
  <a:themeElements>
    <a:clrScheme name="AnalogousFromLightSeedRightStep">
      <a:dk1>
        <a:srgbClr val="000000"/>
      </a:dk1>
      <a:lt1>
        <a:srgbClr val="FFFFFF"/>
      </a:lt1>
      <a:dk2>
        <a:srgbClr val="413024"/>
      </a:dk2>
      <a:lt2>
        <a:srgbClr val="E2E8E8"/>
      </a:lt2>
      <a:accent1>
        <a:srgbClr val="C69698"/>
      </a:accent1>
      <a:accent2>
        <a:srgbClr val="BA957F"/>
      </a:accent2>
      <a:accent3>
        <a:srgbClr val="ACA382"/>
      </a:accent3>
      <a:accent4>
        <a:srgbClr val="9EA973"/>
      </a:accent4>
      <a:accent5>
        <a:srgbClr val="91AB82"/>
      </a:accent5>
      <a:accent6>
        <a:srgbClr val="78B07B"/>
      </a:accent6>
      <a:hlink>
        <a:srgbClr val="568E8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TotalTime>
  <Words>220</Words>
  <Application>Microsoft Office PowerPoint</Application>
  <PresentationFormat>Widescreen</PresentationFormat>
  <Paragraphs>19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Corbel</vt:lpstr>
      <vt:lpstr>ShojiVTI</vt:lpstr>
      <vt:lpstr>Explain it to me like I’m 5: Instruction Cycle analogy using dogs</vt:lpstr>
      <vt:lpstr>Overview</vt:lpstr>
      <vt:lpstr>Overview</vt:lpstr>
      <vt:lpstr>Jack the dog gets Jane the human’s attention</vt:lpstr>
      <vt:lpstr>Jane considers why Jack would want her attention</vt:lpstr>
      <vt:lpstr>Jack must be hungry!</vt:lpstr>
      <vt:lpstr>Jane opens a can of food for Jack</vt:lpstr>
      <vt:lpstr>Jane puts the dog food in Jack’s bowl</vt:lpstr>
      <vt:lpstr>Jack happily eats his food and Jane returns to what she was doing</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it to me like I’m 5: Instruction Cycle analogy using dogs</dc:title>
  <dc:creator>Jaiden Gann</dc:creator>
  <cp:lastModifiedBy>Jaiden Gann</cp:lastModifiedBy>
  <cp:revision>5</cp:revision>
  <dcterms:created xsi:type="dcterms:W3CDTF">2022-10-12T18:15:17Z</dcterms:created>
  <dcterms:modified xsi:type="dcterms:W3CDTF">2022-10-13T23:31:37Z</dcterms:modified>
</cp:coreProperties>
</file>