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57" r:id="rId4"/>
    <p:sldId id="258" r:id="rId5"/>
    <p:sldId id="264"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820"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A3CCF-325B-4F5F-92D5-BC1597FD62DE}"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AE383-FB6A-41A0-82A2-43580B0CFD69}" type="slidenum">
              <a:rPr lang="en-US" smtClean="0"/>
              <a:t>‹#›</a:t>
            </a:fld>
            <a:endParaRPr lang="en-US"/>
          </a:p>
        </p:txBody>
      </p:sp>
    </p:spTree>
    <p:extLst>
      <p:ext uri="{BB962C8B-B14F-4D97-AF65-F5344CB8AC3E}">
        <p14:creationId xmlns:p14="http://schemas.microsoft.com/office/powerpoint/2010/main" val="417910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briefly go over what watermarking is and the Project’s Goal. </a:t>
            </a:r>
          </a:p>
          <a:p>
            <a:r>
              <a:rPr lang="en-US" dirty="0"/>
              <a:t>Then I will give talk about some of the different Watermarking Algorithms which are divided into three categories: Spatial Domain, Transfer Domain, and Robust</a:t>
            </a:r>
          </a:p>
          <a:p>
            <a:r>
              <a:rPr lang="en-US" dirty="0"/>
              <a:t>Then go over my plan for implementing a watermarking system using </a:t>
            </a:r>
            <a:r>
              <a:rPr lang="en-US" dirty="0" err="1"/>
              <a:t>matlab</a:t>
            </a:r>
            <a:endParaRPr lang="en-US" dirty="0"/>
          </a:p>
        </p:txBody>
      </p:sp>
      <p:sp>
        <p:nvSpPr>
          <p:cNvPr id="4" name="Slide Number Placeholder 3"/>
          <p:cNvSpPr>
            <a:spLocks noGrp="1"/>
          </p:cNvSpPr>
          <p:nvPr>
            <p:ph type="sldNum" sz="quarter" idx="5"/>
          </p:nvPr>
        </p:nvSpPr>
        <p:spPr/>
        <p:txBody>
          <a:bodyPr/>
          <a:lstStyle/>
          <a:p>
            <a:fld id="{DB3AE383-FB6A-41A0-82A2-43580B0CFD69}" type="slidenum">
              <a:rPr lang="en-US" smtClean="0"/>
              <a:t>2</a:t>
            </a:fld>
            <a:endParaRPr lang="en-US"/>
          </a:p>
        </p:txBody>
      </p:sp>
    </p:spTree>
    <p:extLst>
      <p:ext uri="{BB962C8B-B14F-4D97-AF65-F5344CB8AC3E}">
        <p14:creationId xmlns:p14="http://schemas.microsoft.com/office/powerpoint/2010/main" val="25753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 bullet. The watermark is imperceptible data that is embedded in media and can carry information about the copyright owner, authentication, or other relevant meta data. </a:t>
            </a:r>
          </a:p>
          <a:p>
            <a:r>
              <a:rPr lang="en-US" dirty="0"/>
              <a:t>Main objective of watermarking is ensuring the invisibility of the embedded watermark and maintaining its robustness against attacks such as compression, filtering, or noise addition. </a:t>
            </a:r>
          </a:p>
          <a:p>
            <a:r>
              <a:rPr lang="en-US" dirty="0" err="1"/>
              <a:t>Theres</a:t>
            </a:r>
            <a:r>
              <a:rPr lang="en-US" dirty="0"/>
              <a:t> usually two steps: embedding and extraction. Embedding is when the watermark is inserted into the host media using a predetermined algorithm. Extraction is retrieving the watermark to allow verification or retrieval of the embedded information</a:t>
            </a:r>
          </a:p>
        </p:txBody>
      </p:sp>
      <p:sp>
        <p:nvSpPr>
          <p:cNvPr id="4" name="Slide Number Placeholder 3"/>
          <p:cNvSpPr>
            <a:spLocks noGrp="1"/>
          </p:cNvSpPr>
          <p:nvPr>
            <p:ph type="sldNum" sz="quarter" idx="5"/>
          </p:nvPr>
        </p:nvSpPr>
        <p:spPr/>
        <p:txBody>
          <a:bodyPr/>
          <a:lstStyle/>
          <a:p>
            <a:fld id="{DB3AE383-FB6A-41A0-82A2-43580B0CFD69}" type="slidenum">
              <a:rPr lang="en-US" smtClean="0"/>
              <a:t>3</a:t>
            </a:fld>
            <a:endParaRPr lang="en-US"/>
          </a:p>
        </p:txBody>
      </p:sp>
    </p:spTree>
    <p:extLst>
      <p:ext uri="{BB962C8B-B14F-4D97-AF65-F5344CB8AC3E}">
        <p14:creationId xmlns:p14="http://schemas.microsoft.com/office/powerpoint/2010/main" val="41452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AE383-FB6A-41A0-82A2-43580B0CFD69}" type="slidenum">
              <a:rPr lang="en-US" smtClean="0"/>
              <a:t>5</a:t>
            </a:fld>
            <a:endParaRPr lang="en-US"/>
          </a:p>
        </p:txBody>
      </p:sp>
    </p:spTree>
    <p:extLst>
      <p:ext uri="{BB962C8B-B14F-4D97-AF65-F5344CB8AC3E}">
        <p14:creationId xmlns:p14="http://schemas.microsoft.com/office/powerpoint/2010/main" val="220111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Spatial domain techniques directly modify pixel values and host media. Tend to be simpler to implement but more open to attacks</a:t>
            </a:r>
          </a:p>
          <a:p>
            <a:r>
              <a:rPr lang="en-US" dirty="0"/>
              <a:t>LSB: simplest and widely used, More vulnerable to attacks(lossy compression, noise addition, or filtering). Applied to different color channels or grayscale</a:t>
            </a:r>
          </a:p>
          <a:p>
            <a:r>
              <a:rPr lang="en-US" dirty="0"/>
              <a:t>Spread: Spreads watermark across the host image by adding low energy noise like signal derived from the watermark to the pixel values. One technique is the additive white Gaussian noise (pseudorandom sequences)</a:t>
            </a:r>
          </a:p>
          <a:p>
            <a:r>
              <a:rPr lang="en-US" dirty="0"/>
              <a:t>	correlating image with reference signal. Robust against attacks including compression and noise</a:t>
            </a:r>
          </a:p>
          <a:p>
            <a:r>
              <a:rPr lang="en-US" dirty="0"/>
              <a:t>Difference: Differences between pixel values are modified by a specific factor to accommodate the watermark data. Vulnerable to some attacks, such as image compression or geometric transformations</a:t>
            </a:r>
          </a:p>
          <a:p>
            <a:endParaRPr lang="en-US" dirty="0"/>
          </a:p>
          <a:p>
            <a:endParaRPr lang="en-US" dirty="0"/>
          </a:p>
        </p:txBody>
      </p:sp>
      <p:sp>
        <p:nvSpPr>
          <p:cNvPr id="4" name="Slide Number Placeholder 3"/>
          <p:cNvSpPr>
            <a:spLocks noGrp="1"/>
          </p:cNvSpPr>
          <p:nvPr>
            <p:ph type="sldNum" sz="quarter" idx="5"/>
          </p:nvPr>
        </p:nvSpPr>
        <p:spPr/>
        <p:txBody>
          <a:bodyPr/>
          <a:lstStyle/>
          <a:p>
            <a:fld id="{DB3AE383-FB6A-41A0-82A2-43580B0CFD69}" type="slidenum">
              <a:rPr lang="en-US" smtClean="0"/>
              <a:t>6</a:t>
            </a:fld>
            <a:endParaRPr lang="en-US"/>
          </a:p>
        </p:txBody>
      </p:sp>
    </p:spTree>
    <p:extLst>
      <p:ext uri="{BB962C8B-B14F-4D97-AF65-F5344CB8AC3E}">
        <p14:creationId xmlns:p14="http://schemas.microsoft.com/office/powerpoint/2010/main" val="4141422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Transfer domain methods exploit frequency or spatial frequency characteristics of the media. May require more complex computations and be sensitive to certain attacks such as cropping or geometric transformations</a:t>
            </a:r>
          </a:p>
          <a:p>
            <a:r>
              <a:rPr lang="en-US" dirty="0"/>
              <a:t>DCT: Host image divided into blocks and DCT applied to each. </a:t>
            </a:r>
          </a:p>
          <a:p>
            <a:r>
              <a:rPr lang="en-US" dirty="0"/>
              <a:t>	Typically done in the low frequency range. </a:t>
            </a:r>
          </a:p>
          <a:p>
            <a:r>
              <a:rPr lang="en-US" dirty="0"/>
              <a:t>	provides good perceptual invisibility. Extracted using inverse DCT</a:t>
            </a:r>
          </a:p>
          <a:p>
            <a:r>
              <a:rPr lang="en-US" dirty="0"/>
              <a:t>DWT: image decomposed into different frequency </a:t>
            </a:r>
            <a:r>
              <a:rPr lang="en-US" dirty="0" err="1"/>
              <a:t>subbands</a:t>
            </a:r>
            <a:r>
              <a:rPr lang="en-US" dirty="0"/>
              <a:t>. </a:t>
            </a:r>
          </a:p>
          <a:p>
            <a:r>
              <a:rPr lang="en-US" dirty="0"/>
              <a:t>	Typically performed in the high frequency </a:t>
            </a:r>
            <a:r>
              <a:rPr lang="en-US" dirty="0" err="1"/>
              <a:t>subbands</a:t>
            </a:r>
            <a:r>
              <a:rPr lang="en-US" dirty="0"/>
              <a:t> and more robust to attacks and less perceptually significant</a:t>
            </a:r>
          </a:p>
          <a:p>
            <a:r>
              <a:rPr lang="en-US" dirty="0"/>
              <a:t>	Extracted applying inverse DWT</a:t>
            </a:r>
          </a:p>
          <a:p>
            <a:r>
              <a:rPr lang="en-US" dirty="0"/>
              <a:t>SVD: provide robustness against geometric transformations and compression as the singular values carry the essential image information. Extraction performed by computing the SVD and extracting the modified singular values or vectors</a:t>
            </a:r>
          </a:p>
          <a:p>
            <a:endParaRPr lang="en-US" dirty="0"/>
          </a:p>
        </p:txBody>
      </p:sp>
      <p:sp>
        <p:nvSpPr>
          <p:cNvPr id="4" name="Slide Number Placeholder 3"/>
          <p:cNvSpPr>
            <a:spLocks noGrp="1"/>
          </p:cNvSpPr>
          <p:nvPr>
            <p:ph type="sldNum" sz="quarter" idx="5"/>
          </p:nvPr>
        </p:nvSpPr>
        <p:spPr/>
        <p:txBody>
          <a:bodyPr/>
          <a:lstStyle/>
          <a:p>
            <a:fld id="{DB3AE383-FB6A-41A0-82A2-43580B0CFD69}" type="slidenum">
              <a:rPr lang="en-US" smtClean="0"/>
              <a:t>7</a:t>
            </a:fld>
            <a:endParaRPr lang="en-US"/>
          </a:p>
        </p:txBody>
      </p:sp>
    </p:spTree>
    <p:extLst>
      <p:ext uri="{BB962C8B-B14F-4D97-AF65-F5344CB8AC3E}">
        <p14:creationId xmlns:p14="http://schemas.microsoft.com/office/powerpoint/2010/main" val="300257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to ensure robustness and integrity of watermark. Used mainly when protection of copyright and content authenticity is crucial</a:t>
            </a:r>
          </a:p>
          <a:p>
            <a:r>
              <a:rPr lang="en-US" dirty="0"/>
              <a:t>Hash: hash value serves as unique identifier. Embedded in way that preserves the computed hash value</a:t>
            </a:r>
          </a:p>
          <a:p>
            <a:r>
              <a:rPr lang="en-US" dirty="0"/>
              <a:t>	extraction: hash value recomputed and if it matches the original hash value its considered valid</a:t>
            </a:r>
          </a:p>
          <a:p>
            <a:r>
              <a:rPr lang="en-US" dirty="0"/>
              <a:t>	High security as any modification to the image will change the hash value</a:t>
            </a:r>
          </a:p>
          <a:p>
            <a:r>
              <a:rPr lang="en-US" dirty="0"/>
              <a:t>Fingerprinting: </a:t>
            </a:r>
          </a:p>
          <a:p>
            <a:r>
              <a:rPr lang="en-US" dirty="0"/>
              <a:t>	Imperceptibly embedded by modifying the specific features or components of the image</a:t>
            </a:r>
          </a:p>
          <a:p>
            <a:r>
              <a:rPr lang="en-US" dirty="0"/>
              <a:t>	Extraction: fingerprint can be extracted and compared to the owners database to identify unauthorized copies</a:t>
            </a:r>
          </a:p>
          <a:p>
            <a:endParaRPr lang="en-US" dirty="0"/>
          </a:p>
          <a:p>
            <a:r>
              <a:rPr lang="en-US" dirty="0"/>
              <a:t>Also in this category is a version of Spread Spectrum with Encryption</a:t>
            </a:r>
          </a:p>
        </p:txBody>
      </p:sp>
      <p:sp>
        <p:nvSpPr>
          <p:cNvPr id="4" name="Slide Number Placeholder 3"/>
          <p:cNvSpPr>
            <a:spLocks noGrp="1"/>
          </p:cNvSpPr>
          <p:nvPr>
            <p:ph type="sldNum" sz="quarter" idx="5"/>
          </p:nvPr>
        </p:nvSpPr>
        <p:spPr/>
        <p:txBody>
          <a:bodyPr/>
          <a:lstStyle/>
          <a:p>
            <a:fld id="{DB3AE383-FB6A-41A0-82A2-43580B0CFD69}" type="slidenum">
              <a:rPr lang="en-US" smtClean="0"/>
              <a:t>8</a:t>
            </a:fld>
            <a:endParaRPr lang="en-US"/>
          </a:p>
        </p:txBody>
      </p:sp>
    </p:spTree>
    <p:extLst>
      <p:ext uri="{BB962C8B-B14F-4D97-AF65-F5344CB8AC3E}">
        <p14:creationId xmlns:p14="http://schemas.microsoft.com/office/powerpoint/2010/main" val="2165790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one from the Spatial and one from the transfer domain</a:t>
            </a:r>
          </a:p>
          <a:p>
            <a:r>
              <a:rPr lang="en-US" dirty="0" err="1"/>
              <a:t>Matlab</a:t>
            </a:r>
            <a:r>
              <a:rPr lang="en-US" dirty="0"/>
              <a:t> provides some techniques to analyzing the quality of watermarked media. (peak signal to noise ration, structural similarity index, bit error rate) </a:t>
            </a:r>
          </a:p>
          <a:p>
            <a:r>
              <a:rPr lang="en-US" dirty="0"/>
              <a:t>At this time I don’t have anything presentable for demo. Does anyone have any questions</a:t>
            </a:r>
          </a:p>
        </p:txBody>
      </p:sp>
      <p:sp>
        <p:nvSpPr>
          <p:cNvPr id="4" name="Slide Number Placeholder 3"/>
          <p:cNvSpPr>
            <a:spLocks noGrp="1"/>
          </p:cNvSpPr>
          <p:nvPr>
            <p:ph type="sldNum" sz="quarter" idx="5"/>
          </p:nvPr>
        </p:nvSpPr>
        <p:spPr/>
        <p:txBody>
          <a:bodyPr/>
          <a:lstStyle/>
          <a:p>
            <a:fld id="{DB3AE383-FB6A-41A0-82A2-43580B0CFD69}" type="slidenum">
              <a:rPr lang="en-US" smtClean="0"/>
              <a:t>9</a:t>
            </a:fld>
            <a:endParaRPr lang="en-US"/>
          </a:p>
        </p:txBody>
      </p:sp>
    </p:spTree>
    <p:extLst>
      <p:ext uri="{BB962C8B-B14F-4D97-AF65-F5344CB8AC3E}">
        <p14:creationId xmlns:p14="http://schemas.microsoft.com/office/powerpoint/2010/main" val="127181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5D2A-9D82-A689-4EE2-23199633D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F546FC-292B-DD6F-CDA5-4A74D584FE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92F2C-6B56-50BC-DA88-8D873B430BD7}"/>
              </a:ext>
            </a:extLst>
          </p:cNvPr>
          <p:cNvSpPr>
            <a:spLocks noGrp="1"/>
          </p:cNvSpPr>
          <p:nvPr>
            <p:ph type="dt" sz="half" idx="10"/>
          </p:nvPr>
        </p:nvSpPr>
        <p:spPr/>
        <p:txBody>
          <a:bodyPr/>
          <a:lstStyle/>
          <a:p>
            <a:fld id="{E12D5D8C-E63B-4C2E-B595-FDF0510628E2}" type="datetime1">
              <a:rPr lang="en-US" smtClean="0"/>
              <a:t>7/19/2023</a:t>
            </a:fld>
            <a:endParaRPr lang="en-US"/>
          </a:p>
        </p:txBody>
      </p:sp>
      <p:sp>
        <p:nvSpPr>
          <p:cNvPr id="5" name="Footer Placeholder 4">
            <a:extLst>
              <a:ext uri="{FF2B5EF4-FFF2-40B4-BE49-F238E27FC236}">
                <a16:creationId xmlns:a16="http://schemas.microsoft.com/office/drawing/2014/main" id="{6B2C3B35-10F6-91A3-9E0B-50745A164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B7199-92EF-BA19-A466-3C1ED854D2FF}"/>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80571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6AB3-9B40-F2B2-24CB-83198A7845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589651-519A-9BD3-72C1-F2531874F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58CC3-2726-4459-3CBF-904B164D4DCD}"/>
              </a:ext>
            </a:extLst>
          </p:cNvPr>
          <p:cNvSpPr>
            <a:spLocks noGrp="1"/>
          </p:cNvSpPr>
          <p:nvPr>
            <p:ph type="dt" sz="half" idx="10"/>
          </p:nvPr>
        </p:nvSpPr>
        <p:spPr/>
        <p:txBody>
          <a:bodyPr/>
          <a:lstStyle/>
          <a:p>
            <a:fld id="{E8E5F36A-1058-4FEF-AEBC-3A8EA15A1F2D}" type="datetime1">
              <a:rPr lang="en-US" smtClean="0"/>
              <a:t>7/19/2023</a:t>
            </a:fld>
            <a:endParaRPr lang="en-US"/>
          </a:p>
        </p:txBody>
      </p:sp>
      <p:sp>
        <p:nvSpPr>
          <p:cNvPr id="5" name="Footer Placeholder 4">
            <a:extLst>
              <a:ext uri="{FF2B5EF4-FFF2-40B4-BE49-F238E27FC236}">
                <a16:creationId xmlns:a16="http://schemas.microsoft.com/office/drawing/2014/main" id="{8C2D46F7-8FE6-312A-3566-C0FD64697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73A7E-8D49-BAA4-A2D2-1968EDB2C16C}"/>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319535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E6FEC4-4492-BA16-E184-A532B20DE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F6201C-E84D-C1F6-EA43-B69637317A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83BBF2-36DA-F654-8295-B13065901ADA}"/>
              </a:ext>
            </a:extLst>
          </p:cNvPr>
          <p:cNvSpPr>
            <a:spLocks noGrp="1"/>
          </p:cNvSpPr>
          <p:nvPr>
            <p:ph type="dt" sz="half" idx="10"/>
          </p:nvPr>
        </p:nvSpPr>
        <p:spPr/>
        <p:txBody>
          <a:bodyPr/>
          <a:lstStyle/>
          <a:p>
            <a:fld id="{7B8FF254-8058-49E9-B27F-A4DFC8223D66}" type="datetime1">
              <a:rPr lang="en-US" smtClean="0"/>
              <a:t>7/19/2023</a:t>
            </a:fld>
            <a:endParaRPr lang="en-US"/>
          </a:p>
        </p:txBody>
      </p:sp>
      <p:sp>
        <p:nvSpPr>
          <p:cNvPr id="5" name="Footer Placeholder 4">
            <a:extLst>
              <a:ext uri="{FF2B5EF4-FFF2-40B4-BE49-F238E27FC236}">
                <a16:creationId xmlns:a16="http://schemas.microsoft.com/office/drawing/2014/main" id="{1F3C5345-80E7-A908-FCF5-11A97FBAA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AC5F-75BE-3F0A-44F1-15D109E3FCD9}"/>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391536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C0EA-A0C6-1080-AFC2-F39D05B85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A24C0-DAB7-6480-74EC-3B57E2AB2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65636-B7FF-A53B-0801-3F2EEBBDAAEA}"/>
              </a:ext>
            </a:extLst>
          </p:cNvPr>
          <p:cNvSpPr>
            <a:spLocks noGrp="1"/>
          </p:cNvSpPr>
          <p:nvPr>
            <p:ph type="dt" sz="half" idx="10"/>
          </p:nvPr>
        </p:nvSpPr>
        <p:spPr/>
        <p:txBody>
          <a:bodyPr/>
          <a:lstStyle/>
          <a:p>
            <a:fld id="{6297FFFE-E54A-418F-A7E9-A6224DE7EF29}" type="datetime1">
              <a:rPr lang="en-US" smtClean="0"/>
              <a:t>7/19/2023</a:t>
            </a:fld>
            <a:endParaRPr lang="en-US"/>
          </a:p>
        </p:txBody>
      </p:sp>
      <p:sp>
        <p:nvSpPr>
          <p:cNvPr id="5" name="Footer Placeholder 4">
            <a:extLst>
              <a:ext uri="{FF2B5EF4-FFF2-40B4-BE49-F238E27FC236}">
                <a16:creationId xmlns:a16="http://schemas.microsoft.com/office/drawing/2014/main" id="{F0E2AC8F-2144-23FF-1120-2C772E109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3A75E-12B8-8E04-EAA1-C39DBF196EAA}"/>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68882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95F9-CE3B-79E1-BB68-83ACB469D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0D85EB-C4E4-BE56-79FF-BB00B05450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327D4-2E3C-B789-085A-8B963816B29B}"/>
              </a:ext>
            </a:extLst>
          </p:cNvPr>
          <p:cNvSpPr>
            <a:spLocks noGrp="1"/>
          </p:cNvSpPr>
          <p:nvPr>
            <p:ph type="dt" sz="half" idx="10"/>
          </p:nvPr>
        </p:nvSpPr>
        <p:spPr/>
        <p:txBody>
          <a:bodyPr/>
          <a:lstStyle/>
          <a:p>
            <a:fld id="{7AF667A2-81E1-43DE-A8E4-D9C75A5685BC}" type="datetime1">
              <a:rPr lang="en-US" smtClean="0"/>
              <a:t>7/19/2023</a:t>
            </a:fld>
            <a:endParaRPr lang="en-US"/>
          </a:p>
        </p:txBody>
      </p:sp>
      <p:sp>
        <p:nvSpPr>
          <p:cNvPr id="5" name="Footer Placeholder 4">
            <a:extLst>
              <a:ext uri="{FF2B5EF4-FFF2-40B4-BE49-F238E27FC236}">
                <a16:creationId xmlns:a16="http://schemas.microsoft.com/office/drawing/2014/main" id="{A447C3EA-64F1-37ED-E01C-D29A85354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40D66-2DF0-5799-71C3-94A5B16E78A6}"/>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322244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3DD9-1D95-60D8-A75C-E8FE757758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BE7FC9-E012-4821-C54C-D3F9D73E0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37CDF6-896A-8262-062C-C9199D833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28BA0-F4FC-339D-8F2F-1CCF002D7AB6}"/>
              </a:ext>
            </a:extLst>
          </p:cNvPr>
          <p:cNvSpPr>
            <a:spLocks noGrp="1"/>
          </p:cNvSpPr>
          <p:nvPr>
            <p:ph type="dt" sz="half" idx="10"/>
          </p:nvPr>
        </p:nvSpPr>
        <p:spPr/>
        <p:txBody>
          <a:bodyPr/>
          <a:lstStyle/>
          <a:p>
            <a:fld id="{B99E9FC7-DEBA-4064-81AC-464B3E2B364A}" type="datetime1">
              <a:rPr lang="en-US" smtClean="0"/>
              <a:t>7/19/2023</a:t>
            </a:fld>
            <a:endParaRPr lang="en-US"/>
          </a:p>
        </p:txBody>
      </p:sp>
      <p:sp>
        <p:nvSpPr>
          <p:cNvPr id="6" name="Footer Placeholder 5">
            <a:extLst>
              <a:ext uri="{FF2B5EF4-FFF2-40B4-BE49-F238E27FC236}">
                <a16:creationId xmlns:a16="http://schemas.microsoft.com/office/drawing/2014/main" id="{E8BAC1E4-B109-33AC-82F3-A248B2AD5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A6FCD-2962-6045-1FE8-7FA1944F1D66}"/>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78220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31D4-8D22-5BBA-E13D-E817B3765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034A70-6F8A-404C-EA92-98BCF873F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2917AA-213B-EE43-6956-C3F305A77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F4DACF-1C4B-1AF0-301F-061ACFBA3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1A6DF-C12D-2B1B-81EF-8CD31C3C54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94DF9D-F73A-229D-B118-58CA9AB828EA}"/>
              </a:ext>
            </a:extLst>
          </p:cNvPr>
          <p:cNvSpPr>
            <a:spLocks noGrp="1"/>
          </p:cNvSpPr>
          <p:nvPr>
            <p:ph type="dt" sz="half" idx="10"/>
          </p:nvPr>
        </p:nvSpPr>
        <p:spPr/>
        <p:txBody>
          <a:bodyPr/>
          <a:lstStyle/>
          <a:p>
            <a:fld id="{07D6B9CD-144E-4BBC-A78B-F3ACB9B68058}" type="datetime1">
              <a:rPr lang="en-US" smtClean="0"/>
              <a:t>7/19/2023</a:t>
            </a:fld>
            <a:endParaRPr lang="en-US"/>
          </a:p>
        </p:txBody>
      </p:sp>
      <p:sp>
        <p:nvSpPr>
          <p:cNvPr id="8" name="Footer Placeholder 7">
            <a:extLst>
              <a:ext uri="{FF2B5EF4-FFF2-40B4-BE49-F238E27FC236}">
                <a16:creationId xmlns:a16="http://schemas.microsoft.com/office/drawing/2014/main" id="{819BCDC7-646B-980C-E736-C06C15C0B5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5E1B80-BFD7-9D9D-9DC1-D96269FB2E74}"/>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354113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7B8E-4D81-2323-80D6-DD71C8BC34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32ABC5-146F-6C9D-2825-4EC687E4D83C}"/>
              </a:ext>
            </a:extLst>
          </p:cNvPr>
          <p:cNvSpPr>
            <a:spLocks noGrp="1"/>
          </p:cNvSpPr>
          <p:nvPr>
            <p:ph type="dt" sz="half" idx="10"/>
          </p:nvPr>
        </p:nvSpPr>
        <p:spPr/>
        <p:txBody>
          <a:bodyPr/>
          <a:lstStyle/>
          <a:p>
            <a:fld id="{A0C0270C-636A-4100-A18A-1126E918C1BB}" type="datetime1">
              <a:rPr lang="en-US" smtClean="0"/>
              <a:t>7/19/2023</a:t>
            </a:fld>
            <a:endParaRPr lang="en-US"/>
          </a:p>
        </p:txBody>
      </p:sp>
      <p:sp>
        <p:nvSpPr>
          <p:cNvPr id="4" name="Footer Placeholder 3">
            <a:extLst>
              <a:ext uri="{FF2B5EF4-FFF2-40B4-BE49-F238E27FC236}">
                <a16:creationId xmlns:a16="http://schemas.microsoft.com/office/drawing/2014/main" id="{D0A23D29-E137-0954-DDFF-FA5108A9BB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A4CF24-10A0-44B6-D2ED-CCCF31A80A9E}"/>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346041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49541-1363-6291-4EB5-66F1783A77B1}"/>
              </a:ext>
            </a:extLst>
          </p:cNvPr>
          <p:cNvSpPr>
            <a:spLocks noGrp="1"/>
          </p:cNvSpPr>
          <p:nvPr>
            <p:ph type="dt" sz="half" idx="10"/>
          </p:nvPr>
        </p:nvSpPr>
        <p:spPr/>
        <p:txBody>
          <a:bodyPr/>
          <a:lstStyle/>
          <a:p>
            <a:fld id="{77B0C836-A56F-424B-BA41-0790A029EFC0}" type="datetime1">
              <a:rPr lang="en-US" smtClean="0"/>
              <a:t>7/19/2023</a:t>
            </a:fld>
            <a:endParaRPr lang="en-US"/>
          </a:p>
        </p:txBody>
      </p:sp>
      <p:sp>
        <p:nvSpPr>
          <p:cNvPr id="3" name="Footer Placeholder 2">
            <a:extLst>
              <a:ext uri="{FF2B5EF4-FFF2-40B4-BE49-F238E27FC236}">
                <a16:creationId xmlns:a16="http://schemas.microsoft.com/office/drawing/2014/main" id="{1863D70C-5911-D3D5-779B-0CCCF1DF87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DA4020-373C-666F-4F7F-D2A0F1E5992B}"/>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27723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404B-6749-A0FB-0C81-C4E74167E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5292CB-D8A1-9FAD-F59F-1816A64FB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D8554-56B9-6611-9888-2322C0248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A9089-6397-A1A0-4EDF-3025FCE6509A}"/>
              </a:ext>
            </a:extLst>
          </p:cNvPr>
          <p:cNvSpPr>
            <a:spLocks noGrp="1"/>
          </p:cNvSpPr>
          <p:nvPr>
            <p:ph type="dt" sz="half" idx="10"/>
          </p:nvPr>
        </p:nvSpPr>
        <p:spPr/>
        <p:txBody>
          <a:bodyPr/>
          <a:lstStyle/>
          <a:p>
            <a:fld id="{48542C7A-3E19-4C64-B547-79C5EF5F8465}" type="datetime1">
              <a:rPr lang="en-US" smtClean="0"/>
              <a:t>7/19/2023</a:t>
            </a:fld>
            <a:endParaRPr lang="en-US"/>
          </a:p>
        </p:txBody>
      </p:sp>
      <p:sp>
        <p:nvSpPr>
          <p:cNvPr id="6" name="Footer Placeholder 5">
            <a:extLst>
              <a:ext uri="{FF2B5EF4-FFF2-40B4-BE49-F238E27FC236}">
                <a16:creationId xmlns:a16="http://schemas.microsoft.com/office/drawing/2014/main" id="{CE50886F-FAF8-AD4A-CABA-334AF044B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53EF9-AEEB-EED7-2254-048E6EDF99A7}"/>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316756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54BF-5CFF-49BA-12E2-F9F2B4A28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A4F58-083F-93FE-6A80-6BE796514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F76632-425D-F834-A66E-D7F84F9BE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24B4D-1249-5F4A-74F3-98E7FF872D4C}"/>
              </a:ext>
            </a:extLst>
          </p:cNvPr>
          <p:cNvSpPr>
            <a:spLocks noGrp="1"/>
          </p:cNvSpPr>
          <p:nvPr>
            <p:ph type="dt" sz="half" idx="10"/>
          </p:nvPr>
        </p:nvSpPr>
        <p:spPr/>
        <p:txBody>
          <a:bodyPr/>
          <a:lstStyle/>
          <a:p>
            <a:fld id="{43447D15-1CA5-4F20-8071-02C87E7D2CF7}" type="datetime1">
              <a:rPr lang="en-US" smtClean="0"/>
              <a:t>7/19/2023</a:t>
            </a:fld>
            <a:endParaRPr lang="en-US"/>
          </a:p>
        </p:txBody>
      </p:sp>
      <p:sp>
        <p:nvSpPr>
          <p:cNvPr id="6" name="Footer Placeholder 5">
            <a:extLst>
              <a:ext uri="{FF2B5EF4-FFF2-40B4-BE49-F238E27FC236}">
                <a16:creationId xmlns:a16="http://schemas.microsoft.com/office/drawing/2014/main" id="{19CBEBE1-E6A9-C6FB-B949-6FA23D826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6AE43-0835-D6FB-4AB9-BC881316FEF9}"/>
              </a:ext>
            </a:extLst>
          </p:cNvPr>
          <p:cNvSpPr>
            <a:spLocks noGrp="1"/>
          </p:cNvSpPr>
          <p:nvPr>
            <p:ph type="sldNum" sz="quarter" idx="12"/>
          </p:nvPr>
        </p:nvSpPr>
        <p:spPr/>
        <p:txBody>
          <a:bodyPr/>
          <a:lstStyle/>
          <a:p>
            <a:fld id="{74A5230B-B454-4F13-B428-C38A7112D243}" type="slidenum">
              <a:rPr lang="en-US" smtClean="0"/>
              <a:t>‹#›</a:t>
            </a:fld>
            <a:endParaRPr lang="en-US"/>
          </a:p>
        </p:txBody>
      </p:sp>
    </p:spTree>
    <p:extLst>
      <p:ext uri="{BB962C8B-B14F-4D97-AF65-F5344CB8AC3E}">
        <p14:creationId xmlns:p14="http://schemas.microsoft.com/office/powerpoint/2010/main" val="384282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0A41DC-C858-5913-355F-49DCB6C05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4A97E6-67D7-C2D0-BD3A-136CA732F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8FA92-3512-B351-68B4-1879318A4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55C6C-3499-42E9-A383-7A339F9E0116}" type="datetime1">
              <a:rPr lang="en-US" smtClean="0"/>
              <a:t>7/19/2023</a:t>
            </a:fld>
            <a:endParaRPr lang="en-US"/>
          </a:p>
        </p:txBody>
      </p:sp>
      <p:sp>
        <p:nvSpPr>
          <p:cNvPr id="5" name="Footer Placeholder 4">
            <a:extLst>
              <a:ext uri="{FF2B5EF4-FFF2-40B4-BE49-F238E27FC236}">
                <a16:creationId xmlns:a16="http://schemas.microsoft.com/office/drawing/2014/main" id="{B5674B1E-E3A5-F646-461B-F29506724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AEFB81-08CA-8E76-156F-C96B4D0D6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5230B-B454-4F13-B428-C38A7112D243}" type="slidenum">
              <a:rPr lang="en-US" smtClean="0"/>
              <a:t>‹#›</a:t>
            </a:fld>
            <a:endParaRPr lang="en-US"/>
          </a:p>
        </p:txBody>
      </p:sp>
    </p:spTree>
    <p:extLst>
      <p:ext uri="{BB962C8B-B14F-4D97-AF65-F5344CB8AC3E}">
        <p14:creationId xmlns:p14="http://schemas.microsoft.com/office/powerpoint/2010/main" val="1091720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B1186-3882-FD75-FEE1-4C449AF3D393}"/>
              </a:ext>
            </a:extLst>
          </p:cNvPr>
          <p:cNvSpPr>
            <a:spLocks noGrp="1"/>
          </p:cNvSpPr>
          <p:nvPr>
            <p:ph type="ctrTitle"/>
          </p:nvPr>
        </p:nvSpPr>
        <p:spPr>
          <a:xfrm>
            <a:off x="838199" y="1093788"/>
            <a:ext cx="10506455" cy="2967208"/>
          </a:xfrm>
        </p:spPr>
        <p:txBody>
          <a:bodyPr>
            <a:normAutofit/>
          </a:bodyPr>
          <a:lstStyle/>
          <a:p>
            <a:pPr algn="l"/>
            <a:r>
              <a:rPr lang="en-US" sz="6800"/>
              <a:t>Digital Watermarking: Embedding and Extraction in Signal Processing</a:t>
            </a:r>
          </a:p>
        </p:txBody>
      </p:sp>
      <p:sp>
        <p:nvSpPr>
          <p:cNvPr id="3" name="Subtitle 2">
            <a:extLst>
              <a:ext uri="{FF2B5EF4-FFF2-40B4-BE49-F238E27FC236}">
                <a16:creationId xmlns:a16="http://schemas.microsoft.com/office/drawing/2014/main" id="{1532251E-280C-D58D-F9DC-AFCDBDA50025}"/>
              </a:ext>
            </a:extLst>
          </p:cNvPr>
          <p:cNvSpPr>
            <a:spLocks noGrp="1"/>
          </p:cNvSpPr>
          <p:nvPr>
            <p:ph type="subTitle" idx="1"/>
          </p:nvPr>
        </p:nvSpPr>
        <p:spPr>
          <a:xfrm>
            <a:off x="7400924" y="4619624"/>
            <a:ext cx="3946779" cy="1038225"/>
          </a:xfrm>
        </p:spPr>
        <p:txBody>
          <a:bodyPr>
            <a:normAutofit/>
          </a:bodyPr>
          <a:lstStyle/>
          <a:p>
            <a:pPr algn="r"/>
            <a:r>
              <a:rPr lang="en-US" dirty="0"/>
              <a:t>By: Jaiden Gann</a:t>
            </a:r>
            <a:endParaRPr lang="en-US"/>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5D83959D-478D-FA97-2A48-049A98B6AFB5}"/>
              </a:ext>
            </a:extLst>
          </p:cNvPr>
          <p:cNvSpPr>
            <a:spLocks noGrp="1"/>
          </p:cNvSpPr>
          <p:nvPr>
            <p:ph type="sldNum" sz="quarter" idx="12"/>
          </p:nvPr>
        </p:nvSpPr>
        <p:spPr/>
        <p:txBody>
          <a:bodyPr/>
          <a:lstStyle/>
          <a:p>
            <a:fld id="{74A5230B-B454-4F13-B428-C38A7112D243}" type="slidenum">
              <a:rPr lang="en-US" smtClean="0"/>
              <a:t>1</a:t>
            </a:fld>
            <a:endParaRPr lang="en-US"/>
          </a:p>
        </p:txBody>
      </p:sp>
    </p:spTree>
    <p:extLst>
      <p:ext uri="{BB962C8B-B14F-4D97-AF65-F5344CB8AC3E}">
        <p14:creationId xmlns:p14="http://schemas.microsoft.com/office/powerpoint/2010/main" val="124736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8C11DE-CA0F-EAE3-8A30-C8CE0F9694ED}"/>
              </a:ext>
            </a:extLst>
          </p:cNvPr>
          <p:cNvSpPr>
            <a:spLocks noGrp="1"/>
          </p:cNvSpPr>
          <p:nvPr>
            <p:ph type="title"/>
          </p:nvPr>
        </p:nvSpPr>
        <p:spPr>
          <a:xfrm>
            <a:off x="1115568" y="548640"/>
            <a:ext cx="10168128" cy="1179576"/>
          </a:xfrm>
        </p:spPr>
        <p:txBody>
          <a:bodyPr>
            <a:normAutofit/>
          </a:bodyPr>
          <a:lstStyle/>
          <a:p>
            <a:r>
              <a:rPr lang="en-US" sz="4000" dirty="0"/>
              <a:t>Outline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770D644-0934-6C6C-E3A7-3E7BC68902B6}"/>
              </a:ext>
            </a:extLst>
          </p:cNvPr>
          <p:cNvSpPr>
            <a:spLocks noGrp="1"/>
          </p:cNvSpPr>
          <p:nvPr>
            <p:ph idx="1"/>
          </p:nvPr>
        </p:nvSpPr>
        <p:spPr>
          <a:xfrm>
            <a:off x="1115568" y="2481943"/>
            <a:ext cx="10168128" cy="3695020"/>
          </a:xfrm>
        </p:spPr>
        <p:txBody>
          <a:bodyPr>
            <a:normAutofit/>
          </a:bodyPr>
          <a:lstStyle/>
          <a:p>
            <a:pPr>
              <a:lnSpc>
                <a:spcPct val="100000"/>
              </a:lnSpc>
            </a:pPr>
            <a:r>
              <a:rPr lang="en-US" sz="2200" dirty="0"/>
              <a:t>Introduction to Watermarking</a:t>
            </a:r>
          </a:p>
          <a:p>
            <a:pPr>
              <a:lnSpc>
                <a:spcPct val="100000"/>
              </a:lnSpc>
            </a:pPr>
            <a:r>
              <a:rPr lang="en-US" sz="2200" dirty="0"/>
              <a:t>Project Goal</a:t>
            </a:r>
          </a:p>
          <a:p>
            <a:pPr>
              <a:lnSpc>
                <a:spcPct val="100000"/>
              </a:lnSpc>
            </a:pPr>
            <a:r>
              <a:rPr lang="en-US" sz="2200" dirty="0"/>
              <a:t>Watermarking Algorithms:</a:t>
            </a:r>
          </a:p>
          <a:p>
            <a:pPr lvl="1">
              <a:lnSpc>
                <a:spcPct val="100000"/>
              </a:lnSpc>
            </a:pPr>
            <a:r>
              <a:rPr lang="en-US" sz="2200" dirty="0"/>
              <a:t>Spatial Domain</a:t>
            </a:r>
          </a:p>
          <a:p>
            <a:pPr lvl="1">
              <a:lnSpc>
                <a:spcPct val="100000"/>
              </a:lnSpc>
            </a:pPr>
            <a:r>
              <a:rPr lang="en-US" sz="2200" dirty="0"/>
              <a:t>Transfer Domain</a:t>
            </a:r>
          </a:p>
          <a:p>
            <a:pPr lvl="1">
              <a:lnSpc>
                <a:spcPct val="100000"/>
              </a:lnSpc>
            </a:pPr>
            <a:r>
              <a:rPr lang="en-US" sz="2200" dirty="0"/>
              <a:t>Robust</a:t>
            </a:r>
          </a:p>
          <a:p>
            <a:pPr>
              <a:lnSpc>
                <a:spcPct val="100000"/>
              </a:lnSpc>
            </a:pPr>
            <a:r>
              <a:rPr lang="en-US" sz="2200" dirty="0"/>
              <a:t>Implementation Plan</a:t>
            </a:r>
          </a:p>
          <a:p>
            <a:pPr lvl="1"/>
            <a:endParaRPr lang="en-US" sz="2200" dirty="0"/>
          </a:p>
        </p:txBody>
      </p:sp>
      <p:sp>
        <p:nvSpPr>
          <p:cNvPr id="4" name="Slide Number Placeholder 3">
            <a:extLst>
              <a:ext uri="{FF2B5EF4-FFF2-40B4-BE49-F238E27FC236}">
                <a16:creationId xmlns:a16="http://schemas.microsoft.com/office/drawing/2014/main" id="{3E552E43-1EF0-E10F-10D0-40060D482594}"/>
              </a:ext>
            </a:extLst>
          </p:cNvPr>
          <p:cNvSpPr>
            <a:spLocks noGrp="1"/>
          </p:cNvSpPr>
          <p:nvPr>
            <p:ph type="sldNum" sz="quarter" idx="12"/>
          </p:nvPr>
        </p:nvSpPr>
        <p:spPr/>
        <p:txBody>
          <a:bodyPr/>
          <a:lstStyle/>
          <a:p>
            <a:fld id="{74A5230B-B454-4F13-B428-C38A7112D243}" type="slidenum">
              <a:rPr lang="en-US" smtClean="0"/>
              <a:t>2</a:t>
            </a:fld>
            <a:endParaRPr lang="en-US"/>
          </a:p>
        </p:txBody>
      </p:sp>
    </p:spTree>
    <p:extLst>
      <p:ext uri="{BB962C8B-B14F-4D97-AF65-F5344CB8AC3E}">
        <p14:creationId xmlns:p14="http://schemas.microsoft.com/office/powerpoint/2010/main" val="98723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443A6-F03B-EBBC-E1B1-313DB103CDC9}"/>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Introduction to Watermarking</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73C96-4A44-6975-55EE-994E76D00767}"/>
              </a:ext>
            </a:extLst>
          </p:cNvPr>
          <p:cNvSpPr>
            <a:spLocks noGrp="1"/>
          </p:cNvSpPr>
          <p:nvPr>
            <p:ph sz="half" idx="1"/>
          </p:nvPr>
        </p:nvSpPr>
        <p:spPr>
          <a:xfrm>
            <a:off x="640080" y="2872899"/>
            <a:ext cx="4243589" cy="3320668"/>
          </a:xfrm>
        </p:spPr>
        <p:txBody>
          <a:bodyPr vert="horz" lIns="91440" tIns="45720" rIns="91440" bIns="45720" rtlCol="0">
            <a:normAutofit lnSpcReduction="10000"/>
          </a:bodyPr>
          <a:lstStyle/>
          <a:p>
            <a:pPr>
              <a:lnSpc>
                <a:spcPct val="100000"/>
              </a:lnSpc>
            </a:pPr>
            <a:r>
              <a:rPr lang="en-US" sz="2200" dirty="0"/>
              <a:t>Watermarking is used to protect the copyright and integrity of multimedia content</a:t>
            </a:r>
          </a:p>
          <a:p>
            <a:pPr>
              <a:lnSpc>
                <a:spcPct val="100000"/>
              </a:lnSpc>
            </a:pPr>
            <a:r>
              <a:rPr lang="en-US" sz="2200" dirty="0"/>
              <a:t>Main objective of watermarking:</a:t>
            </a:r>
          </a:p>
          <a:p>
            <a:pPr lvl="1">
              <a:lnSpc>
                <a:spcPct val="100000"/>
              </a:lnSpc>
            </a:pPr>
            <a:r>
              <a:rPr lang="en-US" sz="1800" dirty="0"/>
              <a:t>Robustness against various attacks</a:t>
            </a:r>
          </a:p>
          <a:p>
            <a:pPr lvl="1">
              <a:lnSpc>
                <a:spcPct val="100000"/>
              </a:lnSpc>
            </a:pPr>
            <a:r>
              <a:rPr lang="en-US" sz="1800" dirty="0"/>
              <a:t>Ensure invisibility</a:t>
            </a:r>
          </a:p>
          <a:p>
            <a:pPr>
              <a:lnSpc>
                <a:spcPct val="100000"/>
              </a:lnSpc>
            </a:pPr>
            <a:r>
              <a:rPr lang="en-US" sz="2200" dirty="0"/>
              <a:t>Two main steps: </a:t>
            </a:r>
          </a:p>
          <a:p>
            <a:pPr lvl="1">
              <a:lnSpc>
                <a:spcPct val="100000"/>
              </a:lnSpc>
            </a:pPr>
            <a:r>
              <a:rPr lang="en-US" sz="1800" dirty="0"/>
              <a:t>Embedding </a:t>
            </a:r>
          </a:p>
          <a:p>
            <a:pPr lvl="1">
              <a:lnSpc>
                <a:spcPct val="100000"/>
              </a:lnSpc>
            </a:pPr>
            <a:r>
              <a:rPr lang="en-US" sz="1800" dirty="0"/>
              <a:t>Extraction</a:t>
            </a:r>
          </a:p>
          <a:p>
            <a:endParaRPr lang="en-US" sz="2200" dirty="0"/>
          </a:p>
          <a:p>
            <a:endParaRPr lang="en-US" sz="2200" dirty="0"/>
          </a:p>
        </p:txBody>
      </p:sp>
      <p:pic>
        <p:nvPicPr>
          <p:cNvPr id="4" name="Picture 3">
            <a:extLst>
              <a:ext uri="{FF2B5EF4-FFF2-40B4-BE49-F238E27FC236}">
                <a16:creationId xmlns:a16="http://schemas.microsoft.com/office/drawing/2014/main" id="{16BCFD15-6EC0-DCF1-AA1E-A4850523948C}"/>
              </a:ext>
            </a:extLst>
          </p:cNvPr>
          <p:cNvPicPr>
            <a:picLocks noChangeAspect="1"/>
          </p:cNvPicPr>
          <p:nvPr/>
        </p:nvPicPr>
        <p:blipFill rotWithShape="1">
          <a:blip r:embed="rId3"/>
          <a:srcRect l="8935" r="2411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Slide Number Placeholder 5">
            <a:extLst>
              <a:ext uri="{FF2B5EF4-FFF2-40B4-BE49-F238E27FC236}">
                <a16:creationId xmlns:a16="http://schemas.microsoft.com/office/drawing/2014/main" id="{2DB96595-3724-CE7F-CA73-7FDECF8D20E5}"/>
              </a:ext>
            </a:extLst>
          </p:cNvPr>
          <p:cNvSpPr>
            <a:spLocks noGrp="1"/>
          </p:cNvSpPr>
          <p:nvPr>
            <p:ph type="sldNum" sz="quarter" idx="12"/>
          </p:nvPr>
        </p:nvSpPr>
        <p:spPr/>
        <p:txBody>
          <a:bodyPr/>
          <a:lstStyle/>
          <a:p>
            <a:fld id="{74A5230B-B454-4F13-B428-C38A7112D243}" type="slidenum">
              <a:rPr lang="en-US" smtClean="0"/>
              <a:t>3</a:t>
            </a:fld>
            <a:endParaRPr lang="en-US"/>
          </a:p>
        </p:txBody>
      </p:sp>
    </p:spTree>
    <p:extLst>
      <p:ext uri="{BB962C8B-B14F-4D97-AF65-F5344CB8AC3E}">
        <p14:creationId xmlns:p14="http://schemas.microsoft.com/office/powerpoint/2010/main" val="326330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AACA0-18CC-627F-CA60-BAD0C9709662}"/>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a:solidFill>
                  <a:schemeClr val="tx1"/>
                </a:solidFill>
                <a:latin typeface="+mj-lt"/>
                <a:ea typeface="+mj-ea"/>
                <a:cs typeface="+mj-cs"/>
              </a:rPr>
              <a:t>Project Goal</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13E990-D435-DFC9-BDED-F09AA2C6CD77}"/>
              </a:ext>
            </a:extLst>
          </p:cNvPr>
          <p:cNvSpPr>
            <a:spLocks noGrp="1"/>
          </p:cNvSpPr>
          <p:nvPr>
            <p:ph sz="half" idx="1"/>
          </p:nvPr>
        </p:nvSpPr>
        <p:spPr>
          <a:xfrm>
            <a:off x="1220700" y="1737360"/>
            <a:ext cx="4800137" cy="4030998"/>
          </a:xfrm>
        </p:spPr>
        <p:txBody>
          <a:bodyPr>
            <a:normAutofit/>
          </a:bodyPr>
          <a:lstStyle/>
          <a:p>
            <a:pPr marL="185075" indent="-185075" defTabSz="740298">
              <a:lnSpc>
                <a:spcPct val="100000"/>
              </a:lnSpc>
              <a:spcBef>
                <a:spcPts val="810"/>
              </a:spcBef>
            </a:pPr>
            <a:endParaRPr lang="en-US" sz="2400" kern="1200" dirty="0">
              <a:solidFill>
                <a:schemeClr val="tx1"/>
              </a:solidFill>
              <a:latin typeface="+mn-lt"/>
              <a:ea typeface="+mn-ea"/>
              <a:cs typeface="+mn-cs"/>
            </a:endParaRPr>
          </a:p>
          <a:p>
            <a:pPr marL="185075" indent="-185075" defTabSz="740298">
              <a:lnSpc>
                <a:spcPct val="100000"/>
              </a:lnSpc>
              <a:spcBef>
                <a:spcPts val="810"/>
              </a:spcBef>
            </a:pPr>
            <a:endParaRPr lang="en-US" sz="2400" dirty="0"/>
          </a:p>
          <a:p>
            <a:pPr marL="185075" indent="-185075" defTabSz="740298">
              <a:lnSpc>
                <a:spcPct val="100000"/>
              </a:lnSpc>
              <a:spcBef>
                <a:spcPts val="810"/>
              </a:spcBef>
            </a:pPr>
            <a:r>
              <a:rPr lang="en-US" sz="2400" kern="1200" dirty="0">
                <a:solidFill>
                  <a:schemeClr val="tx1"/>
                </a:solidFill>
                <a:latin typeface="+mn-lt"/>
                <a:ea typeface="+mn-ea"/>
                <a:cs typeface="+mn-cs"/>
              </a:rPr>
              <a:t>Main Goal: </a:t>
            </a:r>
          </a:p>
          <a:p>
            <a:pPr marL="555224" lvl="1" indent="-185075" defTabSz="740298">
              <a:lnSpc>
                <a:spcPct val="100000"/>
              </a:lnSpc>
              <a:spcBef>
                <a:spcPts val="405"/>
              </a:spcBef>
            </a:pPr>
            <a:r>
              <a:rPr lang="en-US" sz="2000" kern="1200" dirty="0">
                <a:solidFill>
                  <a:schemeClr val="tx1"/>
                </a:solidFill>
                <a:latin typeface="+mn-lt"/>
                <a:ea typeface="+mn-ea"/>
                <a:cs typeface="+mn-cs"/>
              </a:rPr>
              <a:t>Design and implement a reliable digital watermarking system using </a:t>
            </a:r>
            <a:r>
              <a:rPr lang="en-US" sz="2000" kern="1200" dirty="0" err="1">
                <a:solidFill>
                  <a:schemeClr val="tx1"/>
                </a:solidFill>
                <a:latin typeface="+mn-lt"/>
                <a:ea typeface="+mn-ea"/>
                <a:cs typeface="+mn-cs"/>
              </a:rPr>
              <a:t>Matlab</a:t>
            </a:r>
            <a:endParaRPr lang="en-US" sz="2000" kern="1200" dirty="0">
              <a:solidFill>
                <a:schemeClr val="tx1"/>
              </a:solidFill>
              <a:latin typeface="+mn-lt"/>
              <a:ea typeface="+mn-ea"/>
              <a:cs typeface="+mn-cs"/>
            </a:endParaRPr>
          </a:p>
          <a:p>
            <a:pPr marL="185075" indent="-185075" defTabSz="740298">
              <a:lnSpc>
                <a:spcPct val="100000"/>
              </a:lnSpc>
              <a:spcBef>
                <a:spcPts val="810"/>
              </a:spcBef>
            </a:pPr>
            <a:r>
              <a:rPr lang="en-US" sz="2400" kern="1200" dirty="0">
                <a:solidFill>
                  <a:schemeClr val="tx1"/>
                </a:solidFill>
                <a:latin typeface="+mn-lt"/>
                <a:ea typeface="+mn-ea"/>
                <a:cs typeface="+mn-cs"/>
              </a:rPr>
              <a:t>Watermarking algorithms:</a:t>
            </a:r>
          </a:p>
          <a:p>
            <a:pPr marL="555224" lvl="1" indent="-185075" defTabSz="740298">
              <a:lnSpc>
                <a:spcPct val="100000"/>
              </a:lnSpc>
              <a:spcBef>
                <a:spcPts val="405"/>
              </a:spcBef>
            </a:pPr>
            <a:r>
              <a:rPr lang="en-US" sz="2000" kern="1200" dirty="0">
                <a:solidFill>
                  <a:schemeClr val="tx1"/>
                </a:solidFill>
                <a:latin typeface="+mn-lt"/>
                <a:ea typeface="+mn-ea"/>
                <a:cs typeface="+mn-cs"/>
              </a:rPr>
              <a:t>LSB, DCT, DFT, DWT, SVD</a:t>
            </a:r>
          </a:p>
          <a:p>
            <a:pPr marL="914400" lvl="2" indent="0">
              <a:lnSpc>
                <a:spcPct val="100000"/>
              </a:lnSpc>
              <a:buNone/>
            </a:pPr>
            <a:endParaRPr lang="en-US" sz="2200" b="0" i="0" dirty="0">
              <a:effectLst/>
            </a:endParaRPr>
          </a:p>
        </p:txBody>
      </p:sp>
      <p:sp>
        <p:nvSpPr>
          <p:cNvPr id="5" name="Content Placeholder 4">
            <a:extLst>
              <a:ext uri="{FF2B5EF4-FFF2-40B4-BE49-F238E27FC236}">
                <a16:creationId xmlns:a16="http://schemas.microsoft.com/office/drawing/2014/main" id="{C2F3AF46-BE50-F941-8D98-0A6210C14D3E}"/>
              </a:ext>
            </a:extLst>
          </p:cNvPr>
          <p:cNvSpPr>
            <a:spLocks noGrp="1"/>
          </p:cNvSpPr>
          <p:nvPr>
            <p:ph sz="half" idx="2"/>
          </p:nvPr>
        </p:nvSpPr>
        <p:spPr>
          <a:xfrm>
            <a:off x="6162018" y="1737360"/>
            <a:ext cx="4800137" cy="4030998"/>
          </a:xfrm>
        </p:spPr>
        <p:txBody>
          <a:bodyPr/>
          <a:lstStyle/>
          <a:p>
            <a:pPr marL="185075" indent="-185075" defTabSz="740298">
              <a:lnSpc>
                <a:spcPct val="100000"/>
              </a:lnSpc>
              <a:spcBef>
                <a:spcPts val="810"/>
              </a:spcBef>
            </a:pPr>
            <a:endParaRPr lang="en-US" sz="2400" kern="1200" dirty="0">
              <a:solidFill>
                <a:schemeClr val="tx1"/>
              </a:solidFill>
              <a:latin typeface="+mn-lt"/>
              <a:ea typeface="+mn-ea"/>
              <a:cs typeface="+mn-cs"/>
            </a:endParaRPr>
          </a:p>
          <a:p>
            <a:pPr marL="185075" indent="-185075" defTabSz="740298">
              <a:lnSpc>
                <a:spcPct val="100000"/>
              </a:lnSpc>
              <a:spcBef>
                <a:spcPts val="810"/>
              </a:spcBef>
            </a:pPr>
            <a:endParaRPr lang="en-US" sz="2400" dirty="0"/>
          </a:p>
          <a:p>
            <a:pPr marL="185075" indent="-185075" defTabSz="740298">
              <a:lnSpc>
                <a:spcPct val="100000"/>
              </a:lnSpc>
              <a:spcBef>
                <a:spcPts val="810"/>
              </a:spcBef>
            </a:pPr>
            <a:r>
              <a:rPr lang="en-US" sz="2400" kern="1200" dirty="0">
                <a:solidFill>
                  <a:schemeClr val="tx1"/>
                </a:solidFill>
                <a:latin typeface="+mn-lt"/>
                <a:ea typeface="+mn-ea"/>
                <a:cs typeface="+mn-cs"/>
              </a:rPr>
              <a:t>Secondary Goal: Remove watermarks from:</a:t>
            </a:r>
          </a:p>
          <a:p>
            <a:pPr marL="555224" lvl="1" indent="-185075" defTabSz="740298">
              <a:lnSpc>
                <a:spcPct val="100000"/>
              </a:lnSpc>
              <a:spcBef>
                <a:spcPts val="405"/>
              </a:spcBef>
            </a:pPr>
            <a:r>
              <a:rPr lang="en-US" sz="2000" kern="1200" dirty="0">
                <a:solidFill>
                  <a:schemeClr val="tx1"/>
                </a:solidFill>
                <a:latin typeface="+mn-lt"/>
                <a:ea typeface="+mn-ea"/>
                <a:cs typeface="+mn-cs"/>
              </a:rPr>
              <a:t>Images that the system added the watermark to</a:t>
            </a:r>
          </a:p>
          <a:p>
            <a:pPr marL="555224" lvl="1" indent="-185075" defTabSz="740298">
              <a:lnSpc>
                <a:spcPct val="100000"/>
              </a:lnSpc>
              <a:spcBef>
                <a:spcPts val="405"/>
              </a:spcBef>
            </a:pPr>
            <a:r>
              <a:rPr lang="en-US" sz="2000" kern="1200" dirty="0">
                <a:solidFill>
                  <a:schemeClr val="tx1"/>
                </a:solidFill>
                <a:latin typeface="+mn-lt"/>
                <a:ea typeface="+mn-ea"/>
                <a:cs typeface="+mn-cs"/>
              </a:rPr>
              <a:t>Images from other sources that already have watermarks</a:t>
            </a:r>
          </a:p>
          <a:p>
            <a:endParaRPr lang="en-US" dirty="0"/>
          </a:p>
        </p:txBody>
      </p:sp>
      <p:sp>
        <p:nvSpPr>
          <p:cNvPr id="4" name="Slide Number Placeholder 3">
            <a:extLst>
              <a:ext uri="{FF2B5EF4-FFF2-40B4-BE49-F238E27FC236}">
                <a16:creationId xmlns:a16="http://schemas.microsoft.com/office/drawing/2014/main" id="{8308CCB2-B46A-2BD6-789B-8195A146D74D}"/>
              </a:ext>
            </a:extLst>
          </p:cNvPr>
          <p:cNvSpPr>
            <a:spLocks noGrp="1"/>
          </p:cNvSpPr>
          <p:nvPr>
            <p:ph type="sldNum" sz="quarter" idx="12"/>
          </p:nvPr>
        </p:nvSpPr>
        <p:spPr>
          <a:xfrm>
            <a:off x="8420906" y="5934539"/>
            <a:ext cx="2541249" cy="338245"/>
          </a:xfrm>
        </p:spPr>
        <p:txBody>
          <a:bodyPr/>
          <a:lstStyle/>
          <a:p>
            <a:pPr defTabSz="740298">
              <a:spcAft>
                <a:spcPts val="552"/>
              </a:spcAft>
            </a:pPr>
            <a:fld id="{74A5230B-B454-4F13-B428-C38A7112D243}" type="slidenum">
              <a:rPr lang="en-US" sz="972" kern="1200">
                <a:solidFill>
                  <a:schemeClr val="tx1">
                    <a:tint val="75000"/>
                  </a:schemeClr>
                </a:solidFill>
                <a:latin typeface="+mn-lt"/>
                <a:ea typeface="+mn-ea"/>
                <a:cs typeface="+mn-cs"/>
              </a:rPr>
              <a:pPr defTabSz="740298">
                <a:spcAft>
                  <a:spcPts val="552"/>
                </a:spcAft>
              </a:pPr>
              <a:t>4</a:t>
            </a:fld>
            <a:endParaRPr lang="en-US"/>
          </a:p>
        </p:txBody>
      </p:sp>
    </p:spTree>
    <p:extLst>
      <p:ext uri="{BB962C8B-B14F-4D97-AF65-F5344CB8AC3E}">
        <p14:creationId xmlns:p14="http://schemas.microsoft.com/office/powerpoint/2010/main" val="155794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FE638D-971F-5659-F22C-C53997B53534}"/>
              </a:ext>
            </a:extLst>
          </p:cNvPr>
          <p:cNvSpPr>
            <a:spLocks noGrp="1"/>
          </p:cNvSpPr>
          <p:nvPr>
            <p:ph type="title"/>
          </p:nvPr>
        </p:nvSpPr>
        <p:spPr>
          <a:xfrm>
            <a:off x="1115568" y="548640"/>
            <a:ext cx="10168128" cy="1179576"/>
          </a:xfrm>
        </p:spPr>
        <p:txBody>
          <a:bodyPr>
            <a:normAutofit/>
          </a:bodyPr>
          <a:lstStyle/>
          <a:p>
            <a:r>
              <a:rPr lang="en-US" sz="4000"/>
              <a:t>Watermarking with Matlab</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A22C80E-BB74-782E-D84C-9D9E6AFBE28E}"/>
              </a:ext>
            </a:extLst>
          </p:cNvPr>
          <p:cNvSpPr>
            <a:spLocks noGrp="1"/>
          </p:cNvSpPr>
          <p:nvPr>
            <p:ph idx="1"/>
          </p:nvPr>
        </p:nvSpPr>
        <p:spPr>
          <a:xfrm>
            <a:off x="1115568" y="2481943"/>
            <a:ext cx="6656832" cy="3695020"/>
          </a:xfrm>
        </p:spPr>
        <p:txBody>
          <a:bodyPr>
            <a:normAutofit/>
          </a:bodyPr>
          <a:lstStyle/>
          <a:p>
            <a:pPr>
              <a:lnSpc>
                <a:spcPct val="100000"/>
              </a:lnSpc>
            </a:pPr>
            <a:r>
              <a:rPr lang="en-US" sz="2200" dirty="0" err="1"/>
              <a:t>Matlab</a:t>
            </a:r>
            <a:r>
              <a:rPr lang="en-US" sz="2200" dirty="0"/>
              <a:t> will allow for functions to be easily created for the watermarking techniques</a:t>
            </a:r>
          </a:p>
          <a:p>
            <a:pPr>
              <a:lnSpc>
                <a:spcPct val="100000"/>
              </a:lnSpc>
            </a:pPr>
            <a:r>
              <a:rPr lang="en-US" sz="2200" dirty="0"/>
              <a:t>Allows visualization of the media:</a:t>
            </a:r>
          </a:p>
          <a:p>
            <a:pPr lvl="1">
              <a:lnSpc>
                <a:spcPct val="100000"/>
              </a:lnSpc>
            </a:pPr>
            <a:r>
              <a:rPr lang="en-US" sz="2200" dirty="0"/>
              <a:t>Histogram plots</a:t>
            </a:r>
          </a:p>
          <a:p>
            <a:pPr lvl="1">
              <a:lnSpc>
                <a:spcPct val="100000"/>
              </a:lnSpc>
            </a:pPr>
            <a:r>
              <a:rPr lang="en-US" sz="2200" dirty="0"/>
              <a:t>Display changed images</a:t>
            </a:r>
          </a:p>
          <a:p>
            <a:pPr>
              <a:lnSpc>
                <a:spcPct val="100000"/>
              </a:lnSpc>
            </a:pPr>
            <a:r>
              <a:rPr lang="en-US" sz="2200" dirty="0"/>
              <a:t>Collection of built-in images </a:t>
            </a:r>
          </a:p>
        </p:txBody>
      </p:sp>
      <p:sp>
        <p:nvSpPr>
          <p:cNvPr id="4" name="Slide Number Placeholder 3">
            <a:extLst>
              <a:ext uri="{FF2B5EF4-FFF2-40B4-BE49-F238E27FC236}">
                <a16:creationId xmlns:a16="http://schemas.microsoft.com/office/drawing/2014/main" id="{6F0F845F-0CDF-015C-4BF2-C4D31ED24DCE}"/>
              </a:ext>
            </a:extLst>
          </p:cNvPr>
          <p:cNvSpPr>
            <a:spLocks noGrp="1"/>
          </p:cNvSpPr>
          <p:nvPr>
            <p:ph type="sldNum" sz="quarter" idx="12"/>
          </p:nvPr>
        </p:nvSpPr>
        <p:spPr/>
        <p:txBody>
          <a:bodyPr/>
          <a:lstStyle/>
          <a:p>
            <a:fld id="{74A5230B-B454-4F13-B428-C38A7112D243}" type="slidenum">
              <a:rPr lang="en-US" smtClean="0"/>
              <a:t>5</a:t>
            </a:fld>
            <a:endParaRPr lang="en-US"/>
          </a:p>
        </p:txBody>
      </p:sp>
    </p:spTree>
    <p:extLst>
      <p:ext uri="{BB962C8B-B14F-4D97-AF65-F5344CB8AC3E}">
        <p14:creationId xmlns:p14="http://schemas.microsoft.com/office/powerpoint/2010/main" val="413075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8F7D7-0F36-D9A1-4BB8-A890F7610B11}"/>
              </a:ext>
            </a:extLst>
          </p:cNvPr>
          <p:cNvSpPr>
            <a:spLocks noGrp="1"/>
          </p:cNvSpPr>
          <p:nvPr>
            <p:ph type="title"/>
          </p:nvPr>
        </p:nvSpPr>
        <p:spPr>
          <a:xfrm>
            <a:off x="1115568" y="548640"/>
            <a:ext cx="10168128" cy="1179576"/>
          </a:xfrm>
        </p:spPr>
        <p:txBody>
          <a:bodyPr>
            <a:normAutofit/>
          </a:bodyPr>
          <a:lstStyle/>
          <a:p>
            <a:r>
              <a:rPr lang="en-US" sz="4000"/>
              <a:t>Watermarking Algorithms: Spatial Domain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4168B17-7AFC-A2BD-EF1C-E557BEBF1772}"/>
              </a:ext>
            </a:extLst>
          </p:cNvPr>
          <p:cNvSpPr>
            <a:spLocks noGrp="1"/>
          </p:cNvSpPr>
          <p:nvPr>
            <p:ph idx="1"/>
          </p:nvPr>
        </p:nvSpPr>
        <p:spPr>
          <a:xfrm>
            <a:off x="1115568" y="2481943"/>
            <a:ext cx="10168128" cy="3695020"/>
          </a:xfrm>
        </p:spPr>
        <p:txBody>
          <a:bodyPr>
            <a:normAutofit/>
          </a:bodyPr>
          <a:lstStyle/>
          <a:p>
            <a:pPr>
              <a:lnSpc>
                <a:spcPct val="100000"/>
              </a:lnSpc>
            </a:pPr>
            <a:r>
              <a:rPr lang="en-US" sz="2200" dirty="0"/>
              <a:t>Least Significant Bit (LSB) Substitution:</a:t>
            </a:r>
          </a:p>
          <a:p>
            <a:pPr lvl="1">
              <a:lnSpc>
                <a:spcPct val="100000"/>
              </a:lnSpc>
            </a:pPr>
            <a:r>
              <a:rPr lang="en-US" sz="2200" dirty="0"/>
              <a:t>Replaces least significant bits of the pixel values</a:t>
            </a:r>
          </a:p>
          <a:p>
            <a:pPr>
              <a:lnSpc>
                <a:spcPct val="100000"/>
              </a:lnSpc>
            </a:pPr>
            <a:r>
              <a:rPr lang="en-US" sz="2200" dirty="0"/>
              <a:t>Spread Spectrum: </a:t>
            </a:r>
          </a:p>
          <a:p>
            <a:pPr lvl="1">
              <a:lnSpc>
                <a:spcPct val="100000"/>
              </a:lnSpc>
            </a:pPr>
            <a:r>
              <a:rPr lang="en-US" sz="2200" dirty="0"/>
              <a:t>Spreads watermark across image</a:t>
            </a:r>
          </a:p>
          <a:p>
            <a:pPr lvl="1">
              <a:lnSpc>
                <a:spcPct val="100000"/>
              </a:lnSpc>
            </a:pPr>
            <a:r>
              <a:rPr lang="en-US" sz="2200" dirty="0"/>
              <a:t>Extracted using correlation-based technique and secret key</a:t>
            </a:r>
          </a:p>
          <a:p>
            <a:pPr>
              <a:lnSpc>
                <a:spcPct val="100000"/>
              </a:lnSpc>
            </a:pPr>
            <a:r>
              <a:rPr lang="en-US" sz="2200" dirty="0"/>
              <a:t>Difference Expansion:</a:t>
            </a:r>
          </a:p>
          <a:p>
            <a:pPr lvl="1">
              <a:lnSpc>
                <a:spcPct val="100000"/>
              </a:lnSpc>
            </a:pPr>
            <a:r>
              <a:rPr lang="en-US" sz="2200" dirty="0"/>
              <a:t>Modifies differences between pixel values</a:t>
            </a:r>
          </a:p>
          <a:p>
            <a:pPr lvl="1">
              <a:lnSpc>
                <a:spcPct val="100000"/>
              </a:lnSpc>
            </a:pPr>
            <a:r>
              <a:rPr lang="en-US" sz="2200" dirty="0"/>
              <a:t>Exploits human visual system’s tolerance to small changes in pixel differences</a:t>
            </a:r>
          </a:p>
        </p:txBody>
      </p:sp>
      <p:sp>
        <p:nvSpPr>
          <p:cNvPr id="4" name="Slide Number Placeholder 3">
            <a:extLst>
              <a:ext uri="{FF2B5EF4-FFF2-40B4-BE49-F238E27FC236}">
                <a16:creationId xmlns:a16="http://schemas.microsoft.com/office/drawing/2014/main" id="{55152A12-9709-2D2F-8ED8-AD8A0709F387}"/>
              </a:ext>
            </a:extLst>
          </p:cNvPr>
          <p:cNvSpPr>
            <a:spLocks noGrp="1"/>
          </p:cNvSpPr>
          <p:nvPr>
            <p:ph type="sldNum" sz="quarter" idx="12"/>
          </p:nvPr>
        </p:nvSpPr>
        <p:spPr/>
        <p:txBody>
          <a:bodyPr/>
          <a:lstStyle/>
          <a:p>
            <a:fld id="{74A5230B-B454-4F13-B428-C38A7112D243}" type="slidenum">
              <a:rPr lang="en-US" smtClean="0"/>
              <a:t>6</a:t>
            </a:fld>
            <a:endParaRPr lang="en-US"/>
          </a:p>
        </p:txBody>
      </p:sp>
    </p:spTree>
    <p:extLst>
      <p:ext uri="{BB962C8B-B14F-4D97-AF65-F5344CB8AC3E}">
        <p14:creationId xmlns:p14="http://schemas.microsoft.com/office/powerpoint/2010/main" val="406207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53A1A2-F005-7483-8861-8B50FB243A31}"/>
              </a:ext>
            </a:extLst>
          </p:cNvPr>
          <p:cNvSpPr>
            <a:spLocks noGrp="1"/>
          </p:cNvSpPr>
          <p:nvPr>
            <p:ph type="title"/>
          </p:nvPr>
        </p:nvSpPr>
        <p:spPr>
          <a:xfrm>
            <a:off x="1115568" y="548640"/>
            <a:ext cx="10168128" cy="1179576"/>
          </a:xfrm>
        </p:spPr>
        <p:txBody>
          <a:bodyPr>
            <a:normAutofit/>
          </a:bodyPr>
          <a:lstStyle/>
          <a:p>
            <a:r>
              <a:rPr lang="en-US" sz="4000"/>
              <a:t>Watermarking Algorithms: Transfer Domain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8DDBEF-E44D-DBA5-41E0-C9509DFA65F4}"/>
              </a:ext>
            </a:extLst>
          </p:cNvPr>
          <p:cNvSpPr>
            <a:spLocks noGrp="1"/>
          </p:cNvSpPr>
          <p:nvPr>
            <p:ph idx="1"/>
          </p:nvPr>
        </p:nvSpPr>
        <p:spPr>
          <a:xfrm>
            <a:off x="1115568" y="2481943"/>
            <a:ext cx="10168128" cy="3695020"/>
          </a:xfrm>
        </p:spPr>
        <p:txBody>
          <a:bodyPr>
            <a:normAutofit/>
          </a:bodyPr>
          <a:lstStyle/>
          <a:p>
            <a:pPr>
              <a:lnSpc>
                <a:spcPct val="100000"/>
              </a:lnSpc>
            </a:pPr>
            <a:r>
              <a:rPr lang="en-US" sz="2000" dirty="0"/>
              <a:t>Discrete Cosine Transform (DCT): </a:t>
            </a:r>
          </a:p>
          <a:p>
            <a:pPr lvl="1">
              <a:lnSpc>
                <a:spcPct val="100000"/>
              </a:lnSpc>
            </a:pPr>
            <a:r>
              <a:rPr lang="en-US" sz="2000" dirty="0"/>
              <a:t>Transform into frequency domain using DCT</a:t>
            </a:r>
          </a:p>
          <a:p>
            <a:pPr lvl="1">
              <a:lnSpc>
                <a:spcPct val="100000"/>
              </a:lnSpc>
            </a:pPr>
            <a:r>
              <a:rPr lang="en-US" sz="2000" dirty="0"/>
              <a:t>Embedded by modifying DCT coefficients</a:t>
            </a:r>
          </a:p>
          <a:p>
            <a:pPr>
              <a:lnSpc>
                <a:spcPct val="100000"/>
              </a:lnSpc>
            </a:pPr>
            <a:r>
              <a:rPr lang="en-US" sz="2000" dirty="0"/>
              <a:t>Discrete Wavelet Transform (DWT):</a:t>
            </a:r>
          </a:p>
          <a:p>
            <a:pPr lvl="1">
              <a:lnSpc>
                <a:spcPct val="100000"/>
              </a:lnSpc>
            </a:pPr>
            <a:r>
              <a:rPr lang="en-US" sz="2000" dirty="0"/>
              <a:t>Exploit multiresolution property of wavelet transforms</a:t>
            </a:r>
          </a:p>
          <a:p>
            <a:pPr lvl="1">
              <a:lnSpc>
                <a:spcPct val="100000"/>
              </a:lnSpc>
            </a:pPr>
            <a:r>
              <a:rPr lang="en-US" sz="2000" dirty="0"/>
              <a:t>Embedded by modifying wavelet coefficients in different frequency bands or scales</a:t>
            </a:r>
          </a:p>
          <a:p>
            <a:pPr>
              <a:lnSpc>
                <a:spcPct val="100000"/>
              </a:lnSpc>
            </a:pPr>
            <a:r>
              <a:rPr lang="en-US" sz="2000" dirty="0"/>
              <a:t>Singular Value Decomposition (SVD):</a:t>
            </a:r>
          </a:p>
          <a:p>
            <a:pPr lvl="1">
              <a:lnSpc>
                <a:spcPct val="100000"/>
              </a:lnSpc>
            </a:pPr>
            <a:r>
              <a:rPr lang="en-US" sz="2000" dirty="0"/>
              <a:t>Decompose image matrix into its singular values and vectors</a:t>
            </a:r>
          </a:p>
          <a:p>
            <a:pPr lvl="1">
              <a:lnSpc>
                <a:spcPct val="100000"/>
              </a:lnSpc>
            </a:pPr>
            <a:r>
              <a:rPr lang="en-US" sz="2000" dirty="0"/>
              <a:t>Embedded by modifying the singular values or vectors to accommodate the watermark</a:t>
            </a:r>
          </a:p>
        </p:txBody>
      </p:sp>
      <p:sp>
        <p:nvSpPr>
          <p:cNvPr id="4" name="Slide Number Placeholder 3">
            <a:extLst>
              <a:ext uri="{FF2B5EF4-FFF2-40B4-BE49-F238E27FC236}">
                <a16:creationId xmlns:a16="http://schemas.microsoft.com/office/drawing/2014/main" id="{CE9F4489-77DB-1A7C-BAC1-0530DFE5A999}"/>
              </a:ext>
            </a:extLst>
          </p:cNvPr>
          <p:cNvSpPr>
            <a:spLocks noGrp="1"/>
          </p:cNvSpPr>
          <p:nvPr>
            <p:ph type="sldNum" sz="quarter" idx="12"/>
          </p:nvPr>
        </p:nvSpPr>
        <p:spPr/>
        <p:txBody>
          <a:bodyPr/>
          <a:lstStyle/>
          <a:p>
            <a:fld id="{74A5230B-B454-4F13-B428-C38A7112D243}" type="slidenum">
              <a:rPr lang="en-US" smtClean="0"/>
              <a:t>7</a:t>
            </a:fld>
            <a:endParaRPr lang="en-US"/>
          </a:p>
        </p:txBody>
      </p:sp>
    </p:spTree>
    <p:extLst>
      <p:ext uri="{BB962C8B-B14F-4D97-AF65-F5344CB8AC3E}">
        <p14:creationId xmlns:p14="http://schemas.microsoft.com/office/powerpoint/2010/main" val="29324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172F9C-490F-6917-A4C5-FD0E5EDAF979}"/>
              </a:ext>
            </a:extLst>
          </p:cNvPr>
          <p:cNvSpPr>
            <a:spLocks noGrp="1"/>
          </p:cNvSpPr>
          <p:nvPr>
            <p:ph type="title"/>
          </p:nvPr>
        </p:nvSpPr>
        <p:spPr>
          <a:xfrm>
            <a:off x="1115568" y="548640"/>
            <a:ext cx="10168128" cy="1179576"/>
          </a:xfrm>
        </p:spPr>
        <p:txBody>
          <a:bodyPr>
            <a:normAutofit/>
          </a:bodyPr>
          <a:lstStyle/>
          <a:p>
            <a:r>
              <a:rPr lang="en-US" sz="4000"/>
              <a:t>Watermarking Algorithms: Robust Domain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8F0FF81-4C26-2313-1201-09DACC7B5C6C}"/>
              </a:ext>
            </a:extLst>
          </p:cNvPr>
          <p:cNvSpPr>
            <a:spLocks noGrp="1"/>
          </p:cNvSpPr>
          <p:nvPr>
            <p:ph idx="1"/>
          </p:nvPr>
        </p:nvSpPr>
        <p:spPr>
          <a:xfrm>
            <a:off x="1115568" y="2481943"/>
            <a:ext cx="10168128" cy="3695020"/>
          </a:xfrm>
        </p:spPr>
        <p:txBody>
          <a:bodyPr>
            <a:normAutofit/>
          </a:bodyPr>
          <a:lstStyle/>
          <a:p>
            <a:pPr>
              <a:lnSpc>
                <a:spcPct val="100000"/>
              </a:lnSpc>
            </a:pPr>
            <a:r>
              <a:rPr lang="en-US" sz="2200" dirty="0"/>
              <a:t>Robust Hash-Based:</a:t>
            </a:r>
          </a:p>
          <a:p>
            <a:pPr lvl="1">
              <a:lnSpc>
                <a:spcPct val="100000"/>
              </a:lnSpc>
            </a:pPr>
            <a:r>
              <a:rPr lang="en-US" sz="2200" dirty="0"/>
              <a:t>Generates hash value from image </a:t>
            </a:r>
          </a:p>
          <a:p>
            <a:pPr lvl="1">
              <a:lnSpc>
                <a:spcPct val="100000"/>
              </a:lnSpc>
            </a:pPr>
            <a:r>
              <a:rPr lang="en-US" sz="2200" dirty="0"/>
              <a:t>Embeds using the hash value</a:t>
            </a:r>
          </a:p>
          <a:p>
            <a:pPr>
              <a:lnSpc>
                <a:spcPct val="100000"/>
              </a:lnSpc>
            </a:pPr>
            <a:r>
              <a:rPr lang="en-US" sz="2200" dirty="0"/>
              <a:t>Fingerprinting</a:t>
            </a:r>
          </a:p>
          <a:p>
            <a:pPr lvl="1">
              <a:lnSpc>
                <a:spcPct val="100000"/>
              </a:lnSpc>
            </a:pPr>
            <a:r>
              <a:rPr lang="en-US" sz="2200" dirty="0"/>
              <a:t>Embed unique identification code into image to identify rightful owner</a:t>
            </a:r>
          </a:p>
        </p:txBody>
      </p:sp>
      <p:sp>
        <p:nvSpPr>
          <p:cNvPr id="4" name="Slide Number Placeholder 3">
            <a:extLst>
              <a:ext uri="{FF2B5EF4-FFF2-40B4-BE49-F238E27FC236}">
                <a16:creationId xmlns:a16="http://schemas.microsoft.com/office/drawing/2014/main" id="{62D0217E-A056-5DEB-F845-3DEE12A2BF6C}"/>
              </a:ext>
            </a:extLst>
          </p:cNvPr>
          <p:cNvSpPr>
            <a:spLocks noGrp="1"/>
          </p:cNvSpPr>
          <p:nvPr>
            <p:ph type="sldNum" sz="quarter" idx="12"/>
          </p:nvPr>
        </p:nvSpPr>
        <p:spPr/>
        <p:txBody>
          <a:bodyPr/>
          <a:lstStyle/>
          <a:p>
            <a:fld id="{74A5230B-B454-4F13-B428-C38A7112D243}" type="slidenum">
              <a:rPr lang="en-US" smtClean="0"/>
              <a:t>8</a:t>
            </a:fld>
            <a:endParaRPr lang="en-US"/>
          </a:p>
        </p:txBody>
      </p:sp>
    </p:spTree>
    <p:extLst>
      <p:ext uri="{BB962C8B-B14F-4D97-AF65-F5344CB8AC3E}">
        <p14:creationId xmlns:p14="http://schemas.microsoft.com/office/powerpoint/2010/main" val="304750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9A17AA-1EC7-0E75-DF73-6E6C46BE8AF9}"/>
              </a:ext>
            </a:extLst>
          </p:cNvPr>
          <p:cNvSpPr>
            <a:spLocks noGrp="1"/>
          </p:cNvSpPr>
          <p:nvPr>
            <p:ph type="title"/>
          </p:nvPr>
        </p:nvSpPr>
        <p:spPr>
          <a:xfrm>
            <a:off x="1115568" y="548640"/>
            <a:ext cx="10168128" cy="1179576"/>
          </a:xfrm>
        </p:spPr>
        <p:txBody>
          <a:bodyPr>
            <a:normAutofit/>
          </a:bodyPr>
          <a:lstStyle/>
          <a:p>
            <a:r>
              <a:rPr lang="en-US" sz="4000"/>
              <a:t>Implementation Plan</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5E877C0-B5F8-1222-1F1D-9A6CF047F50E}"/>
              </a:ext>
            </a:extLst>
          </p:cNvPr>
          <p:cNvSpPr>
            <a:spLocks noGrp="1"/>
          </p:cNvSpPr>
          <p:nvPr>
            <p:ph idx="1"/>
          </p:nvPr>
        </p:nvSpPr>
        <p:spPr>
          <a:xfrm>
            <a:off x="1115569" y="2481943"/>
            <a:ext cx="5247910" cy="3695020"/>
          </a:xfrm>
        </p:spPr>
        <p:txBody>
          <a:bodyPr>
            <a:normAutofit lnSpcReduction="10000"/>
          </a:bodyPr>
          <a:lstStyle/>
          <a:p>
            <a:pPr>
              <a:lnSpc>
                <a:spcPct val="100000"/>
              </a:lnSpc>
            </a:pPr>
            <a:r>
              <a:rPr lang="en-US" sz="2200" dirty="0"/>
              <a:t>Use MatLab built-in demo images</a:t>
            </a:r>
          </a:p>
          <a:p>
            <a:pPr>
              <a:lnSpc>
                <a:spcPct val="100000"/>
              </a:lnSpc>
            </a:pPr>
            <a:r>
              <a:rPr lang="en-US" sz="2200" dirty="0"/>
              <a:t>Implement 2 – 3 Watermarking Algorithms</a:t>
            </a:r>
          </a:p>
          <a:p>
            <a:pPr>
              <a:lnSpc>
                <a:spcPct val="100000"/>
              </a:lnSpc>
            </a:pPr>
            <a:r>
              <a:rPr lang="en-US" sz="2200" dirty="0"/>
              <a:t>Compare the Algorithms</a:t>
            </a:r>
          </a:p>
          <a:p>
            <a:pPr>
              <a:lnSpc>
                <a:spcPct val="100000"/>
              </a:lnSpc>
            </a:pPr>
            <a:r>
              <a:rPr lang="en-US" sz="2200" dirty="0"/>
              <a:t>Display side by sides of original and watermarked images</a:t>
            </a:r>
          </a:p>
          <a:p>
            <a:pPr>
              <a:lnSpc>
                <a:spcPct val="100000"/>
              </a:lnSpc>
            </a:pPr>
            <a:r>
              <a:rPr lang="en-US" sz="2200" dirty="0"/>
              <a:t>Topics covered in class:</a:t>
            </a:r>
          </a:p>
          <a:p>
            <a:pPr lvl="1">
              <a:lnSpc>
                <a:spcPct val="100000"/>
              </a:lnSpc>
            </a:pPr>
            <a:r>
              <a:rPr lang="en-US" sz="1800" dirty="0"/>
              <a:t>Image Processing</a:t>
            </a:r>
          </a:p>
          <a:p>
            <a:pPr lvl="1">
              <a:lnSpc>
                <a:spcPct val="100000"/>
              </a:lnSpc>
            </a:pPr>
            <a:r>
              <a:rPr lang="en-US" sz="1800" dirty="0"/>
              <a:t>Signals Processing</a:t>
            </a:r>
          </a:p>
          <a:p>
            <a:pPr lvl="1">
              <a:lnSpc>
                <a:spcPct val="100000"/>
              </a:lnSpc>
            </a:pPr>
            <a:r>
              <a:rPr lang="en-US" sz="1800" dirty="0"/>
              <a:t>Filtering</a:t>
            </a:r>
          </a:p>
          <a:p>
            <a:pPr>
              <a:lnSpc>
                <a:spcPct val="100000"/>
              </a:lnSpc>
            </a:pPr>
            <a:endParaRPr lang="en-US" sz="2200" dirty="0"/>
          </a:p>
        </p:txBody>
      </p:sp>
      <p:sp>
        <p:nvSpPr>
          <p:cNvPr id="4" name="Slide Number Placeholder 3">
            <a:extLst>
              <a:ext uri="{FF2B5EF4-FFF2-40B4-BE49-F238E27FC236}">
                <a16:creationId xmlns:a16="http://schemas.microsoft.com/office/drawing/2014/main" id="{0AD4C6EB-ED79-77C5-C12B-E46494FE37CA}"/>
              </a:ext>
            </a:extLst>
          </p:cNvPr>
          <p:cNvSpPr>
            <a:spLocks noGrp="1"/>
          </p:cNvSpPr>
          <p:nvPr>
            <p:ph type="sldNum" sz="quarter" idx="12"/>
          </p:nvPr>
        </p:nvSpPr>
        <p:spPr/>
        <p:txBody>
          <a:bodyPr/>
          <a:lstStyle/>
          <a:p>
            <a:fld id="{74A5230B-B454-4F13-B428-C38A7112D243}" type="slidenum">
              <a:rPr lang="en-US" smtClean="0"/>
              <a:t>9</a:t>
            </a:fld>
            <a:endParaRPr lang="en-US"/>
          </a:p>
        </p:txBody>
      </p:sp>
      <p:pic>
        <p:nvPicPr>
          <p:cNvPr id="1026" name="Picture 2" descr="Watermark Sample - Samples of Text Watermark">
            <a:extLst>
              <a:ext uri="{FF2B5EF4-FFF2-40B4-BE49-F238E27FC236}">
                <a16:creationId xmlns:a16="http://schemas.microsoft.com/office/drawing/2014/main" id="{53EB589D-5B21-0E45-26B0-58A8185E6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247" y="2481944"/>
            <a:ext cx="4575378" cy="3044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77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922</Words>
  <Application>Microsoft Office PowerPoint</Application>
  <PresentationFormat>Widescreen</PresentationFormat>
  <Paragraphs>117</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Digital Watermarking: Embedding and Extraction in Signal Processing</vt:lpstr>
      <vt:lpstr>Outline</vt:lpstr>
      <vt:lpstr>Introduction to Watermarking</vt:lpstr>
      <vt:lpstr>Project Goal</vt:lpstr>
      <vt:lpstr>Watermarking with Matlab</vt:lpstr>
      <vt:lpstr>Watermarking Algorithms: Spatial Domain</vt:lpstr>
      <vt:lpstr>Watermarking Algorithms: Transfer Domain</vt:lpstr>
      <vt:lpstr>Watermarking Algorithms: Robust Domain</vt:lpstr>
      <vt:lpstr>Implementation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Watermarking: Embedding and Extraction in Signal Processing</dc:title>
  <dc:creator>Jaiden Gann</dc:creator>
  <cp:lastModifiedBy>Jaiden Gann</cp:lastModifiedBy>
  <cp:revision>2</cp:revision>
  <dcterms:created xsi:type="dcterms:W3CDTF">2023-07-19T00:31:24Z</dcterms:created>
  <dcterms:modified xsi:type="dcterms:W3CDTF">2023-07-20T00:15:07Z</dcterms:modified>
</cp:coreProperties>
</file>