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Average"/>
      <p:regular r:id="rId21"/>
    </p:embeddedFont>
    <p:embeddedFont>
      <p:font typeface="Oswald"/>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Oswald-regular.fntdata"/><Relationship Id="rId10" Type="http://schemas.openxmlformats.org/officeDocument/2006/relationships/slide" Target="slides/slide5.xml"/><Relationship Id="rId21" Type="http://schemas.openxmlformats.org/officeDocument/2006/relationships/font" Target="fonts/Average-regular.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Oswald-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474d83e48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474d83e48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474d83e9cf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474d83e9cf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474d83e9cf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474d83e9cf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474d83e9cf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474d83e9cf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474d83e9cf_1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474d83e9cf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474d83e9cf_1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474d83e9cf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474d83e9cf_1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474d83e9cf_1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474d83e480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474d83e480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474d83e48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474d83e48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474d83e480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474d83e480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474d83e9c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474d83e9c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474d83e9cf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474d83e9cf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474d83e9cf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474d83e9cf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474d83e9cf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474d83e9cf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Clr>
                <a:schemeClr val="dk1"/>
              </a:buClr>
              <a:buSzPts val="2100"/>
              <a:buNone/>
              <a:defRPr sz="21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rtl="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3"/>
                </a:solidFill>
                <a:latin typeface="Average"/>
                <a:ea typeface="Average"/>
                <a:cs typeface="Average"/>
                <a:sym typeface="Average"/>
              </a:defRPr>
            </a:lvl1pPr>
            <a:lvl2pPr lvl="1" rtl="0" algn="r">
              <a:buNone/>
              <a:defRPr sz="1000">
                <a:solidFill>
                  <a:schemeClr val="accent3"/>
                </a:solidFill>
                <a:latin typeface="Average"/>
                <a:ea typeface="Average"/>
                <a:cs typeface="Average"/>
                <a:sym typeface="Average"/>
              </a:defRPr>
            </a:lvl2pPr>
            <a:lvl3pPr lvl="2" rtl="0" algn="r">
              <a:buNone/>
              <a:defRPr sz="1000">
                <a:solidFill>
                  <a:schemeClr val="accent3"/>
                </a:solidFill>
                <a:latin typeface="Average"/>
                <a:ea typeface="Average"/>
                <a:cs typeface="Average"/>
                <a:sym typeface="Average"/>
              </a:defRPr>
            </a:lvl3pPr>
            <a:lvl4pPr lvl="3" rtl="0" algn="r">
              <a:buNone/>
              <a:defRPr sz="1000">
                <a:solidFill>
                  <a:schemeClr val="accent3"/>
                </a:solidFill>
                <a:latin typeface="Average"/>
                <a:ea typeface="Average"/>
                <a:cs typeface="Average"/>
                <a:sym typeface="Average"/>
              </a:defRPr>
            </a:lvl4pPr>
            <a:lvl5pPr lvl="4" rtl="0" algn="r">
              <a:buNone/>
              <a:defRPr sz="1000">
                <a:solidFill>
                  <a:schemeClr val="accent3"/>
                </a:solidFill>
                <a:latin typeface="Average"/>
                <a:ea typeface="Average"/>
                <a:cs typeface="Average"/>
                <a:sym typeface="Average"/>
              </a:defRPr>
            </a:lvl5pPr>
            <a:lvl6pPr lvl="5" rtl="0" algn="r">
              <a:buNone/>
              <a:defRPr sz="1000">
                <a:solidFill>
                  <a:schemeClr val="accent3"/>
                </a:solidFill>
                <a:latin typeface="Average"/>
                <a:ea typeface="Average"/>
                <a:cs typeface="Average"/>
                <a:sym typeface="Average"/>
              </a:defRPr>
            </a:lvl6pPr>
            <a:lvl7pPr lvl="6" rtl="0" algn="r">
              <a:buNone/>
              <a:defRPr sz="1000">
                <a:solidFill>
                  <a:schemeClr val="accent3"/>
                </a:solidFill>
                <a:latin typeface="Average"/>
                <a:ea typeface="Average"/>
                <a:cs typeface="Average"/>
                <a:sym typeface="Average"/>
              </a:defRPr>
            </a:lvl7pPr>
            <a:lvl8pPr lvl="7" rtl="0" algn="r">
              <a:buNone/>
              <a:defRPr sz="1000">
                <a:solidFill>
                  <a:schemeClr val="accent3"/>
                </a:solidFill>
                <a:latin typeface="Average"/>
                <a:ea typeface="Average"/>
                <a:cs typeface="Average"/>
                <a:sym typeface="Average"/>
              </a:defRPr>
            </a:lvl8pPr>
            <a:lvl9pPr lvl="8" rtl="0"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RECOMMENDATION SYSTEM FOR INDIAN AGRICULTURE</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DONE BY: JAI AGARWAL, GURUPRASAD M, SHREYAS NITIN PUJARI</a:t>
            </a:r>
            <a:endParaRPr/>
          </a:p>
          <a:p>
            <a:pPr indent="0" lvl="0" marL="0" rtl="0" algn="ctr">
              <a:spcBef>
                <a:spcPts val="0"/>
              </a:spcBef>
              <a:spcAft>
                <a:spcPts val="0"/>
              </a:spcAft>
              <a:buNone/>
            </a:pPr>
            <a:r>
              <a:rPr lang="en"/>
              <a:t>TEAM: 221B BAKER STREET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pic>
        <p:nvPicPr>
          <p:cNvPr id="111" name="Google Shape;111;p22"/>
          <p:cNvPicPr preferRelativeResize="0"/>
          <p:nvPr/>
        </p:nvPicPr>
        <p:blipFill>
          <a:blip r:embed="rId3">
            <a:alphaModFix/>
          </a:blip>
          <a:stretch>
            <a:fillRect/>
          </a:stretch>
        </p:blipFill>
        <p:spPr>
          <a:xfrm>
            <a:off x="152400" y="152400"/>
            <a:ext cx="8606333" cy="4838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3"/>
          <p:cNvSpPr txBox="1"/>
          <p:nvPr>
            <p:ph idx="1" type="body"/>
          </p:nvPr>
        </p:nvSpPr>
        <p:spPr>
          <a:xfrm>
            <a:off x="311700" y="92330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Our neural network has 3 layers</a:t>
            </a:r>
            <a:endParaRPr/>
          </a:p>
          <a:p>
            <a:pPr indent="-317500" lvl="1" marL="914400" rtl="0" algn="l">
              <a:spcBef>
                <a:spcPts val="0"/>
              </a:spcBef>
              <a:spcAft>
                <a:spcPts val="0"/>
              </a:spcAft>
              <a:buSzPts val="1400"/>
              <a:buChar char="○"/>
            </a:pPr>
            <a:r>
              <a:rPr lang="en"/>
              <a:t>One input layer that has 2 dimensions</a:t>
            </a:r>
            <a:endParaRPr/>
          </a:p>
          <a:p>
            <a:pPr indent="-317500" lvl="1" marL="914400" rtl="0" algn="l">
              <a:spcBef>
                <a:spcPts val="0"/>
              </a:spcBef>
              <a:spcAft>
                <a:spcPts val="0"/>
              </a:spcAft>
              <a:buSzPts val="1400"/>
              <a:buChar char="○"/>
            </a:pPr>
            <a:r>
              <a:rPr lang="en"/>
              <a:t>The activation function is relu (rectified linear unit)</a:t>
            </a:r>
            <a:endParaRPr/>
          </a:p>
          <a:p>
            <a:pPr indent="-317500" lvl="1" marL="914400" rtl="0" algn="l">
              <a:spcBef>
                <a:spcPts val="0"/>
              </a:spcBef>
              <a:spcAft>
                <a:spcPts val="0"/>
              </a:spcAft>
              <a:buSzPts val="1400"/>
              <a:buChar char="○"/>
            </a:pPr>
            <a:r>
              <a:rPr lang="en"/>
              <a:t>We have 1 hidden layer which is also relu.</a:t>
            </a:r>
            <a:endParaRPr/>
          </a:p>
          <a:p>
            <a:pPr indent="-317500" lvl="1" marL="914400" rtl="0" algn="l">
              <a:spcBef>
                <a:spcPts val="0"/>
              </a:spcBef>
              <a:spcAft>
                <a:spcPts val="0"/>
              </a:spcAft>
              <a:buSzPts val="1400"/>
              <a:buChar char="○"/>
            </a:pPr>
            <a:r>
              <a:rPr lang="en"/>
              <a:t>Finally the output layer is a cost function called the softmax function.</a:t>
            </a:r>
            <a:endParaRPr/>
          </a:p>
          <a:p>
            <a:pPr indent="-342900" lvl="0" marL="457200" rtl="0" algn="l">
              <a:spcBef>
                <a:spcPts val="0"/>
              </a:spcBef>
              <a:spcAft>
                <a:spcPts val="0"/>
              </a:spcAft>
              <a:buSzPts val="1800"/>
              <a:buChar char="●"/>
            </a:pPr>
            <a:r>
              <a:rPr lang="en"/>
              <a:t>The use of softmax function in the last layer (output layer) is important because of categorical data for which the softmax function is necessary.</a:t>
            </a:r>
            <a:endParaRPr/>
          </a:p>
          <a:p>
            <a:pPr indent="-342900" lvl="0" marL="457200" rtl="0" algn="l">
              <a:spcBef>
                <a:spcPts val="0"/>
              </a:spcBef>
              <a:spcAft>
                <a:spcPts val="0"/>
              </a:spcAft>
              <a:buSzPts val="1800"/>
              <a:buChar char="●"/>
            </a:pPr>
            <a:r>
              <a:rPr lang="en"/>
              <a:t>We calculate both the training and testing efficiency of the dataset:</a:t>
            </a:r>
            <a:endParaRPr/>
          </a:p>
          <a:p>
            <a:pPr indent="-317500" lvl="1" marL="914400" rtl="0" algn="l">
              <a:spcBef>
                <a:spcPts val="0"/>
              </a:spcBef>
              <a:spcAft>
                <a:spcPts val="0"/>
              </a:spcAft>
              <a:buSzPts val="1400"/>
              <a:buChar char="○"/>
            </a:pPr>
            <a:r>
              <a:rPr lang="en"/>
              <a:t>Optimizer = “adam”</a:t>
            </a:r>
            <a:endParaRPr/>
          </a:p>
          <a:p>
            <a:pPr indent="-317500" lvl="1" marL="914400" rtl="0" algn="l">
              <a:spcBef>
                <a:spcPts val="0"/>
              </a:spcBef>
              <a:spcAft>
                <a:spcPts val="0"/>
              </a:spcAft>
              <a:buSzPts val="1400"/>
              <a:buChar char="○"/>
            </a:pPr>
            <a:r>
              <a:rPr lang="en"/>
              <a:t>Loss calculated = “sparse_categorically_crossentropy”</a:t>
            </a:r>
            <a:endParaRPr/>
          </a:p>
          <a:p>
            <a:pPr indent="-317500" lvl="1" marL="914400" rtl="0" algn="l">
              <a:spcBef>
                <a:spcPts val="0"/>
              </a:spcBef>
              <a:spcAft>
                <a:spcPts val="0"/>
              </a:spcAft>
              <a:buSzPts val="1400"/>
              <a:buChar char="○"/>
            </a:pPr>
            <a:r>
              <a:rPr lang="en"/>
              <a:t>Metrics = “accuracy”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 based on Climatic Parameters</a:t>
            </a:r>
            <a:endParaRPr/>
          </a:p>
        </p:txBody>
      </p:sp>
      <p:sp>
        <p:nvSpPr>
          <p:cNvPr id="122" name="Google Shape;122;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Built a time series model to forecast temperature and rainfall</a:t>
            </a:r>
            <a:endParaRPr/>
          </a:p>
          <a:p>
            <a:pPr indent="-342900" lvl="0" marL="457200" rtl="0" algn="l">
              <a:spcBef>
                <a:spcPts val="0"/>
              </a:spcBef>
              <a:spcAft>
                <a:spcPts val="0"/>
              </a:spcAft>
              <a:buSzPts val="1800"/>
              <a:buChar char="●"/>
            </a:pPr>
            <a:r>
              <a:rPr lang="en"/>
              <a:t>Started by collecting data sets since 1901 with average temp and rainfall trends which is monthly</a:t>
            </a:r>
            <a:endParaRPr/>
          </a:p>
          <a:p>
            <a:pPr indent="-342900" lvl="0" marL="457200" rtl="0" algn="l">
              <a:spcBef>
                <a:spcPts val="0"/>
              </a:spcBef>
              <a:spcAft>
                <a:spcPts val="0"/>
              </a:spcAft>
              <a:buSzPts val="1800"/>
              <a:buChar char="●"/>
            </a:pPr>
            <a:r>
              <a:rPr lang="en"/>
              <a:t>Pre-processing done to obtain the columns in required format with date column indexed in the form(YYYY-MM-01)</a:t>
            </a:r>
            <a:endParaRPr/>
          </a:p>
          <a:p>
            <a:pPr indent="-342900" lvl="0" marL="457200" rtl="0" algn="l">
              <a:spcBef>
                <a:spcPts val="0"/>
              </a:spcBef>
              <a:spcAft>
                <a:spcPts val="0"/>
              </a:spcAft>
              <a:buSzPts val="1800"/>
              <a:buChar char="●"/>
            </a:pPr>
            <a:r>
              <a:rPr lang="en"/>
              <a:t>The idea is to get the forecasted temperature and rainfall for a particular district, for the upcoming months.</a:t>
            </a:r>
            <a:endParaRPr/>
          </a:p>
          <a:p>
            <a:pPr indent="-342900" lvl="0" marL="457200" rtl="0" algn="l">
              <a:spcBef>
                <a:spcPts val="0"/>
              </a:spcBef>
              <a:spcAft>
                <a:spcPts val="0"/>
              </a:spcAft>
              <a:buSzPts val="1800"/>
              <a:buChar char="●"/>
            </a:pPr>
            <a:r>
              <a:rPr lang="en"/>
              <a:t>This forecast will help us make a knowledge based recommendation on the crop to be planted, this will help farmers in making the right decisions according weather trends.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198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 Series model used</a:t>
            </a:r>
            <a:endParaRPr/>
          </a:p>
          <a:p>
            <a:pPr indent="0" lvl="0" marL="0" rtl="0" algn="l">
              <a:spcBef>
                <a:spcPts val="0"/>
              </a:spcBef>
              <a:spcAft>
                <a:spcPts val="0"/>
              </a:spcAft>
              <a:buNone/>
            </a:pPr>
            <a:r>
              <a:t/>
            </a:r>
            <a:endParaRPr/>
          </a:p>
        </p:txBody>
      </p:sp>
      <p:sp>
        <p:nvSpPr>
          <p:cNvPr id="128" name="Google Shape;128;p25"/>
          <p:cNvSpPr txBox="1"/>
          <p:nvPr>
            <p:ph idx="1" type="body"/>
          </p:nvPr>
        </p:nvSpPr>
        <p:spPr>
          <a:xfrm>
            <a:off x="311700" y="862050"/>
            <a:ext cx="8520600" cy="4022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 chose the state of Tamil Nadu and 10 districts to do our forecast to demonstrate the model used.</a:t>
            </a:r>
            <a:endParaRPr/>
          </a:p>
          <a:p>
            <a:pPr indent="-342900" lvl="0" marL="457200" rtl="0" algn="l">
              <a:spcBef>
                <a:spcPts val="0"/>
              </a:spcBef>
              <a:spcAft>
                <a:spcPts val="0"/>
              </a:spcAft>
              <a:buSzPts val="1800"/>
              <a:buChar char="●"/>
            </a:pPr>
            <a:r>
              <a:rPr lang="en"/>
              <a:t>SARIMAX model is used to fit the time series model and hence do the forecasts</a:t>
            </a:r>
            <a:endParaRPr/>
          </a:p>
          <a:p>
            <a:pPr indent="-342900" lvl="0" marL="457200" rtl="0" algn="l">
              <a:spcBef>
                <a:spcPts val="0"/>
              </a:spcBef>
              <a:spcAft>
                <a:spcPts val="0"/>
              </a:spcAft>
              <a:buSzPts val="1800"/>
              <a:buChar char="●"/>
            </a:pPr>
            <a:r>
              <a:rPr lang="en"/>
              <a:t>The dataset we worked on is inherently stationary and has a seasonal trend associated with it. This is why we chose SARIMAX as rainfall and temperatures have a obvious seasonal trend associated with them, and X represents exogenous parameters can influence weather patterns which we are accounting for by using this model.</a:t>
            </a:r>
            <a:endParaRPr/>
          </a:p>
          <a:p>
            <a:pPr indent="-342900" lvl="0" marL="457200" rtl="0" algn="l">
              <a:spcBef>
                <a:spcPts val="0"/>
              </a:spcBef>
              <a:spcAft>
                <a:spcPts val="0"/>
              </a:spcAft>
              <a:buSzPts val="1800"/>
              <a:buChar char="●"/>
            </a:pPr>
            <a:r>
              <a:rPr lang="en"/>
              <a:t>The parameters used for evaluating the accuracy is AIC criterion to obtain accurate p,d,q values for model. RMSE score with the observed and predicted values was calculated, also a graph depicting forecasted and observed values was drawn to see the trends.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 of crop</a:t>
            </a:r>
            <a:endParaRPr/>
          </a:p>
        </p:txBody>
      </p:sp>
      <p:sp>
        <p:nvSpPr>
          <p:cNvPr id="134" name="Google Shape;134;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 dataset of about 10 crops (presently, can be expanded later) having avg rainfall and avg temperature was gathered.</a:t>
            </a:r>
            <a:endParaRPr/>
          </a:p>
          <a:p>
            <a:pPr indent="-342900" lvl="0" marL="457200" rtl="0" algn="l">
              <a:spcBef>
                <a:spcPts val="0"/>
              </a:spcBef>
              <a:spcAft>
                <a:spcPts val="0"/>
              </a:spcAft>
              <a:buSzPts val="1800"/>
              <a:buChar char="●"/>
            </a:pPr>
            <a:r>
              <a:rPr lang="en"/>
              <a:t>Using the forecasted values we calculate a euclidean distance parametric with available records.</a:t>
            </a:r>
            <a:endParaRPr/>
          </a:p>
          <a:p>
            <a:pPr indent="-342900" lvl="0" marL="457200" rtl="0" algn="l">
              <a:spcBef>
                <a:spcPts val="0"/>
              </a:spcBef>
              <a:spcAft>
                <a:spcPts val="0"/>
              </a:spcAft>
              <a:buSzPts val="1800"/>
              <a:buChar char="●"/>
            </a:pPr>
            <a:r>
              <a:rPr lang="en"/>
              <a:t>A low euclidean distance tells us the name of the crop which is closest to the forecasted growth conditions. This is the knowledge based recommendation</a:t>
            </a:r>
            <a:endParaRPr/>
          </a:p>
          <a:p>
            <a:pPr indent="-342900" lvl="0" marL="457200" rtl="0" algn="l">
              <a:spcBef>
                <a:spcPts val="0"/>
              </a:spcBef>
              <a:spcAft>
                <a:spcPts val="0"/>
              </a:spcAft>
              <a:buSzPts val="1800"/>
              <a:buChar char="●"/>
            </a:pPr>
            <a:r>
              <a:rPr lang="en"/>
              <a:t>In future we want to add other parameters like soil quality, humidity, fertilisers and minerals data to better recommend crops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7"/>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we worked on?</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Problem statement: To build a recommendation system for Indian Agriculture wherein we are trying to recommend the best possible crop for a given district and parameters like available area, rainfall and temperature.</a:t>
            </a:r>
            <a:endParaRPr/>
          </a:p>
          <a:p>
            <a:pPr indent="-342900" lvl="0" marL="457200" rtl="0" algn="l">
              <a:spcBef>
                <a:spcPts val="0"/>
              </a:spcBef>
              <a:spcAft>
                <a:spcPts val="0"/>
              </a:spcAft>
              <a:buSzPts val="1800"/>
              <a:buChar char="●"/>
            </a:pPr>
            <a:r>
              <a:rPr lang="en"/>
              <a:t>We worked on a dataset comprising the season, area and production of various crops of each district in India. We also worked on a dataset consisting of </a:t>
            </a:r>
            <a:r>
              <a:rPr lang="en"/>
              <a:t>month wise</a:t>
            </a:r>
            <a:r>
              <a:rPr lang="en"/>
              <a:t> average rainfall, district-wise.</a:t>
            </a:r>
            <a:endParaRPr/>
          </a:p>
          <a:p>
            <a:pPr indent="-342900" lvl="0" marL="457200" rtl="0" algn="l">
              <a:spcBef>
                <a:spcPts val="0"/>
              </a:spcBef>
              <a:spcAft>
                <a:spcPts val="0"/>
              </a:spcAft>
              <a:buSzPts val="1800"/>
              <a:buChar char="●"/>
            </a:pPr>
            <a:r>
              <a:rPr lang="en"/>
              <a:t>We first checked for linearity and then tried various models to predict the production given the other parameters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we chose this topic?</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a:t>
            </a:r>
            <a:r>
              <a:rPr lang="en"/>
              <a:t>Agricultural system in India is not very effective.</a:t>
            </a:r>
            <a:endParaRPr/>
          </a:p>
          <a:p>
            <a:pPr indent="-342900" lvl="0" marL="457200" rtl="0" algn="l">
              <a:spcBef>
                <a:spcPts val="0"/>
              </a:spcBef>
              <a:spcAft>
                <a:spcPts val="0"/>
              </a:spcAft>
              <a:buSzPts val="1800"/>
              <a:buChar char="●"/>
            </a:pPr>
            <a:r>
              <a:rPr lang="en"/>
              <a:t>A high yield of crops cannot be generated because most of the times the farmers do not know which crops to plant in which part of the country and in the particular seasons.</a:t>
            </a:r>
            <a:endParaRPr/>
          </a:p>
          <a:p>
            <a:pPr indent="-342900" lvl="0" marL="457200" rtl="0" algn="l">
              <a:spcBef>
                <a:spcPts val="0"/>
              </a:spcBef>
              <a:spcAft>
                <a:spcPts val="0"/>
              </a:spcAft>
              <a:buSzPts val="1800"/>
              <a:buChar char="●"/>
            </a:pPr>
            <a:r>
              <a:rPr lang="en"/>
              <a:t>We try to improve on that particular aspect by looking at the dataset of the crops, area and production over the years. </a:t>
            </a:r>
            <a:endParaRPr/>
          </a:p>
          <a:p>
            <a:pPr indent="-342900" lvl="0" marL="457200" rtl="0" algn="l">
              <a:spcBef>
                <a:spcPts val="0"/>
              </a:spcBef>
              <a:spcAft>
                <a:spcPts val="0"/>
              </a:spcAft>
              <a:buSzPts val="1800"/>
              <a:buChar char="●"/>
            </a:pPr>
            <a:r>
              <a:rPr lang="en"/>
              <a:t>We also try to study the weather patterns in certain parts of the country and try to estimate as to what the production of a particular crop in a particular area would be, during the various crop seasons.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Tests for linearity</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Plotted a scatterplot of area vs production, there was no particular shape.</a:t>
            </a:r>
            <a:endParaRPr/>
          </a:p>
          <a:p>
            <a:pPr indent="-342900" lvl="0" marL="457200" rtl="0" algn="l">
              <a:spcBef>
                <a:spcPts val="0"/>
              </a:spcBef>
              <a:spcAft>
                <a:spcPts val="0"/>
              </a:spcAft>
              <a:buSzPts val="1800"/>
              <a:buChar char="●"/>
            </a:pPr>
            <a:r>
              <a:rPr lang="en"/>
              <a:t>We then obtained a sample of the data points and plotted a </a:t>
            </a:r>
            <a:r>
              <a:rPr lang="en"/>
              <a:t>scatter plot</a:t>
            </a:r>
            <a:r>
              <a:rPr lang="en"/>
              <a:t>. The plot did not resemble a linear plot.</a:t>
            </a:r>
            <a:endParaRPr/>
          </a:p>
          <a:p>
            <a:pPr indent="-342900" lvl="0" marL="457200" rtl="0" algn="l">
              <a:spcBef>
                <a:spcPts val="0"/>
              </a:spcBef>
              <a:spcAft>
                <a:spcPts val="0"/>
              </a:spcAft>
              <a:buSzPts val="1800"/>
              <a:buChar char="●"/>
            </a:pPr>
            <a:r>
              <a:rPr lang="en"/>
              <a:t>We then created a linear model of the given parameters and plotted the predicted values and the actual values. From the plot, it could be inferred that the relationship between production and the other parameters is non-linear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Non-linear model</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To test for non-linearity, we tried to predict production , using area, crop and season as parameters. </a:t>
            </a:r>
            <a:endParaRPr/>
          </a:p>
          <a:p>
            <a:pPr indent="-342900" lvl="0" marL="457200" rtl="0" algn="l">
              <a:spcBef>
                <a:spcPts val="0"/>
              </a:spcBef>
              <a:spcAft>
                <a:spcPts val="0"/>
              </a:spcAft>
              <a:buSzPts val="1800"/>
              <a:buChar char="●"/>
            </a:pPr>
            <a:r>
              <a:rPr lang="en"/>
              <a:t>Crop and season being categorical variables were converted to numerical values, using a suitable encoding technique</a:t>
            </a:r>
            <a:endParaRPr/>
          </a:p>
          <a:p>
            <a:pPr indent="-342900" lvl="0" marL="457200" rtl="0" algn="l">
              <a:spcBef>
                <a:spcPts val="0"/>
              </a:spcBef>
              <a:spcAft>
                <a:spcPts val="0"/>
              </a:spcAft>
              <a:buSzPts val="1800"/>
              <a:buChar char="●"/>
            </a:pPr>
            <a:r>
              <a:rPr lang="en"/>
              <a:t>We used the LASSO regression technique to predict the values of production.</a:t>
            </a:r>
            <a:endParaRPr/>
          </a:p>
          <a:p>
            <a:pPr indent="-342900" lvl="0" marL="457200" rtl="0" algn="l">
              <a:spcBef>
                <a:spcPts val="0"/>
              </a:spcBef>
              <a:spcAft>
                <a:spcPts val="0"/>
              </a:spcAft>
              <a:buSzPts val="1800"/>
              <a:buChar char="●"/>
            </a:pPr>
            <a:r>
              <a:rPr lang="en"/>
              <a:t>From the results, we conclude that, although the non linear model is better than a linear model, other models are needed to accurately obtain the relationship between production and the other parameters.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Decision Tree</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 decision tree is a decision support tool that uses a tree like model of decisions and their possible consequences, including chance event outcomes, resource costs, and utility.</a:t>
            </a:r>
            <a:endParaRPr/>
          </a:p>
          <a:p>
            <a:pPr indent="-342900" lvl="0" marL="457200" rtl="0" algn="l">
              <a:spcBef>
                <a:spcPts val="0"/>
              </a:spcBef>
              <a:spcAft>
                <a:spcPts val="0"/>
              </a:spcAft>
              <a:buSzPts val="1800"/>
              <a:buChar char="●"/>
            </a:pPr>
            <a:r>
              <a:rPr lang="en"/>
              <a:t>In our project we use two inputs in order to categorise the output.</a:t>
            </a:r>
            <a:endParaRPr/>
          </a:p>
          <a:p>
            <a:pPr indent="-342900" lvl="0" marL="457200" rtl="0" algn="l">
              <a:spcBef>
                <a:spcPts val="0"/>
              </a:spcBef>
              <a:spcAft>
                <a:spcPts val="0"/>
              </a:spcAft>
              <a:buSzPts val="1800"/>
              <a:buChar char="●"/>
            </a:pPr>
            <a:r>
              <a:rPr lang="en"/>
              <a:t>For the input we have three dimensions [“Area”,”Production”].</a:t>
            </a:r>
            <a:endParaRPr/>
          </a:p>
          <a:p>
            <a:pPr indent="-342900" lvl="0" marL="457200" rtl="0" algn="l">
              <a:spcBef>
                <a:spcPts val="0"/>
              </a:spcBef>
              <a:spcAft>
                <a:spcPts val="0"/>
              </a:spcAft>
              <a:buSzPts val="1800"/>
              <a:buChar char="●"/>
            </a:pPr>
            <a:r>
              <a:rPr lang="en"/>
              <a:t>The output is a number that indicates the crop which is the best to harvest given the above parameters.</a:t>
            </a:r>
            <a:endParaRPr/>
          </a:p>
          <a:p>
            <a:pPr indent="-342900" lvl="0" marL="457200" rtl="0" algn="l">
              <a:spcBef>
                <a:spcPts val="0"/>
              </a:spcBef>
              <a:spcAft>
                <a:spcPts val="0"/>
              </a:spcAft>
              <a:buSzPts val="1800"/>
              <a:buChar char="●"/>
            </a:pPr>
            <a:r>
              <a:rPr lang="en"/>
              <a:t>The model has a testing efficiency of 40.32%, this is mainly due to the limitation of the dataset.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pic>
        <p:nvPicPr>
          <p:cNvPr id="95" name="Google Shape;95;p19"/>
          <p:cNvPicPr preferRelativeResize="0"/>
          <p:nvPr/>
        </p:nvPicPr>
        <p:blipFill>
          <a:blip r:embed="rId3">
            <a:alphaModFix/>
          </a:blip>
          <a:stretch>
            <a:fillRect/>
          </a:stretch>
        </p:blipFill>
        <p:spPr>
          <a:xfrm>
            <a:off x="152400" y="89125"/>
            <a:ext cx="8606326" cy="4901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Neural Network</a:t>
            </a:r>
            <a:endParaRPr/>
          </a:p>
        </p:txBody>
      </p:sp>
      <p:sp>
        <p:nvSpPr>
          <p:cNvPr id="101" name="Google Shape;101;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 neural network is a statistical model that uses examples to automatically infer rules for recognizing outputs based on the given inputs.</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
              <a:t>The neural network approach was used because the decision tree approach and regular statistical models weren’t accurate.</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
              <a:t>The Accuracy of our neural network is about 40.17%. In the neural network we get the crop that can be harvested using the area and production.</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pic>
        <p:nvPicPr>
          <p:cNvPr id="106" name="Google Shape;106;p21"/>
          <p:cNvPicPr preferRelativeResize="0"/>
          <p:nvPr/>
        </p:nvPicPr>
        <p:blipFill>
          <a:blip r:embed="rId3">
            <a:alphaModFix/>
          </a:blip>
          <a:stretch>
            <a:fillRect/>
          </a:stretch>
        </p:blipFill>
        <p:spPr>
          <a:xfrm>
            <a:off x="1285875" y="751150"/>
            <a:ext cx="5983775" cy="3374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