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44" autoAdjust="0"/>
    <p:restoredTop sz="94660"/>
  </p:normalViewPr>
  <p:slideViewPr>
    <p:cSldViewPr snapToGrid="0">
      <p:cViewPr varScale="1">
        <p:scale>
          <a:sx n="80" d="100"/>
          <a:sy n="80" d="100"/>
        </p:scale>
        <p:origin x="336"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4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2081D4B-6044-4C7F-A2AE-43AE2134948B}" type="datetimeFigureOut">
              <a:rPr lang="en-IN" smtClean="0"/>
              <a:t>11-10-2023</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2" name=""/>
        <p:cNvGrpSpPr/>
        <p:nvPr/>
      </p:nvGrpSpPr>
      <p:grpSpPr>
        <a:xfrm>
          <a:off x="0" y="0"/>
          <a:ext cx="0" cy="0"/>
          <a:chOff x="0" y="0"/>
          <a:chExt cx="0" cy="0"/>
        </a:xfrm>
      </p:grpSpPr>
      <p:sp>
        <p:nvSpPr>
          <p:cNvPr id="1048618" name="Title 1"/>
          <p:cNvSpPr>
            <a:spLocks noGrp="1"/>
          </p:cNvSpPr>
          <p:nvPr>
            <p:ph type="title"/>
          </p:nvPr>
        </p:nvSpPr>
        <p:spPr/>
        <p:txBody>
          <a:bodyPr/>
          <a:p>
            <a:r>
              <a:rPr lang="en-US" smtClean="0"/>
              <a:t>Click to edit Master title style</a:t>
            </a:r>
            <a:endParaRPr lang="en-IN"/>
          </a:p>
        </p:txBody>
      </p:sp>
      <p:sp>
        <p:nvSpPr>
          <p:cNvPr id="104861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0" name="Date Placeholder 3"/>
          <p:cNvSpPr>
            <a:spLocks noGrp="1"/>
          </p:cNvSpPr>
          <p:nvPr>
            <p:ph type="dt" sz="half" idx="10"/>
          </p:nvPr>
        </p:nvSpPr>
        <p:spPr/>
        <p:txBody>
          <a:bodyPr/>
          <a:p>
            <a:fld id="{C2081D4B-6044-4C7F-A2AE-43AE2134948B}" type="datetimeFigureOut">
              <a:rPr lang="en-IN" smtClean="0"/>
              <a:t>11-10-2023</a:t>
            </a:fld>
            <a:endParaRPr lang="en-IN"/>
          </a:p>
        </p:txBody>
      </p:sp>
      <p:sp>
        <p:nvSpPr>
          <p:cNvPr id="1048621" name="Footer Placeholder 4"/>
          <p:cNvSpPr>
            <a:spLocks noGrp="1"/>
          </p:cNvSpPr>
          <p:nvPr>
            <p:ph type="ftr" sz="quarter" idx="11"/>
          </p:nvPr>
        </p:nvSpPr>
        <p:spPr/>
        <p:txBody>
          <a:bodyPr/>
          <a:p>
            <a:endParaRPr lang="en-IN"/>
          </a:p>
        </p:txBody>
      </p:sp>
      <p:sp>
        <p:nvSpPr>
          <p:cNvPr id="1048622" name="Slide Number Placeholder 5"/>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0" name=""/>
        <p:cNvGrpSpPr/>
        <p:nvPr/>
      </p:nvGrpSpPr>
      <p:grpSpPr>
        <a:xfrm>
          <a:off x="0" y="0"/>
          <a:ext cx="0" cy="0"/>
          <a:chOff x="0" y="0"/>
          <a:chExt cx="0" cy="0"/>
        </a:xfrm>
      </p:grpSpPr>
      <p:sp>
        <p:nvSpPr>
          <p:cNvPr id="1048607"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08"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9" name="Date Placeholder 3"/>
          <p:cNvSpPr>
            <a:spLocks noGrp="1"/>
          </p:cNvSpPr>
          <p:nvPr>
            <p:ph type="dt" sz="half" idx="10"/>
          </p:nvPr>
        </p:nvSpPr>
        <p:spPr/>
        <p:txBody>
          <a:bodyPr/>
          <a:p>
            <a:fld id="{C2081D4B-6044-4C7F-A2AE-43AE2134948B}" type="datetimeFigureOut">
              <a:rPr lang="en-IN" smtClean="0"/>
              <a:t>11-10-2023</a:t>
            </a:fld>
            <a:endParaRPr lang="en-IN"/>
          </a:p>
        </p:txBody>
      </p:sp>
      <p:sp>
        <p:nvSpPr>
          <p:cNvPr id="1048610" name="Footer Placeholder 4"/>
          <p:cNvSpPr>
            <a:spLocks noGrp="1"/>
          </p:cNvSpPr>
          <p:nvPr>
            <p:ph type="ftr" sz="quarter" idx="11"/>
          </p:nvPr>
        </p:nvSpPr>
        <p:spPr/>
        <p:txBody>
          <a:bodyPr/>
          <a:p>
            <a:endParaRPr lang="en-IN"/>
          </a:p>
        </p:txBody>
      </p:sp>
      <p:sp>
        <p:nvSpPr>
          <p:cNvPr id="1048611" name="Slide Number Placeholder 5"/>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IN"/>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0" name="Date Placeholder 3"/>
          <p:cNvSpPr>
            <a:spLocks noGrp="1"/>
          </p:cNvSpPr>
          <p:nvPr>
            <p:ph type="dt" sz="half" idx="10"/>
          </p:nvPr>
        </p:nvSpPr>
        <p:spPr/>
        <p:txBody>
          <a:bodyPr/>
          <a:p>
            <a:fld id="{C2081D4B-6044-4C7F-A2AE-43AE2134948B}" type="datetimeFigureOut">
              <a:rPr lang="en-IN" smtClean="0"/>
              <a:t>11-10-2023</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25" name="Date Placeholder 3"/>
          <p:cNvSpPr>
            <a:spLocks noGrp="1"/>
          </p:cNvSpPr>
          <p:nvPr>
            <p:ph type="dt" sz="half" idx="10"/>
          </p:nvPr>
        </p:nvSpPr>
        <p:spPr/>
        <p:txBody>
          <a:bodyPr/>
          <a:p>
            <a:fld id="{C2081D4B-6044-4C7F-A2AE-43AE2134948B}" type="datetimeFigureOut">
              <a:rPr lang="en-IN" smtClean="0"/>
              <a:t>11-10-2023</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IN"/>
          </a:p>
        </p:txBody>
      </p:sp>
      <p:sp>
        <p:nvSpPr>
          <p:cNvPr id="1048629"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0"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1" name="Date Placeholder 4"/>
          <p:cNvSpPr>
            <a:spLocks noGrp="1"/>
          </p:cNvSpPr>
          <p:nvPr>
            <p:ph type="dt" sz="half" idx="10"/>
          </p:nvPr>
        </p:nvSpPr>
        <p:spPr/>
        <p:txBody>
          <a:bodyPr/>
          <a:p>
            <a:fld id="{C2081D4B-6044-4C7F-A2AE-43AE2134948B}" type="datetimeFigureOut">
              <a:rPr lang="en-IN" smtClean="0"/>
              <a:t>11-10-2023</a:t>
            </a:fld>
            <a:endParaRPr lang="en-IN"/>
          </a:p>
        </p:txBody>
      </p:sp>
      <p:sp>
        <p:nvSpPr>
          <p:cNvPr id="1048632" name="Footer Placeholder 5"/>
          <p:cNvSpPr>
            <a:spLocks noGrp="1"/>
          </p:cNvSpPr>
          <p:nvPr>
            <p:ph type="ftr" sz="quarter" idx="11"/>
          </p:nvPr>
        </p:nvSpPr>
        <p:spPr/>
        <p:txBody>
          <a:bodyPr/>
          <a:p>
            <a:endParaRPr lang="en-IN"/>
          </a:p>
        </p:txBody>
      </p:sp>
      <p:sp>
        <p:nvSpPr>
          <p:cNvPr id="1048633" name="Slide Number Placeholder 6"/>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34"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3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6"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8"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9" name="Date Placeholder 6"/>
          <p:cNvSpPr>
            <a:spLocks noGrp="1"/>
          </p:cNvSpPr>
          <p:nvPr>
            <p:ph type="dt" sz="half" idx="10"/>
          </p:nvPr>
        </p:nvSpPr>
        <p:spPr/>
        <p:txBody>
          <a:bodyPr/>
          <a:p>
            <a:fld id="{C2081D4B-6044-4C7F-A2AE-43AE2134948B}" type="datetimeFigureOut">
              <a:rPr lang="en-IN" smtClean="0"/>
              <a:t>11-10-2023</a:t>
            </a:fld>
            <a:endParaRPr lang="en-IN"/>
          </a:p>
        </p:txBody>
      </p:sp>
      <p:sp>
        <p:nvSpPr>
          <p:cNvPr id="1048640" name="Footer Placeholder 7"/>
          <p:cNvSpPr>
            <a:spLocks noGrp="1"/>
          </p:cNvSpPr>
          <p:nvPr>
            <p:ph type="ftr" sz="quarter" idx="11"/>
          </p:nvPr>
        </p:nvSpPr>
        <p:spPr/>
        <p:txBody>
          <a:bodyPr/>
          <a:p>
            <a:endParaRPr lang="en-IN"/>
          </a:p>
        </p:txBody>
      </p:sp>
      <p:sp>
        <p:nvSpPr>
          <p:cNvPr id="1048641" name="Slide Number Placeholder 8"/>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603" name="Title 1"/>
          <p:cNvSpPr>
            <a:spLocks noGrp="1"/>
          </p:cNvSpPr>
          <p:nvPr>
            <p:ph type="title"/>
          </p:nvPr>
        </p:nvSpPr>
        <p:spPr/>
        <p:txBody>
          <a:bodyPr/>
          <a:p>
            <a:r>
              <a:rPr lang="en-US" smtClean="0"/>
              <a:t>Click to edit Master title style</a:t>
            </a:r>
            <a:endParaRPr lang="en-IN"/>
          </a:p>
        </p:txBody>
      </p:sp>
      <p:sp>
        <p:nvSpPr>
          <p:cNvPr id="1048604" name="Date Placeholder 2"/>
          <p:cNvSpPr>
            <a:spLocks noGrp="1"/>
          </p:cNvSpPr>
          <p:nvPr>
            <p:ph type="dt" sz="half" idx="10"/>
          </p:nvPr>
        </p:nvSpPr>
        <p:spPr/>
        <p:txBody>
          <a:bodyPr/>
          <a:p>
            <a:fld id="{C2081D4B-6044-4C7F-A2AE-43AE2134948B}" type="datetimeFigureOut">
              <a:rPr lang="en-IN" smtClean="0"/>
              <a:t>11-10-2023</a:t>
            </a:fld>
            <a:endParaRPr lang="en-IN"/>
          </a:p>
        </p:txBody>
      </p:sp>
      <p:sp>
        <p:nvSpPr>
          <p:cNvPr id="1048605" name="Footer Placeholder 3"/>
          <p:cNvSpPr>
            <a:spLocks noGrp="1"/>
          </p:cNvSpPr>
          <p:nvPr>
            <p:ph type="ftr" sz="quarter" idx="11"/>
          </p:nvPr>
        </p:nvSpPr>
        <p:spPr/>
        <p:txBody>
          <a:bodyPr/>
          <a:p>
            <a:endParaRPr lang="en-IN"/>
          </a:p>
        </p:txBody>
      </p:sp>
      <p:sp>
        <p:nvSpPr>
          <p:cNvPr id="1048606" name="Slide Number Placeholder 4"/>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95" name="Date Placeholder 1"/>
          <p:cNvSpPr>
            <a:spLocks noGrp="1"/>
          </p:cNvSpPr>
          <p:nvPr>
            <p:ph type="dt" sz="half" idx="10"/>
          </p:nvPr>
        </p:nvSpPr>
        <p:spPr/>
        <p:txBody>
          <a:bodyPr/>
          <a:p>
            <a:fld id="{C2081D4B-6044-4C7F-A2AE-43AE2134948B}" type="datetimeFigureOut">
              <a:rPr lang="en-IN" smtClean="0"/>
              <a:t>11-10-2023</a:t>
            </a:fld>
            <a:endParaRPr lang="en-IN"/>
          </a:p>
        </p:txBody>
      </p:sp>
      <p:sp>
        <p:nvSpPr>
          <p:cNvPr id="1048596" name="Footer Placeholder 2"/>
          <p:cNvSpPr>
            <a:spLocks noGrp="1"/>
          </p:cNvSpPr>
          <p:nvPr>
            <p:ph type="ftr" sz="quarter" idx="11"/>
          </p:nvPr>
        </p:nvSpPr>
        <p:spPr/>
        <p:txBody>
          <a:bodyPr/>
          <a:p>
            <a:endParaRPr lang="en-IN"/>
          </a:p>
        </p:txBody>
      </p:sp>
      <p:sp>
        <p:nvSpPr>
          <p:cNvPr id="1048597" name="Slide Number Placeholder 3"/>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6" name=""/>
        <p:cNvGrpSpPr/>
        <p:nvPr/>
      </p:nvGrpSpPr>
      <p:grpSpPr>
        <a:xfrm>
          <a:off x="0" y="0"/>
          <a:ext cx="0" cy="0"/>
          <a:chOff x="0" y="0"/>
          <a:chExt cx="0" cy="0"/>
        </a:xfrm>
      </p:grpSpPr>
      <p:sp>
        <p:nvSpPr>
          <p:cNvPr id="104864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4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45" name="Date Placeholder 4"/>
          <p:cNvSpPr>
            <a:spLocks noGrp="1"/>
          </p:cNvSpPr>
          <p:nvPr>
            <p:ph type="dt" sz="half" idx="10"/>
          </p:nvPr>
        </p:nvSpPr>
        <p:spPr/>
        <p:txBody>
          <a:bodyPr/>
          <a:p>
            <a:fld id="{C2081D4B-6044-4C7F-A2AE-43AE2134948B}" type="datetimeFigureOut">
              <a:rPr lang="en-IN" smtClean="0"/>
              <a:t>11-10-2023</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1" name=""/>
        <p:cNvGrpSpPr/>
        <p:nvPr/>
      </p:nvGrpSpPr>
      <p:grpSpPr>
        <a:xfrm>
          <a:off x="0" y="0"/>
          <a:ext cx="0" cy="0"/>
          <a:chOff x="0" y="0"/>
          <a:chExt cx="0" cy="0"/>
        </a:xfrm>
      </p:grpSpPr>
      <p:sp>
        <p:nvSpPr>
          <p:cNvPr id="104861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1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15" name="Date Placeholder 4"/>
          <p:cNvSpPr>
            <a:spLocks noGrp="1"/>
          </p:cNvSpPr>
          <p:nvPr>
            <p:ph type="dt" sz="half" idx="10"/>
          </p:nvPr>
        </p:nvSpPr>
        <p:spPr/>
        <p:txBody>
          <a:bodyPr/>
          <a:p>
            <a:fld id="{C2081D4B-6044-4C7F-A2AE-43AE2134948B}" type="datetimeFigureOut">
              <a:rPr lang="en-IN" smtClean="0"/>
              <a:t>11-10-2023</a:t>
            </a:fld>
            <a:endParaRPr lang="en-IN"/>
          </a:p>
        </p:txBody>
      </p:sp>
      <p:sp>
        <p:nvSpPr>
          <p:cNvPr id="1048616" name="Footer Placeholder 5"/>
          <p:cNvSpPr>
            <a:spLocks noGrp="1"/>
          </p:cNvSpPr>
          <p:nvPr>
            <p:ph type="ftr" sz="quarter" idx="11"/>
          </p:nvPr>
        </p:nvSpPr>
        <p:spPr/>
        <p:txBody>
          <a:bodyPr/>
          <a:p>
            <a:endParaRPr lang="en-IN"/>
          </a:p>
        </p:txBody>
      </p:sp>
      <p:sp>
        <p:nvSpPr>
          <p:cNvPr id="1048617" name="Slide Number Placeholder 6"/>
          <p:cNvSpPr>
            <a:spLocks noGrp="1"/>
          </p:cNvSpPr>
          <p:nvPr>
            <p:ph type="sldNum" sz="quarter" idx="12"/>
          </p:nvPr>
        </p:nvSpPr>
        <p:spPr/>
        <p:txBody>
          <a:bodyPr/>
          <a:p>
            <a:fld id="{D0A6E9A5-E22F-4829-86F6-7CF7B86A527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2081D4B-6044-4C7F-A2AE-43AE2134948B}" type="datetimeFigureOut">
              <a:rPr lang="en-IN" smtClean="0"/>
              <a:t>11-10-2023</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0A6E9A5-E22F-4829-86F6-7CF7B86A527E}"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6" name="Title 1"/>
          <p:cNvSpPr>
            <a:spLocks noGrp="1"/>
          </p:cNvSpPr>
          <p:nvPr>
            <p:ph type="ctrTitle"/>
          </p:nvPr>
        </p:nvSpPr>
        <p:spPr/>
        <p:txBody>
          <a:bodyPr>
            <a:normAutofit/>
          </a:bodyPr>
          <a:p>
            <a:r>
              <a:rPr dirty="0" sz="5400" lang="en-US" smtClean="0"/>
              <a:t>ELECTRICITY PRICE PREDICTION</a:t>
            </a:r>
            <a:endParaRPr dirty="0" sz="5400" lang="en-IN"/>
          </a:p>
        </p:txBody>
      </p:sp>
      <p:sp>
        <p:nvSpPr>
          <p:cNvPr id="1048587" name="Subtitle 2"/>
          <p:cNvSpPr>
            <a:spLocks noGrp="1"/>
          </p:cNvSpPr>
          <p:nvPr>
            <p:ph type="subTitle" idx="1"/>
          </p:nvPr>
        </p:nvSpPr>
        <p:spPr>
          <a:xfrm>
            <a:off x="6578930" y="4286992"/>
            <a:ext cx="5613070" cy="878774"/>
          </a:xfrm>
        </p:spPr>
        <p:txBody>
          <a:bodyPr/>
          <a:p>
            <a:r>
              <a:rPr dirty="0" lang="en-US" smtClean="0"/>
              <a:t>-</a:t>
            </a:r>
            <a:r>
              <a:rPr dirty="0" lang="en-US" err="1" smtClean="0"/>
              <a:t> </a:t>
            </a:r>
            <a:r>
              <a:rPr dirty="0" lang="en-US" err="1" smtClean="0"/>
              <a:t>M</a:t>
            </a:r>
            <a:r>
              <a:rPr dirty="0" lang="en-US" err="1" smtClean="0"/>
              <a:t>.</a:t>
            </a:r>
            <a:r>
              <a:rPr dirty="0" lang="en-US" err="1" smtClean="0"/>
              <a:t> </a:t>
            </a:r>
            <a:r>
              <a:rPr dirty="0" lang="en-US" err="1" smtClean="0"/>
              <a:t>J</a:t>
            </a:r>
            <a:r>
              <a:rPr dirty="0" lang="en-US" err="1" smtClean="0"/>
              <a:t>a</a:t>
            </a:r>
            <a:r>
              <a:rPr dirty="0" lang="en-US" err="1" smtClean="0"/>
              <a:t>i</a:t>
            </a:r>
            <a:r>
              <a:rPr dirty="0" lang="en-US" err="1" smtClean="0"/>
              <a:t> </a:t>
            </a:r>
            <a:r>
              <a:rPr dirty="0" lang="en-US" err="1" smtClean="0"/>
              <a:t>B</a:t>
            </a:r>
            <a:r>
              <a:rPr dirty="0" lang="en-US" err="1" smtClean="0"/>
              <a:t>h</a:t>
            </a:r>
            <a:r>
              <a:rPr dirty="0" lang="en-US" err="1" smtClean="0"/>
              <a:t>a</a:t>
            </a:r>
            <a:r>
              <a:rPr dirty="0" lang="en-US" err="1" smtClean="0"/>
              <a:t>r</a:t>
            </a:r>
            <a:r>
              <a:rPr dirty="0" lang="en-US" err="1" smtClean="0"/>
              <a:t>a</a:t>
            </a:r>
            <a:r>
              <a:rPr dirty="0" lang="en-US" err="1" smtClean="0"/>
              <a:t>t</a:t>
            </a:r>
            <a:r>
              <a:rPr dirty="0" lang="en-US" err="1" smtClean="0"/>
              <a:t>h</a:t>
            </a:r>
            <a:r>
              <a:rPr dirty="0" lang="en-US" err="1" smtClean="0"/>
              <a:t>(</a:t>
            </a:r>
            <a:r>
              <a:rPr dirty="0" lang="en-US" err="1" smtClean="0"/>
              <a:t>T</a:t>
            </a:r>
            <a:r>
              <a:rPr dirty="0" lang="en-US" err="1" smtClean="0"/>
              <a:t>e</a:t>
            </a:r>
            <a:r>
              <a:rPr dirty="0" lang="en-US" err="1" smtClean="0"/>
              <a:t>a</a:t>
            </a:r>
            <a:r>
              <a:rPr dirty="0" lang="en-US" err="1" smtClean="0"/>
              <a:t>m</a:t>
            </a:r>
            <a:r>
              <a:rPr dirty="0" lang="en-US" err="1" smtClean="0"/>
              <a:t> </a:t>
            </a:r>
            <a:r>
              <a:rPr dirty="0" lang="en-US" err="1" smtClean="0"/>
              <a:t>m</a:t>
            </a:r>
            <a:r>
              <a:rPr dirty="0" lang="en-US" err="1" smtClean="0"/>
              <a:t>e</a:t>
            </a:r>
            <a:r>
              <a:rPr dirty="0" lang="en-US" err="1" smtClean="0"/>
              <a:t>m</a:t>
            </a:r>
            <a:r>
              <a:rPr dirty="0" lang="en-US" err="1" smtClean="0"/>
              <a:t>b</a:t>
            </a:r>
            <a:r>
              <a:rPr dirty="0" lang="en-US" err="1" smtClean="0"/>
              <a:t>e</a:t>
            </a:r>
            <a:r>
              <a:rPr dirty="0" lang="en-US" err="1" smtClean="0"/>
              <a:t>r</a:t>
            </a:r>
            <a:r>
              <a:rPr dirty="0" lang="en-US" err="1" smtClean="0"/>
              <a:t>)</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3" name="Title 1"/>
          <p:cNvSpPr>
            <a:spLocks noGrp="1"/>
          </p:cNvSpPr>
          <p:nvPr>
            <p:ph type="title"/>
          </p:nvPr>
        </p:nvSpPr>
        <p:spPr>
          <a:xfrm>
            <a:off x="838200" y="1"/>
            <a:ext cx="10515600" cy="1116280"/>
          </a:xfrm>
        </p:spPr>
        <p:txBody>
          <a:bodyPr/>
          <a:p>
            <a:r>
              <a:rPr dirty="0" lang="en-US" smtClean="0"/>
              <a:t>INTRODUCTION</a:t>
            </a:r>
            <a:endParaRPr dirty="0" lang="en-IN"/>
          </a:p>
        </p:txBody>
      </p:sp>
      <p:sp>
        <p:nvSpPr>
          <p:cNvPr id="1048594" name="Content Placeholder 2"/>
          <p:cNvSpPr>
            <a:spLocks noGrp="1"/>
          </p:cNvSpPr>
          <p:nvPr>
            <p:ph idx="1"/>
          </p:nvPr>
        </p:nvSpPr>
        <p:spPr>
          <a:xfrm>
            <a:off x="213756" y="1116282"/>
            <a:ext cx="11827823" cy="5486400"/>
          </a:xfrm>
        </p:spPr>
        <p:txBody>
          <a:bodyPr>
            <a:noAutofit/>
          </a:bodyPr>
          <a:p>
            <a:r>
              <a:rPr dirty="0" sz="1800" lang="en-US" smtClean="0"/>
              <a:t>Predicting electricity prices is a challenging task due to the complex and dynamic nature of the energy market. To make accurate price predictions, you can use various technologies and approaches. Here are some technologies and methods you can consider for an electricity price prediction project.</a:t>
            </a:r>
          </a:p>
          <a:p>
            <a:pPr indent="0" marL="0">
              <a:buNone/>
            </a:pPr>
            <a:endParaRPr dirty="0" sz="1800" lang="en-US" smtClean="0"/>
          </a:p>
          <a:p>
            <a:r>
              <a:rPr dirty="0" sz="1800" lang="en-US" smtClean="0"/>
              <a:t>Electricity price prediction is a crucial area of study and application in the field of energy economics, finance, and power system management. It involves forecasting the future prices of electricity in various markets, which is essential for a wide range of stakeholders, including consumers, producers, regulators, and policymakers. The ability to accurately predict electricity prices can have a significant impact on decision-making and resource allocation in the energy sector.</a:t>
            </a:r>
          </a:p>
          <a:p>
            <a:endParaRPr dirty="0" sz="1800" lang="en-US" smtClean="0"/>
          </a:p>
          <a:p>
            <a:r>
              <a:rPr dirty="0" sz="1800" lang="en-US" smtClean="0"/>
              <a:t>Electricity prices are known for their volatility and dependence on numerous factors, making accurate predictions a complex challenge. Some of the key drivers of electricity prices include:</a:t>
            </a:r>
          </a:p>
          <a:p>
            <a:pPr indent="0" marL="0">
              <a:buNone/>
            </a:pPr>
            <a:endParaRPr dirty="0" sz="1800" lang="en-US" smtClean="0"/>
          </a:p>
          <a:p>
            <a:r>
              <a:rPr dirty="0" sz="1800" lang="en-US" smtClean="0"/>
              <a:t>To address these complexities, researchers and practitioners employ a variety of methods for electricity price prediction, including statistical models, machine learning, and time series analysis. These models take historical price data and various relevant factors into account to make future price forecast</a:t>
            </a:r>
          </a:p>
          <a:p>
            <a:pPr indent="0" marL="0">
              <a:buNone/>
            </a:pPr>
            <a:endParaRPr dirty="0" sz="1800" lang="en-US" smtClean="0"/>
          </a:p>
          <a:p>
            <a:endParaRPr dirty="0" sz="1800" lang="en-US" smtClean="0"/>
          </a:p>
          <a:p>
            <a:endParaRPr dirty="0" sz="1800" lang="en-US" smtClean="0"/>
          </a:p>
          <a:p>
            <a:endParaRPr dirty="0" sz="1800" lang="en-US"/>
          </a:p>
          <a:p>
            <a:endParaRPr dirty="0" sz="1800" lang="en-US" smtClean="0"/>
          </a:p>
          <a:p>
            <a:endParaRPr dirty="0" sz="1800" lang="en-US"/>
          </a:p>
          <a:p>
            <a:endParaRPr dirty="0" sz="1800" lang="en-US" smtClean="0"/>
          </a:p>
          <a:p>
            <a:endParaRPr dirty="0" sz="1800" lang="en-US"/>
          </a:p>
          <a:p>
            <a:endParaRPr dirty="0" sz="1800" lang="en-US" smtClean="0"/>
          </a:p>
          <a:p>
            <a:endParaRPr dirty="0" sz="1800" lang="en-US"/>
          </a:p>
          <a:p>
            <a:endParaRPr dirty="0" sz="1800" lang="en-US" smtClean="0"/>
          </a:p>
          <a:p>
            <a:endParaRPr dirty="0" sz="1800" lang="en-US"/>
          </a:p>
          <a:p>
            <a:endParaRPr dirty="0" sz="1800" lang="en-US" smtClean="0"/>
          </a:p>
          <a:p>
            <a:endParaRPr dirty="0" sz="1800" lang="en-US"/>
          </a:p>
          <a:p>
            <a:endParaRPr dirty="0" sz="1800" lang="en-US" smtClean="0"/>
          </a:p>
          <a:p>
            <a:endParaRPr dirty="0" sz="1800" lang="en-US"/>
          </a:p>
          <a:p>
            <a:endParaRPr dirty="0" sz="1800" lang="en-US" smtClean="0"/>
          </a:p>
          <a:p>
            <a:endParaRPr dirty="0" sz="1800" lang="en-US"/>
          </a:p>
          <a:p>
            <a:endParaRPr dirty="0" sz="1800" lang="en-US" smtClean="0"/>
          </a:p>
          <a:p>
            <a:endParaRPr dirty="0" sz="1800" lang="en-US"/>
          </a:p>
          <a:p>
            <a:endParaRPr dirty="0" sz="1800" lang="en-US" smtClean="0"/>
          </a:p>
          <a:p>
            <a:r>
              <a:rPr dirty="0" sz="1800" lang="en-US" smtClean="0"/>
              <a:t>4. External Data Sources:</a:t>
            </a:r>
          </a:p>
          <a:p>
            <a:r>
              <a:rPr dirty="0" sz="1800" lang="en-US" smtClean="0"/>
              <a:t>   - Incorporate external data sources, such as weather forecasts, economic indicators, and energy market data, to improve prediction accuracy.</a:t>
            </a:r>
          </a:p>
          <a:p>
            <a:endParaRPr dirty="0" sz="1800" lang="en-US" smtClean="0"/>
          </a:p>
          <a:p>
            <a:r>
              <a:rPr dirty="0" sz="1800" lang="en-US" smtClean="0"/>
              <a:t>5. Reinforcement Learning:</a:t>
            </a:r>
          </a:p>
          <a:p>
            <a:r>
              <a:rPr dirty="0" sz="1800" lang="en-US" smtClean="0"/>
              <a:t>   - Use reinforcement learning techniques to develop models that can make optimal decisions in real-time based on changing electricity prices.</a:t>
            </a:r>
          </a:p>
          <a:p>
            <a:endParaRPr dirty="0" sz="1800" lang="en-US" smtClean="0"/>
          </a:p>
          <a:p>
            <a:r>
              <a:rPr dirty="0" sz="1800" lang="en-US" smtClean="0"/>
              <a:t>6. Hybrid Models:</a:t>
            </a:r>
          </a:p>
          <a:p>
            <a:r>
              <a:rPr dirty="0" sz="1800" lang="en-US" smtClean="0"/>
              <a:t>   - Combine the strengths of multiple methods to create hybrid models that provide more accurate predictions.</a:t>
            </a:r>
          </a:p>
          <a:p>
            <a:endParaRPr dirty="0" sz="1800" lang="en-US" smtClean="0"/>
          </a:p>
          <a:p>
            <a:r>
              <a:rPr dirty="0" sz="1800" lang="en-US" smtClean="0"/>
              <a:t>7. Big Data and Distributed Computing:</a:t>
            </a:r>
          </a:p>
          <a:p>
            <a:r>
              <a:rPr dirty="0" sz="1800" lang="en-US" smtClean="0"/>
              <a:t>   - Utilize big data technologies and distributed computing frameworks like Apache Spark to handle and process large volumes of data efficiently.</a:t>
            </a:r>
          </a:p>
          <a:p>
            <a:endParaRPr dirty="0" sz="1800" lang="en-US" smtClean="0"/>
          </a:p>
          <a:p>
            <a:r>
              <a:rPr dirty="0" sz="1800" lang="en-US" smtClean="0"/>
              <a:t>8. Cloud Computing:</a:t>
            </a:r>
          </a:p>
          <a:p>
            <a:r>
              <a:rPr dirty="0" sz="1800" lang="en-US" smtClean="0"/>
              <a:t>   - Utilize cloud platforms like AWS, Azure, or Google Cloud for scalable and cost-effective infrastructure for training and deploying predictive models.</a:t>
            </a:r>
          </a:p>
          <a:p>
            <a:endParaRPr dirty="0" sz="1800" lang="en-US" smtClean="0"/>
          </a:p>
          <a:p>
            <a:r>
              <a:rPr dirty="0" sz="1800" lang="en-US" smtClean="0"/>
              <a:t>9. Visualization and Monitoring:</a:t>
            </a:r>
          </a:p>
          <a:p>
            <a:r>
              <a:rPr dirty="0" sz="1800" lang="en-US" smtClean="0"/>
              <a:t>   - Develop data visualization dashboards and real-time monitoring tools to track the model's performance and make adjustments as needed.</a:t>
            </a:r>
          </a:p>
          <a:p>
            <a:endParaRPr dirty="0" sz="1800" lang="en-US" smtClean="0"/>
          </a:p>
          <a:p>
            <a:r>
              <a:rPr dirty="0" sz="1800" lang="en-US" smtClean="0"/>
              <a:t>10. Evaluation Metrics:</a:t>
            </a:r>
          </a:p>
          <a:p>
            <a:r>
              <a:rPr dirty="0" sz="1800" lang="en-US" smtClean="0"/>
              <a:t>    - Choose appropriate evaluation metrics like Mean Absolute Error (MAE), Mean Squared Error (MSE), or Root Mean Squared Error (RMSE) to assess the accuracy of your predictions.</a:t>
            </a:r>
          </a:p>
          <a:p>
            <a:endParaRPr dirty="0" sz="1800" lang="en-US" smtClean="0"/>
          </a:p>
          <a:p>
            <a:r>
              <a:rPr dirty="0" sz="1800" lang="en-US" smtClean="0"/>
              <a:t>11. Continuous Model Training:</a:t>
            </a:r>
          </a:p>
          <a:p>
            <a:r>
              <a:rPr dirty="0" sz="1800" lang="en-US" smtClean="0"/>
              <a:t>    - Implement strategies for retraining models periodically to adapt to changing market conditions and data.</a:t>
            </a:r>
          </a:p>
          <a:p>
            <a:endParaRPr dirty="0" sz="1800" lang="en-US" smtClean="0"/>
          </a:p>
          <a:p>
            <a:r>
              <a:rPr dirty="0" sz="1800" lang="en-US" smtClean="0"/>
              <a:t>12. Regulatory Compliance:</a:t>
            </a:r>
          </a:p>
          <a:p>
            <a:r>
              <a:rPr dirty="0" sz="1800" lang="en-US" smtClean="0"/>
              <a:t>    - Ensure that your predictions comply with relevant regulations and standards in the energy sector.</a:t>
            </a:r>
          </a:p>
          <a:p>
            <a:endParaRPr dirty="0" sz="1800" lang="en-US" smtClean="0"/>
          </a:p>
          <a:p>
            <a:r>
              <a:rPr dirty="0" sz="1800" lang="en-US" smtClean="0"/>
              <a:t>Remember that electricity price prediction is a complex task, and the choice of technology and methodology should be based on the specific requirements of your project and the quality of available data. Additionally, continuous monitoring and model refinement are essential for maintaining accuracy in electricity price predictions.</a:t>
            </a:r>
            <a:endParaRPr dirty="0" sz="1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8" name="Rectangle 1"/>
          <p:cNvSpPr/>
          <p:nvPr/>
        </p:nvSpPr>
        <p:spPr>
          <a:xfrm>
            <a:off x="391885" y="-7974121"/>
            <a:ext cx="11649693" cy="5158740"/>
          </a:xfrm>
          <a:prstGeom prst="rect"/>
        </p:spPr>
        <p:txBody>
          <a:bodyPr wrap="square">
            <a:spAutoFit/>
          </a:bodyPr>
          <a:p>
            <a:endParaRPr dirty="0" lang="en-IN" smtClean="0"/>
          </a:p>
          <a:p>
            <a:endParaRPr dirty="0" lang="en-IN" smtClean="0"/>
          </a:p>
          <a:p>
            <a:r>
              <a:rPr dirty="0" lang="en-IN" smtClean="0"/>
              <a:t>9. Visualization and Monitoring:</a:t>
            </a:r>
          </a:p>
          <a:p>
            <a:r>
              <a:rPr dirty="0" lang="en-IN" smtClean="0"/>
              <a:t>   - Develop data visualization dashboards and real-time monitoring tools to track the model's performance and make adjustments as needed.</a:t>
            </a:r>
          </a:p>
          <a:p>
            <a:endParaRPr dirty="0" lang="en-IN" smtClean="0"/>
          </a:p>
          <a:p>
            <a:r>
              <a:rPr dirty="0" lang="en-IN" smtClean="0"/>
              <a:t>10. Evaluation Metrics:</a:t>
            </a:r>
          </a:p>
          <a:p>
            <a:r>
              <a:rPr dirty="0" lang="en-IN" smtClean="0"/>
              <a:t>    - Choose appropriate evaluation metrics like Mean Absolute Error (MAE), Mean Squared Error (MSE), or Root Mean Squared Error (RMSE) to assess the accuracy of your predictions.</a:t>
            </a:r>
          </a:p>
          <a:p>
            <a:endParaRPr dirty="0" lang="en-IN" smtClean="0"/>
          </a:p>
          <a:p>
            <a:r>
              <a:rPr dirty="0" lang="en-IN" smtClean="0"/>
              <a:t>11. Continuous Model Training:</a:t>
            </a:r>
          </a:p>
          <a:p>
            <a:r>
              <a:rPr dirty="0" lang="en-IN" smtClean="0"/>
              <a:t>    - Implement strategies for retraining models periodically to adapt to changing market conditions and data.</a:t>
            </a:r>
          </a:p>
          <a:p>
            <a:endParaRPr dirty="0" lang="en-IN" smtClean="0"/>
          </a:p>
          <a:p>
            <a:r>
              <a:rPr dirty="0" lang="en-IN" smtClean="0"/>
              <a:t>12. Regulatory Compliance:</a:t>
            </a:r>
          </a:p>
          <a:p>
            <a:r>
              <a:rPr dirty="0" lang="en-IN" smtClean="0"/>
              <a:t>    - Ensure that your predictions comply with relevant regulations and standards in the energy sector.</a:t>
            </a:r>
          </a:p>
          <a:p>
            <a:endParaRPr dirty="0" lang="en-IN" smtClean="0"/>
          </a:p>
          <a:p>
            <a:r>
              <a:rPr dirty="0" lang="en-IN" smtClean="0"/>
              <a:t>Remember that electricity price prediction is a complex task, and the choice of technology and methodology should be based on the specific requirements of your project and the quality of available data. Additionally, continuous monitoring and model refinement are essential for maintaining accuracy in electricity price predictions.</a:t>
            </a:r>
            <a:endParaRPr dirty="0" lang="en-IN"/>
          </a:p>
        </p:txBody>
      </p:sp>
      <p:sp>
        <p:nvSpPr>
          <p:cNvPr id="1048599" name="Rectangle 2"/>
          <p:cNvSpPr/>
          <p:nvPr/>
        </p:nvSpPr>
        <p:spPr>
          <a:xfrm>
            <a:off x="0" y="0"/>
            <a:ext cx="12191999" cy="6758940"/>
          </a:xfrm>
          <a:prstGeom prst="rect"/>
        </p:spPr>
        <p:txBody>
          <a:bodyPr wrap="square">
            <a:spAutoFit/>
          </a:bodyPr>
          <a:p>
            <a:endParaRPr dirty="0" lang="en-IN" smtClean="0"/>
          </a:p>
          <a:p>
            <a:r>
              <a:rPr dirty="0" lang="en-IN" smtClean="0"/>
              <a:t>1. Time Series Analysis:</a:t>
            </a:r>
          </a:p>
          <a:p>
            <a:r>
              <a:rPr dirty="0" lang="en-IN" smtClean="0"/>
              <a:t>   - Autoregressive Integrated Moving Average (ARIMA): ARIMA models are commonly used for time series forecasting and can be applied to predict electricity prices based on historical data.</a:t>
            </a:r>
          </a:p>
          <a:p>
            <a:r>
              <a:rPr dirty="0" lang="en-IN" smtClean="0"/>
              <a:t>   - Seasonal Decomposition: Decompose the time series data into its trend, seasonality, and residual components to understand and predict price fluctuations.</a:t>
            </a:r>
          </a:p>
          <a:p>
            <a:endParaRPr dirty="0" lang="en-IN" smtClean="0"/>
          </a:p>
          <a:p>
            <a:endParaRPr dirty="0" lang="en-IN" smtClean="0"/>
          </a:p>
          <a:p>
            <a:r>
              <a:rPr dirty="0" lang="en-IN" smtClean="0"/>
              <a:t>2. Machine Learning:</a:t>
            </a:r>
          </a:p>
          <a:p>
            <a:r>
              <a:rPr dirty="0" lang="en-IN" smtClean="0"/>
              <a:t>   - Regression Models: Employ linear regression, decision trees, random forests, or support vector machines to build models that can predict electricity prices based on historical data and relevant features.</a:t>
            </a:r>
          </a:p>
          <a:p>
            <a:r>
              <a:rPr dirty="0" lang="en-IN" smtClean="0"/>
              <a:t>   - Neural Networks: Deep learning techniques like recurrent neural networks (RNNs) and long short-term memory (LSTM) networks can capture complex patterns in time series data.</a:t>
            </a:r>
          </a:p>
          <a:p>
            <a:r>
              <a:rPr dirty="0" lang="en-IN" smtClean="0"/>
              <a:t>   - </a:t>
            </a:r>
            <a:r>
              <a:rPr dirty="0" lang="en-IN" err="1" smtClean="0"/>
              <a:t>XGBoost</a:t>
            </a:r>
            <a:r>
              <a:rPr dirty="0" lang="en-IN" smtClean="0"/>
              <a:t> and Gradient Boosting: These ensemble methods can provide accurate predictions by combining the results of multiple decision trees.</a:t>
            </a:r>
          </a:p>
          <a:p>
            <a:endParaRPr dirty="0" lang="en-US"/>
          </a:p>
          <a:p>
            <a:endParaRPr dirty="0" lang="en-IN" smtClean="0"/>
          </a:p>
          <a:p>
            <a:endParaRPr dirty="0" lang="en-IN" smtClean="0"/>
          </a:p>
          <a:p>
            <a:r>
              <a:rPr dirty="0" lang="en-IN" smtClean="0"/>
              <a:t>3. Data </a:t>
            </a:r>
            <a:r>
              <a:rPr dirty="0" lang="en-IN" err="1" smtClean="0"/>
              <a:t>Preprocessing</a:t>
            </a:r>
            <a:r>
              <a:rPr dirty="0" lang="en-IN" smtClean="0"/>
              <a:t> and Feature Engineering:</a:t>
            </a:r>
          </a:p>
          <a:p>
            <a:r>
              <a:rPr dirty="0" lang="en-IN" smtClean="0"/>
              <a:t>   - Normalize and scale data.</a:t>
            </a:r>
          </a:p>
          <a:p>
            <a:r>
              <a:rPr dirty="0" lang="en-IN" smtClean="0"/>
              <a:t>   - Feature selection and engineering to include factors like weather conditions, demand, generation capacity, and market data.</a:t>
            </a:r>
          </a:p>
          <a:p>
            <a:r>
              <a:rPr dirty="0" lang="en-IN" smtClean="0"/>
              <a:t>   - Time-based features such as day of the week, hour of the day, and holidays.</a:t>
            </a:r>
          </a:p>
          <a:p>
            <a:endParaRPr dirty="0" lang="en-IN" smtClean="0"/>
          </a:p>
          <a:p>
            <a:endParaRPr dirty="0" lang="en-IN"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0" name="Content Placeholder 2"/>
          <p:cNvSpPr>
            <a:spLocks noGrp="1"/>
          </p:cNvSpPr>
          <p:nvPr>
            <p:ph idx="4294967295"/>
          </p:nvPr>
        </p:nvSpPr>
        <p:spPr>
          <a:xfrm>
            <a:off x="166254" y="225631"/>
            <a:ext cx="11899075" cy="6483927"/>
          </a:xfrm>
        </p:spPr>
        <p:txBody>
          <a:bodyPr>
            <a:noAutofit/>
          </a:bodyPr>
          <a:p>
            <a:pPr indent="0" marL="0">
              <a:buNone/>
            </a:pPr>
            <a:r>
              <a:rPr dirty="0" sz="1800" lang="en-US" smtClean="0"/>
              <a:t>4. External Data Sources:</a:t>
            </a:r>
          </a:p>
          <a:p>
            <a:r>
              <a:rPr dirty="0" sz="1800" lang="en-US" smtClean="0"/>
              <a:t>   - Incorporate external data sources, such as weather forecasts, economic indicators, and energy market data, to improve prediction accuracy.</a:t>
            </a:r>
          </a:p>
          <a:p>
            <a:endParaRPr dirty="0" sz="1800" lang="en-US" smtClean="0"/>
          </a:p>
          <a:p>
            <a:r>
              <a:rPr dirty="0" sz="1800" lang="en-US" smtClean="0"/>
              <a:t>5. Reinforcement Learning:</a:t>
            </a:r>
          </a:p>
          <a:p>
            <a:r>
              <a:rPr dirty="0" sz="1800" lang="en-US" smtClean="0"/>
              <a:t>   - Use reinforcement learning techniques to develop models that can make optimal decisions in real-time based on changing electricity prices.</a:t>
            </a:r>
          </a:p>
          <a:p>
            <a:endParaRPr dirty="0" sz="1800" lang="en-US" smtClean="0"/>
          </a:p>
          <a:p>
            <a:r>
              <a:rPr dirty="0" sz="1800" lang="en-US" smtClean="0"/>
              <a:t>6. Hybrid Models:</a:t>
            </a:r>
          </a:p>
          <a:p>
            <a:r>
              <a:rPr dirty="0" sz="1800" lang="en-US" smtClean="0"/>
              <a:t>   - Combine the strengths of multiple methods to create hybrid models that provide more accurate predictions.</a:t>
            </a:r>
          </a:p>
          <a:p>
            <a:endParaRPr dirty="0" sz="1800" lang="en-US" smtClean="0"/>
          </a:p>
          <a:p>
            <a:r>
              <a:rPr dirty="0" sz="1800" lang="en-US" smtClean="0"/>
              <a:t>7. Big Data and Distributed Computing:</a:t>
            </a:r>
          </a:p>
          <a:p>
            <a:r>
              <a:rPr dirty="0" sz="1800" lang="en-US" smtClean="0"/>
              <a:t>   - Utilize big data technologies and distributed computing frameworks like Apache Spark to handle and process large volumes of data efficiently.</a:t>
            </a:r>
          </a:p>
          <a:p>
            <a:endParaRPr dirty="0" sz="1800" lang="en-US" smtClean="0"/>
          </a:p>
          <a:p>
            <a:r>
              <a:rPr dirty="0" sz="1800" lang="en-US" smtClean="0"/>
              <a:t>8. Cloud Computing:</a:t>
            </a:r>
          </a:p>
          <a:p>
            <a:r>
              <a:rPr dirty="0" sz="1800" lang="en-US" smtClean="0"/>
              <a:t>   - Utilize cloud platforms like AWS, Azure, or Google Cloud for scalable and cost-effective infrastructure for training and deploying predictive models.</a:t>
            </a:r>
          </a:p>
          <a:p>
            <a:endParaRPr dirty="0" sz="1800" lang="en-US"/>
          </a:p>
          <a:p>
            <a:endParaRPr dirty="0" sz="1800" lang="en-US" smtClean="0"/>
          </a:p>
          <a:p>
            <a:r>
              <a:rPr dirty="0" sz="1800" lang="en-US" smtClean="0"/>
              <a:t>9.Visualization </a:t>
            </a:r>
          </a:p>
          <a:p>
            <a:pPr indent="0" marL="0">
              <a:buNone/>
            </a:pPr>
            <a:r>
              <a:rPr dirty="0" sz="1800" lang="en-US" smtClean="0"/>
              <a:t>    </a:t>
            </a:r>
          </a:p>
          <a:p>
            <a:pPr indent="0" marL="0">
              <a:buNone/>
            </a:pPr>
            <a:endParaRPr dirty="0" sz="1800"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1" name="Rectangle 2"/>
          <p:cNvSpPr/>
          <p:nvPr/>
        </p:nvSpPr>
        <p:spPr>
          <a:xfrm>
            <a:off x="391886" y="522513"/>
            <a:ext cx="11459688" cy="5958840"/>
          </a:xfrm>
          <a:prstGeom prst="rect"/>
        </p:spPr>
        <p:txBody>
          <a:bodyPr wrap="square">
            <a:spAutoFit/>
          </a:bodyPr>
          <a:p>
            <a:r>
              <a:rPr dirty="0" lang="en-IN" smtClean="0"/>
              <a:t>9. Visualization and Monitoring:</a:t>
            </a:r>
          </a:p>
          <a:p>
            <a:r>
              <a:rPr dirty="0" lang="en-IN" smtClean="0"/>
              <a:t>   - Develop data visualization dashboards and real-time monitoring tools to track the model's performance and make adjustments as needed.</a:t>
            </a:r>
          </a:p>
          <a:p>
            <a:endParaRPr dirty="0" lang="en-IN" smtClean="0"/>
          </a:p>
          <a:p>
            <a:endParaRPr dirty="0" lang="en-IN" smtClean="0"/>
          </a:p>
          <a:p>
            <a:r>
              <a:rPr dirty="0" lang="en-IN" smtClean="0"/>
              <a:t>10. Evaluation Metrics:</a:t>
            </a:r>
          </a:p>
          <a:p>
            <a:r>
              <a:rPr dirty="0" lang="en-IN" smtClean="0"/>
              <a:t>    - Choose appropriate evaluation metrics like Mean Absolute Error (MAE), Mean Squared Error (MSE), or Root Mean Squared Error (RMSE) to assess the accuracy of your predictions.</a:t>
            </a:r>
          </a:p>
          <a:p>
            <a:endParaRPr dirty="0" lang="en-IN" smtClean="0"/>
          </a:p>
          <a:p>
            <a:endParaRPr dirty="0" lang="en-IN" smtClean="0"/>
          </a:p>
          <a:p>
            <a:r>
              <a:rPr dirty="0" lang="en-IN" smtClean="0"/>
              <a:t>11. Continuous Model Training:</a:t>
            </a:r>
          </a:p>
          <a:p>
            <a:r>
              <a:rPr dirty="0" lang="en-IN" smtClean="0"/>
              <a:t>    - Implement strategies for retraining models periodically to adapt to changing market conditions and data.</a:t>
            </a:r>
          </a:p>
          <a:p>
            <a:endParaRPr dirty="0" lang="en-IN" smtClean="0"/>
          </a:p>
          <a:p>
            <a:endParaRPr dirty="0" lang="en-IN" smtClean="0"/>
          </a:p>
          <a:p>
            <a:r>
              <a:rPr dirty="0" lang="en-IN" smtClean="0"/>
              <a:t>12. Regulatory Compliance:</a:t>
            </a:r>
          </a:p>
          <a:p>
            <a:r>
              <a:rPr dirty="0" lang="en-IN" smtClean="0"/>
              <a:t>    - Ensure that your predictions comply with relevant regulations and standards in the energy sector.</a:t>
            </a:r>
          </a:p>
          <a:p>
            <a:endParaRPr dirty="0" lang="en-IN" smtClean="0"/>
          </a:p>
          <a:p>
            <a:endParaRPr dirty="0" lang="en-IN" smtClean="0"/>
          </a:p>
          <a:p>
            <a:r>
              <a:rPr dirty="0" lang="en-IN" smtClean="0"/>
              <a:t>Remember that electricity price prediction is a complex task, and the choice of technology and methodology should be based on the specific requirements of your project and the quality of available data. Additionally, continuous monitoring and model refinement are essential for maintaining accuracy in electricity price predictions.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TextBox 1"/>
          <p:cNvSpPr txBox="1"/>
          <p:nvPr/>
        </p:nvSpPr>
        <p:spPr>
          <a:xfrm>
            <a:off x="3823855" y="2671948"/>
            <a:ext cx="6068290" cy="993140"/>
          </a:xfrm>
          <a:prstGeom prst="rect"/>
          <a:noFill/>
        </p:spPr>
        <p:txBody>
          <a:bodyPr rtlCol="0" wrap="square">
            <a:spAutoFit/>
          </a:bodyPr>
          <a:p>
            <a:r>
              <a:rPr dirty="0" sz="6000" lang="en-US" smtClean="0"/>
              <a:t>THANK YOU</a:t>
            </a:r>
            <a:endParaRPr dirty="0" sz="6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ELECTRIC PRICE PREDICTION</dc:title>
  <dc:creator>USER</dc:creator>
  <cp:lastModifiedBy>USER</cp:lastModifiedBy>
  <dcterms:created xsi:type="dcterms:W3CDTF">2023-10-10T16:19:00Z</dcterms:created>
  <dcterms:modified xsi:type="dcterms:W3CDTF">2023-11-01T04:01:26Z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9144916c7db743e2b2df3c6754428c5f</vt:lpwstr>
  </property>
</Properties>
</file>