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58" r:id="rId6"/>
    <p:sldId id="277" r:id="rId7"/>
    <p:sldId id="278" r:id="rId8"/>
    <p:sldId id="272" r:id="rId9"/>
    <p:sldId id="273" r:id="rId10"/>
    <p:sldId id="274" r:id="rId11"/>
    <p:sldId id="276" r:id="rId12"/>
    <p:sldId id="275" r:id="rId13"/>
    <p:sldId id="279" r:id="rId14"/>
    <p:sldId id="280" r:id="rId15"/>
    <p:sldId id="282" r:id="rId16"/>
    <p:sldId id="281" r:id="rId17"/>
    <p:sldId id="283" r:id="rId18"/>
    <p:sldId id="284" r:id="rId19"/>
    <p:sldId id="285" r:id="rId20"/>
    <p:sldId id="286" r:id="rId21"/>
    <p:sldId id="287" r:id="rId22"/>
    <p:sldId id="288" r:id="rId23"/>
    <p:sldId id="289" r:id="rId24"/>
    <p:sldId id="290" r:id="rId25"/>
    <p:sldId id="291" r:id="rId26"/>
    <p:sldId id="301" r:id="rId27"/>
    <p:sldId id="292" r:id="rId28"/>
    <p:sldId id="293" r:id="rId29"/>
    <p:sldId id="294" r:id="rId30"/>
    <p:sldId id="295" r:id="rId31"/>
    <p:sldId id="296" r:id="rId32"/>
    <p:sldId id="297" r:id="rId33"/>
    <p:sldId id="298" r:id="rId34"/>
    <p:sldId id="299" r:id="rId35"/>
    <p:sldId id="300" r:id="rId36"/>
    <p:sldId id="302" r:id="rId37"/>
    <p:sldId id="303" r:id="rId38"/>
    <p:sldId id="304" r:id="rId39"/>
    <p:sldId id="305" r:id="rId40"/>
    <p:sldId id="306" r:id="rId41"/>
    <p:sldId id="307" r:id="rId42"/>
    <p:sldId id="268" r:id="rId4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87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14-Jul-20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sz="4000" b="1" i="0">
                <a:solidFill>
                  <a:srgbClr val="404040"/>
                </a:solidFill>
                <a:latin typeface="Comic Sans MS"/>
                <a:cs typeface="Comic Sans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14-Jul-20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14-Jul-20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14-Jul-20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0"/>
            <a:ext cx="842644" cy="5666740"/>
          </a:xfrm>
          <a:custGeom>
            <a:avLst/>
            <a:gdLst/>
            <a:ahLst/>
            <a:cxnLst/>
            <a:rect l="l" t="t" r="r" b="b"/>
            <a:pathLst>
              <a:path w="842644" h="5666740">
                <a:moveTo>
                  <a:pt x="842594" y="0"/>
                </a:moveTo>
                <a:lnTo>
                  <a:pt x="0" y="0"/>
                </a:lnTo>
                <a:lnTo>
                  <a:pt x="0" y="5666155"/>
                </a:lnTo>
                <a:lnTo>
                  <a:pt x="842594" y="0"/>
                </a:lnTo>
                <a:close/>
              </a:path>
            </a:pathLst>
          </a:custGeom>
          <a:solidFill>
            <a:srgbClr val="90C225">
              <a:alpha val="85096"/>
            </a:srgbClr>
          </a:solidFill>
        </p:spPr>
        <p:txBody>
          <a:bodyPr wrap="square" lIns="0" tIns="0" rIns="0" bIns="0" rtlCol="0"/>
          <a:lstStyle/>
          <a:p>
            <a:endParaRPr/>
          </a:p>
        </p:txBody>
      </p:sp>
      <p:sp>
        <p:nvSpPr>
          <p:cNvPr id="26" name="bk object 26"/>
          <p:cNvSpPr/>
          <p:nvPr/>
        </p:nvSpPr>
        <p:spPr>
          <a:xfrm>
            <a:off x="1085850" y="2667000"/>
            <a:ext cx="8572500" cy="2895600"/>
          </a:xfrm>
          <a:prstGeom prst="rect">
            <a:avLst/>
          </a:prstGeom>
          <a:blipFill>
            <a:blip r:embed="rId2" cstate="print"/>
            <a:stretch>
              <a:fillRect/>
            </a:stretch>
          </a:blipFill>
        </p:spPr>
        <p:txBody>
          <a:bodyPr wrap="square" lIns="0" tIns="0" rIns="0" bIns="0" rtlCol="0"/>
          <a:lstStyle/>
          <a:p>
            <a:endParaRPr/>
          </a:p>
        </p:txBody>
      </p:sp>
      <p:sp>
        <p:nvSpPr>
          <p:cNvPr id="27" name="bk object 27"/>
          <p:cNvSpPr/>
          <p:nvPr/>
        </p:nvSpPr>
        <p:spPr>
          <a:xfrm>
            <a:off x="2021458" y="3101467"/>
            <a:ext cx="7062216" cy="998854"/>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14-Jul-20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a:xfrm>
            <a:off x="2091308" y="434466"/>
            <a:ext cx="6081395" cy="1489075"/>
          </a:xfrm>
          <a:prstGeom prst="rect">
            <a:avLst/>
          </a:prstGeom>
        </p:spPr>
        <p:txBody>
          <a:bodyPr wrap="square" lIns="0" tIns="0" rIns="0" bIns="0">
            <a:spAutoFit/>
          </a:bodyPr>
          <a:lstStyle>
            <a:lvl1pPr>
              <a:defRPr sz="4800" b="1" i="0">
                <a:solidFill>
                  <a:srgbClr val="90C225"/>
                </a:solidFill>
                <a:latin typeface="Comic Sans MS"/>
                <a:cs typeface="Comic Sans MS"/>
              </a:defRPr>
            </a:lvl1pPr>
          </a:lstStyle>
          <a:p>
            <a:endParaRPr/>
          </a:p>
        </p:txBody>
      </p:sp>
      <p:sp>
        <p:nvSpPr>
          <p:cNvPr id="3" name="Holder 3"/>
          <p:cNvSpPr>
            <a:spLocks noGrp="1"/>
          </p:cNvSpPr>
          <p:nvPr>
            <p:ph type="body" idx="1"/>
          </p:nvPr>
        </p:nvSpPr>
        <p:spPr>
          <a:xfrm>
            <a:off x="1086408" y="1887246"/>
            <a:ext cx="7691755" cy="2973704"/>
          </a:xfrm>
          <a:prstGeom prst="rect">
            <a:avLst/>
          </a:prstGeom>
        </p:spPr>
        <p:txBody>
          <a:bodyPr wrap="square" lIns="0" tIns="0" rIns="0" bIns="0">
            <a:spAutoFit/>
          </a:bodyPr>
          <a:lstStyle>
            <a:lvl1pPr>
              <a:defRPr sz="4000" b="1" i="0">
                <a:solidFill>
                  <a:srgbClr val="404040"/>
                </a:solidFill>
                <a:latin typeface="Comic Sans MS"/>
                <a:cs typeface="Comic Sans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14-Jul-20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38200" y="0"/>
            <a:ext cx="2609850" cy="3067050"/>
          </a:xfrm>
          <a:prstGeom prst="rect">
            <a:avLst/>
          </a:prstGeom>
          <a:blipFill>
            <a:blip r:embed="rId2" cstate="print"/>
            <a:stretch>
              <a:fillRect/>
            </a:stretch>
          </a:blipFill>
        </p:spPr>
        <p:txBody>
          <a:bodyPr wrap="square" lIns="0" tIns="0" rIns="0" bIns="0" rtlCol="0"/>
          <a:lstStyle/>
          <a:p>
            <a:endParaRPr/>
          </a:p>
        </p:txBody>
      </p:sp>
      <p:sp>
        <p:nvSpPr>
          <p:cNvPr id="7" name="Title 1"/>
          <p:cNvSpPr txBox="1">
            <a:spLocks/>
          </p:cNvSpPr>
          <p:nvPr/>
        </p:nvSpPr>
        <p:spPr>
          <a:xfrm>
            <a:off x="2362200" y="1524000"/>
            <a:ext cx="6081395" cy="738664"/>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smtClean="0">
                <a:ln>
                  <a:noFill/>
                </a:ln>
                <a:solidFill>
                  <a:srgbClr val="92D050"/>
                </a:solidFill>
                <a:effectLst/>
                <a:uLnTx/>
                <a:uFillTx/>
                <a:latin typeface="Times New Roman" pitchFamily="18" charset="0"/>
                <a:ea typeface="+mj-ea"/>
                <a:cs typeface="Times New Roman" pitchFamily="18" charset="0"/>
              </a:rPr>
              <a:t>UNIT - 1</a:t>
            </a:r>
            <a:endParaRPr kumimoji="0" lang="en-US" sz="4000" b="1" i="0" u="none" strike="noStrike" kern="0" cap="none" spc="0" normalizeH="0" baseline="0" noProof="0" dirty="0">
              <a:ln>
                <a:noFill/>
              </a:ln>
              <a:solidFill>
                <a:srgbClr val="92D050"/>
              </a:solidFill>
              <a:effectLst/>
              <a:uLnTx/>
              <a:uFillTx/>
              <a:latin typeface="Times New Roman" pitchFamily="18" charset="0"/>
              <a:ea typeface="+mj-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4466"/>
            <a:ext cx="9372600" cy="984885"/>
          </a:xfrm>
        </p:spPr>
        <p:txBody>
          <a:bodyPr/>
          <a:lstStyle/>
          <a:p>
            <a:r>
              <a:rPr lang="en-US" sz="3200" dirty="0" smtClean="0"/>
              <a:t>High-Performance Computing Use Cases</a:t>
            </a:r>
            <a:br>
              <a:rPr lang="en-US" sz="3200" dirty="0" smtClean="0"/>
            </a:br>
            <a:endParaRPr lang="en-US" sz="3200" dirty="0"/>
          </a:p>
        </p:txBody>
      </p:sp>
      <p:sp>
        <p:nvSpPr>
          <p:cNvPr id="3" name="Rectangle 2"/>
          <p:cNvSpPr/>
          <p:nvPr/>
        </p:nvSpPr>
        <p:spPr>
          <a:xfrm>
            <a:off x="304800" y="1447800"/>
            <a:ext cx="9677400" cy="4893647"/>
          </a:xfrm>
          <a:prstGeom prst="rect">
            <a:avLst/>
          </a:prstGeom>
        </p:spPr>
        <p:txBody>
          <a:bodyPr wrap="square">
            <a:spAutoFit/>
          </a:bodyPr>
          <a:lstStyle/>
          <a:p>
            <a:pPr algn="just">
              <a:buFont typeface="Wingdings" pitchFamily="2" charset="2"/>
              <a:buChar char="Ø"/>
            </a:pPr>
            <a:r>
              <a:rPr lang="en-US" sz="2400" b="1" dirty="0" smtClean="0">
                <a:latin typeface="Times New Roman" pitchFamily="18" charset="0"/>
                <a:cs typeface="Times New Roman" pitchFamily="18" charset="0"/>
              </a:rPr>
              <a:t>Financial </a:t>
            </a:r>
            <a:r>
              <a:rPr lang="en-US" sz="2400" b="1" dirty="0" smtClean="0">
                <a:latin typeface="Times New Roman" pitchFamily="18" charset="0"/>
                <a:cs typeface="Times New Roman" pitchFamily="18" charset="0"/>
              </a:rPr>
              <a:t>services: </a:t>
            </a:r>
            <a:r>
              <a:rPr lang="en-US" sz="2400" dirty="0" smtClean="0">
                <a:latin typeface="Times New Roman" pitchFamily="18" charset="0"/>
                <a:cs typeface="Times New Roman" pitchFamily="18" charset="0"/>
              </a:rPr>
              <a:t>HPC is being used to monitor real-time stock trends and automate trading.</a:t>
            </a:r>
          </a:p>
          <a:p>
            <a:pPr algn="just">
              <a:buFont typeface="Wingdings" pitchFamily="2" charset="2"/>
              <a:buChar char="Ø"/>
            </a:pPr>
            <a:r>
              <a:rPr lang="en-US" sz="2400" b="1" dirty="0" smtClean="0">
                <a:latin typeface="Times New Roman" pitchFamily="18" charset="0"/>
                <a:cs typeface="Times New Roman" pitchFamily="18" charset="0"/>
              </a:rPr>
              <a:t>Research labs:</a:t>
            </a:r>
            <a:r>
              <a:rPr lang="en-US" sz="2400" dirty="0" smtClean="0">
                <a:latin typeface="Times New Roman" pitchFamily="18" charset="0"/>
                <a:cs typeface="Times New Roman" pitchFamily="18" charset="0"/>
              </a:rPr>
              <a:t> HPC is used by scientists to find sources of renewable energy, create new materials, make predictions about storms, and study the evolution of the universe. HPC is also being used by researchers in geology, social media, brain imaging, semantics, economics, genomics, and even music.</a:t>
            </a:r>
          </a:p>
          <a:p>
            <a:pPr algn="just">
              <a:buFont typeface="Wingdings" pitchFamily="2" charset="2"/>
              <a:buChar char="Ø"/>
            </a:pPr>
            <a:r>
              <a:rPr lang="en-US" sz="2400" b="1" dirty="0" smtClean="0">
                <a:latin typeface="Times New Roman" pitchFamily="18" charset="0"/>
                <a:cs typeface="Times New Roman" pitchFamily="18" charset="0"/>
              </a:rPr>
              <a:t>Healthcare:</a:t>
            </a:r>
            <a:r>
              <a:rPr lang="en-US" sz="2400" dirty="0" smtClean="0">
                <a:latin typeface="Times New Roman" pitchFamily="18" charset="0"/>
                <a:cs typeface="Times New Roman" pitchFamily="18" charset="0"/>
              </a:rPr>
              <a:t> HPC is being used by healthcare specialists to cure diseases such as diabetes and cancer for more accurate and faster diagnosis of the patient.</a:t>
            </a:r>
          </a:p>
          <a:p>
            <a:pPr algn="just">
              <a:buFont typeface="Wingdings" pitchFamily="2" charset="2"/>
              <a:buChar char="Ø"/>
            </a:pPr>
            <a:r>
              <a:rPr lang="en-US" sz="2400" b="1" dirty="0" smtClean="0">
                <a:latin typeface="Times New Roman" pitchFamily="18" charset="0"/>
                <a:cs typeface="Times New Roman" pitchFamily="18" charset="0"/>
              </a:rPr>
              <a:t>Entertainment industry:</a:t>
            </a:r>
            <a:r>
              <a:rPr lang="en-US" sz="2400" dirty="0" smtClean="0">
                <a:latin typeface="Times New Roman" pitchFamily="18" charset="0"/>
                <a:cs typeface="Times New Roman" pitchFamily="18" charset="0"/>
              </a:rPr>
              <a:t> Professionals in the media and entertainment industry use HPC to edit feature films, stream live events, and render special effects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4466"/>
            <a:ext cx="9829800" cy="492443"/>
          </a:xfrm>
        </p:spPr>
        <p:txBody>
          <a:bodyPr/>
          <a:lstStyle/>
          <a:p>
            <a:r>
              <a:rPr lang="en-US" sz="3200" dirty="0" smtClean="0">
                <a:latin typeface="Times New Roman" pitchFamily="18" charset="0"/>
                <a:cs typeface="Times New Roman" pitchFamily="18" charset="0"/>
              </a:rPr>
              <a:t>High-Performance Computing Use </a:t>
            </a:r>
            <a:r>
              <a:rPr lang="en-US" sz="3200" dirty="0" smtClean="0">
                <a:latin typeface="Times New Roman" pitchFamily="18" charset="0"/>
                <a:cs typeface="Times New Roman" pitchFamily="18" charset="0"/>
              </a:rPr>
              <a:t>Cases….</a:t>
            </a:r>
            <a:endParaRPr lang="en-US" sz="3200" dirty="0">
              <a:latin typeface="Times New Roman" pitchFamily="18" charset="0"/>
              <a:cs typeface="Times New Roman" pitchFamily="18" charset="0"/>
            </a:endParaRPr>
          </a:p>
        </p:txBody>
      </p:sp>
      <p:sp>
        <p:nvSpPr>
          <p:cNvPr id="3" name="Rectangle 2"/>
          <p:cNvSpPr/>
          <p:nvPr/>
        </p:nvSpPr>
        <p:spPr>
          <a:xfrm>
            <a:off x="609600" y="1720840"/>
            <a:ext cx="9220200" cy="4524315"/>
          </a:xfrm>
          <a:prstGeom prst="rect">
            <a:avLst/>
          </a:prstGeom>
        </p:spPr>
        <p:txBody>
          <a:bodyPr wrap="square">
            <a:spAutoFit/>
          </a:bodyPr>
          <a:lstStyle/>
          <a:p>
            <a:pPr algn="just">
              <a:buFont typeface="Wingdings" pitchFamily="2" charset="2"/>
              <a:buChar char="Ø"/>
            </a:pPr>
            <a:r>
              <a:rPr lang="en-US" sz="2400" b="1" dirty="0" smtClean="0">
                <a:latin typeface="Times New Roman" pitchFamily="18" charset="0"/>
                <a:cs typeface="Times New Roman" pitchFamily="18" charset="0"/>
              </a:rPr>
              <a:t>Oil and gas:</a:t>
            </a:r>
            <a:r>
              <a:rPr lang="en-US" sz="2400" dirty="0" smtClean="0">
                <a:latin typeface="Times New Roman" pitchFamily="18" charset="0"/>
                <a:cs typeface="Times New Roman" pitchFamily="18" charset="0"/>
              </a:rPr>
              <a:t> With the help of high-performance computing systems, one can identify where to drill for new wells</a:t>
            </a:r>
            <a:r>
              <a:rPr lang="en-US" sz="2400" dirty="0" smtClean="0">
                <a:latin typeface="Times New Roman" pitchFamily="18" charset="0"/>
                <a:cs typeface="Times New Roman" pitchFamily="18" charset="0"/>
              </a:rPr>
              <a:t>.</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b="1" dirty="0" smtClean="0">
                <a:latin typeface="Times New Roman" pitchFamily="18" charset="0"/>
                <a:cs typeface="Times New Roman" pitchFamily="18" charset="0"/>
              </a:rPr>
              <a:t>Machine Learning and Artificial Intelligence:</a:t>
            </a:r>
            <a:r>
              <a:rPr lang="en-US" sz="2400" dirty="0" smtClean="0">
                <a:latin typeface="Times New Roman" pitchFamily="18" charset="0"/>
                <a:cs typeface="Times New Roman" pitchFamily="18" charset="0"/>
              </a:rPr>
              <a:t> HPC can be used to improve cancer screening methods, uncover credit card fraud, offer self-assisted technical support, and teach self-driving vehicles</a:t>
            </a:r>
            <a:r>
              <a:rPr lang="en-US" sz="2400" dirty="0" smtClean="0">
                <a:latin typeface="Times New Roman" pitchFamily="18" charset="0"/>
                <a:cs typeface="Times New Roman" pitchFamily="18" charset="0"/>
              </a:rPr>
              <a:t>.</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b="1" dirty="0" smtClean="0">
                <a:latin typeface="Times New Roman" pitchFamily="18" charset="0"/>
                <a:cs typeface="Times New Roman" pitchFamily="18" charset="0"/>
              </a:rPr>
              <a:t>Industry:</a:t>
            </a:r>
            <a:r>
              <a:rPr lang="en-US" sz="2400" dirty="0" smtClean="0">
                <a:latin typeface="Times New Roman" pitchFamily="18" charset="0"/>
                <a:cs typeface="Times New Roman" pitchFamily="18" charset="0"/>
              </a:rPr>
              <a:t> HPC can be used to improve products, reduce the time taken to develop new products, and also reduce production costs</a:t>
            </a:r>
            <a:r>
              <a:rPr lang="en-US" sz="2400" dirty="0" smtClean="0">
                <a:latin typeface="Times New Roman" pitchFamily="18" charset="0"/>
                <a:cs typeface="Times New Roman" pitchFamily="18" charset="0"/>
              </a:rPr>
              <a:t>.</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b="1" dirty="0" smtClean="0">
                <a:latin typeface="Times New Roman" pitchFamily="18" charset="0"/>
                <a:cs typeface="Times New Roman" pitchFamily="18" charset="0"/>
              </a:rPr>
              <a:t>Big Data:</a:t>
            </a:r>
            <a:r>
              <a:rPr lang="en-US" sz="2400" dirty="0" smtClean="0">
                <a:latin typeface="Times New Roman" pitchFamily="18" charset="0"/>
                <a:cs typeface="Times New Roman" pitchFamily="18" charset="0"/>
              </a:rPr>
              <a:t> As our ability to gather information increases, high-performance computing systems can be highly useful to analyze this data.</a:t>
            </a:r>
            <a:endParaRPr lang="en-US" sz="24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4466"/>
            <a:ext cx="8686800" cy="861774"/>
          </a:xfrm>
        </p:spPr>
        <p:txBody>
          <a:bodyPr/>
          <a:lstStyle/>
          <a:p>
            <a:r>
              <a:rPr lang="en-US" sz="2800" dirty="0" smtClean="0"/>
              <a:t>Benefits of High-Performance Computing</a:t>
            </a:r>
            <a:br>
              <a:rPr lang="en-US" sz="2800" dirty="0" smtClean="0"/>
            </a:br>
            <a:endParaRPr lang="en-US" sz="2800" dirty="0"/>
          </a:p>
        </p:txBody>
      </p:sp>
      <p:sp>
        <p:nvSpPr>
          <p:cNvPr id="3" name="Rectangle 2"/>
          <p:cNvSpPr/>
          <p:nvPr/>
        </p:nvSpPr>
        <p:spPr>
          <a:xfrm>
            <a:off x="533400" y="1295400"/>
            <a:ext cx="9296400" cy="3785652"/>
          </a:xfrm>
          <a:prstGeom prst="rect">
            <a:avLst/>
          </a:prstGeom>
        </p:spPr>
        <p:txBody>
          <a:bodyPr wrap="square">
            <a:spAutoFit/>
          </a:bodyPr>
          <a:lstStyle/>
          <a:p>
            <a:r>
              <a:rPr lang="en-US" sz="2400" dirty="0" smtClean="0">
                <a:latin typeface="Times New Roman" pitchFamily="18" charset="0"/>
                <a:cs typeface="Times New Roman" pitchFamily="18" charset="0"/>
              </a:rPr>
              <a:t>Below </a:t>
            </a:r>
            <a:r>
              <a:rPr lang="en-US" sz="2400" dirty="0" smtClean="0">
                <a:latin typeface="Times New Roman" pitchFamily="18" charset="0"/>
                <a:cs typeface="Times New Roman" pitchFamily="18" charset="0"/>
              </a:rPr>
              <a:t>are two main benefits offered by the HPC systems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marL="457200" indent="-457200">
              <a:buAutoNum type="alphaLcParenR"/>
            </a:pPr>
            <a:r>
              <a:rPr lang="en-US" sz="2400" b="1" dirty="0" smtClean="0">
                <a:latin typeface="Times New Roman" pitchFamily="18" charset="0"/>
                <a:cs typeface="Times New Roman" pitchFamily="18" charset="0"/>
              </a:rPr>
              <a:t>Saves </a:t>
            </a:r>
            <a:r>
              <a:rPr lang="en-US" sz="2400" b="1" dirty="0" smtClean="0">
                <a:latin typeface="Times New Roman" pitchFamily="18" charset="0"/>
                <a:cs typeface="Times New Roman" pitchFamily="18" charset="0"/>
              </a:rPr>
              <a:t>Money:</a:t>
            </a:r>
            <a:r>
              <a:rPr lang="en-US" sz="2400" dirty="0" smtClean="0">
                <a:latin typeface="Times New Roman" pitchFamily="18" charset="0"/>
                <a:cs typeface="Times New Roman" pitchFamily="18" charset="0"/>
              </a:rPr>
              <a:t> With fast processing ability of high-performance computing systems, companies can deliver faster results in saving money</a:t>
            </a:r>
            <a:r>
              <a:rPr lang="en-US" sz="2400" dirty="0" smtClean="0">
                <a:latin typeface="Times New Roman" pitchFamily="18" charset="0"/>
                <a:cs typeface="Times New Roman" pitchFamily="18" charset="0"/>
              </a:rPr>
              <a:t>.</a:t>
            </a:r>
          </a:p>
          <a:p>
            <a:pPr marL="457200" indent="-457200">
              <a:buAutoNum type="alphaLcParenR"/>
            </a:pPr>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b) Streamline Business Processes:</a:t>
            </a:r>
            <a:r>
              <a:rPr lang="en-US" sz="2400" dirty="0" smtClean="0">
                <a:latin typeface="Times New Roman" pitchFamily="18" charset="0"/>
                <a:cs typeface="Times New Roman" pitchFamily="18" charset="0"/>
              </a:rPr>
              <a:t> HPC systems can customize </a:t>
            </a:r>
            <a:r>
              <a:rPr lang="en-US" sz="2400" dirty="0" smtClean="0">
                <a:latin typeface="Times New Roman" pitchFamily="18" charset="0"/>
                <a:cs typeface="Times New Roman" pitchFamily="18" charset="0"/>
              </a:rPr>
              <a:t> many </a:t>
            </a:r>
            <a:r>
              <a:rPr lang="en-US" sz="2400" dirty="0" smtClean="0">
                <a:latin typeface="Times New Roman" pitchFamily="18" charset="0"/>
                <a:cs typeface="Times New Roman" pitchFamily="18" charset="0"/>
              </a:rPr>
              <a:t>business processes allowing users to get more done in less time. The ability to analyze data faster allows the financial team to identify the gaps and deliver results.</a:t>
            </a:r>
            <a:endParaRPr lang="en-US" sz="2400"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52400"/>
            <a:ext cx="6081395" cy="738664"/>
          </a:xfrm>
        </p:spPr>
        <p:txBody>
          <a:bodyPr/>
          <a:lstStyle/>
          <a:p>
            <a:r>
              <a:rPr lang="en-US" dirty="0" smtClean="0"/>
              <a:t>Parallel Computing</a:t>
            </a:r>
            <a:endParaRPr lang="en-US" dirty="0"/>
          </a:p>
        </p:txBody>
      </p:sp>
      <p:sp>
        <p:nvSpPr>
          <p:cNvPr id="3" name="Rectangle 2"/>
          <p:cNvSpPr/>
          <p:nvPr/>
        </p:nvSpPr>
        <p:spPr>
          <a:xfrm>
            <a:off x="304800" y="990600"/>
            <a:ext cx="9448800" cy="5262979"/>
          </a:xfrm>
          <a:prstGeom prst="rect">
            <a:avLst/>
          </a:prstGeom>
        </p:spPr>
        <p:txBody>
          <a:bodyPr wrap="square">
            <a:spAutoFit/>
          </a:bodyPr>
          <a:lstStyle/>
          <a:p>
            <a:pPr>
              <a:buFont typeface="Wingdings" pitchFamily="2" charset="2"/>
              <a:buChar char="Ø"/>
            </a:pPr>
            <a:r>
              <a:rPr lang="en-US" sz="2400" dirty="0" smtClean="0">
                <a:latin typeface="Times New Roman" pitchFamily="18" charset="0"/>
                <a:cs typeface="Times New Roman" pitchFamily="18" charset="0"/>
              </a:rPr>
              <a:t>Parallel computing is also one of the </a:t>
            </a:r>
            <a:r>
              <a:rPr lang="en-US" sz="2400" dirty="0" smtClean="0">
                <a:latin typeface="Times New Roman" pitchFamily="18" charset="0"/>
                <a:cs typeface="Times New Roman" pitchFamily="18" charset="0"/>
              </a:rPr>
              <a:t>facets (</a:t>
            </a:r>
            <a:r>
              <a:rPr lang="en-US" sz="2400" dirty="0" smtClean="0"/>
              <a:t>characteristic</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of HPC</a:t>
            </a:r>
            <a:r>
              <a:rPr lang="en-US" sz="24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Here</a:t>
            </a:r>
            <a:r>
              <a:rPr lang="en-US" sz="2400" dirty="0" smtClean="0">
                <a:latin typeface="Times New Roman" pitchFamily="18" charset="0"/>
                <a:cs typeface="Times New Roman" pitchFamily="18" charset="0"/>
              </a:rPr>
              <a:t>, a set of processors work cooperatively to solve a computational problem. </a:t>
            </a: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These </a:t>
            </a:r>
            <a:r>
              <a:rPr lang="en-US" sz="2400" dirty="0" smtClean="0">
                <a:latin typeface="Times New Roman" pitchFamily="18" charset="0"/>
                <a:cs typeface="Times New Roman" pitchFamily="18" charset="0"/>
              </a:rPr>
              <a:t>processor machines or CPUs are mostly of homogeneous </a:t>
            </a:r>
            <a:r>
              <a:rPr lang="en-US" sz="2400" dirty="0" smtClean="0">
                <a:latin typeface="Times New Roman" pitchFamily="18" charset="0"/>
                <a:cs typeface="Times New Roman" pitchFamily="18" charset="0"/>
              </a:rPr>
              <a:t>type.</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Therefore</a:t>
            </a:r>
            <a:r>
              <a:rPr lang="en-US" sz="2400" dirty="0" smtClean="0">
                <a:latin typeface="Times New Roman" pitchFamily="18" charset="0"/>
                <a:cs typeface="Times New Roman" pitchFamily="18" charset="0"/>
              </a:rPr>
              <a:t>, this definition is </a:t>
            </a:r>
            <a:r>
              <a:rPr lang="en-US" sz="2400" i="1" dirty="0" smtClean="0">
                <a:latin typeface="Times New Roman" pitchFamily="18" charset="0"/>
                <a:cs typeface="Times New Roman" pitchFamily="18" charset="0"/>
              </a:rPr>
              <a:t>the same as that of HPC and is broad enough to include supercomputers that have hundreds or thousands of processors interconnected with other resources</a:t>
            </a:r>
            <a:r>
              <a:rPr lang="en-US" sz="2400" i="1" dirty="0" smtClean="0">
                <a:latin typeface="Times New Roman" pitchFamily="18" charset="0"/>
                <a:cs typeface="Times New Roman" pitchFamily="18" charset="0"/>
              </a:rPr>
              <a:t>.</a:t>
            </a:r>
          </a:p>
          <a:p>
            <a:r>
              <a:rPr lang="en-US" sz="2400" i="1" dirty="0" smtClean="0">
                <a:latin typeface="Times New Roman" pitchFamily="18" charset="0"/>
                <a:cs typeface="Times New Roman" pitchFamily="18" charset="0"/>
              </a:rPr>
              <a:t> </a:t>
            </a:r>
          </a:p>
          <a:p>
            <a:pPr>
              <a:buFont typeface="Wingdings" pitchFamily="2" charset="2"/>
              <a:buChar char="Ø"/>
            </a:pPr>
            <a:r>
              <a:rPr lang="en-US" sz="2400" i="1" dirty="0" smtClean="0">
                <a:latin typeface="Times New Roman" pitchFamily="18" charset="0"/>
                <a:cs typeface="Times New Roman" pitchFamily="18" charset="0"/>
              </a:rPr>
              <a:t>One </a:t>
            </a:r>
            <a:r>
              <a:rPr lang="en-US" sz="2400" i="1" dirty="0" smtClean="0">
                <a:latin typeface="Times New Roman" pitchFamily="18" charset="0"/>
                <a:cs typeface="Times New Roman" pitchFamily="18" charset="0"/>
              </a:rPr>
              <a:t>can distinguish between conventional (also known as serial or sequential or Von Neumann) computers and parallel computers in the way the applications are executed.</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7410703" cy="738664"/>
          </a:xfrm>
        </p:spPr>
        <p:txBody>
          <a:bodyPr/>
          <a:lstStyle/>
          <a:p>
            <a:r>
              <a:rPr lang="en-US" dirty="0" smtClean="0">
                <a:latin typeface="Times New Roman" pitchFamily="18" charset="0"/>
                <a:cs typeface="Times New Roman" pitchFamily="18" charset="0"/>
              </a:rPr>
              <a:t> serial </a:t>
            </a:r>
            <a:r>
              <a:rPr lang="en-US" i="1" dirty="0" err="1" smtClean="0">
                <a:latin typeface="Times New Roman" pitchFamily="18" charset="0"/>
                <a:cs typeface="Times New Roman" pitchFamily="18" charset="0"/>
              </a:rPr>
              <a:t>vs</a:t>
            </a:r>
            <a:r>
              <a:rPr lang="en-US" dirty="0" smtClean="0">
                <a:latin typeface="Times New Roman" pitchFamily="18" charset="0"/>
                <a:cs typeface="Times New Roman" pitchFamily="18" charset="0"/>
              </a:rPr>
              <a:t> parallel </a:t>
            </a:r>
            <a:r>
              <a:rPr lang="en-US" dirty="0" smtClean="0">
                <a:latin typeface="Times New Roman" pitchFamily="18" charset="0"/>
                <a:cs typeface="Times New Roman" pitchFamily="18" charset="0"/>
              </a:rPr>
              <a:t>computing</a:t>
            </a:r>
            <a:endParaRPr lang="en-US" dirty="0"/>
          </a:p>
        </p:txBody>
      </p:sp>
      <p:sp>
        <p:nvSpPr>
          <p:cNvPr id="3" name="Rectangle 2"/>
          <p:cNvSpPr/>
          <p:nvPr/>
        </p:nvSpPr>
        <p:spPr>
          <a:xfrm>
            <a:off x="228600" y="2667000"/>
            <a:ext cx="10134600" cy="3046988"/>
          </a:xfrm>
          <a:prstGeom prst="rect">
            <a:avLst/>
          </a:prstGeom>
        </p:spPr>
        <p:txBody>
          <a:bodyPr wrap="square">
            <a:spAutoFit/>
          </a:bodyPr>
          <a:lstStyle/>
          <a:p>
            <a:r>
              <a:rPr lang="en-US" sz="2400" dirty="0" smtClean="0">
                <a:latin typeface="Times New Roman" pitchFamily="18" charset="0"/>
                <a:cs typeface="Times New Roman" pitchFamily="18" charset="0"/>
              </a:rPr>
              <a:t>In </a:t>
            </a:r>
            <a:r>
              <a:rPr lang="en-US" sz="2400" dirty="0" smtClean="0">
                <a:solidFill>
                  <a:schemeClr val="accent6">
                    <a:lumMod val="75000"/>
                  </a:schemeClr>
                </a:solidFill>
                <a:latin typeface="Times New Roman" pitchFamily="18" charset="0"/>
                <a:cs typeface="Times New Roman" pitchFamily="18" charset="0"/>
              </a:rPr>
              <a:t>serial or sequential computers</a:t>
            </a:r>
            <a:r>
              <a:rPr lang="en-US" sz="2400" dirty="0" smtClean="0">
                <a:latin typeface="Times New Roman" pitchFamily="18" charset="0"/>
                <a:cs typeface="Times New Roman" pitchFamily="18" charset="0"/>
              </a:rPr>
              <a:t>, the following apply</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It runs on a single computer/processor machine having a single </a:t>
            </a:r>
            <a:r>
              <a:rPr lang="en-US" sz="2400" dirty="0" smtClean="0">
                <a:latin typeface="Times New Roman" pitchFamily="18" charset="0"/>
                <a:cs typeface="Times New Roman" pitchFamily="18" charset="0"/>
              </a:rPr>
              <a:t>CPU</a:t>
            </a: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A problem is broken down into a discrete series of instructions</a:t>
            </a:r>
            <a:r>
              <a:rPr lang="en-US" sz="24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Instructions are executed one after another</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p:txBody>
      </p:sp>
      <p:sp>
        <p:nvSpPr>
          <p:cNvPr id="5" name="Title 1"/>
          <p:cNvSpPr txBox="1">
            <a:spLocks/>
          </p:cNvSpPr>
          <p:nvPr/>
        </p:nvSpPr>
        <p:spPr>
          <a:xfrm>
            <a:off x="304800" y="1676400"/>
            <a:ext cx="4800600" cy="553998"/>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dirty="0" smtClean="0">
                <a:ln>
                  <a:noFill/>
                </a:ln>
                <a:solidFill>
                  <a:srgbClr val="90C225"/>
                </a:solidFill>
                <a:effectLst/>
                <a:uLnTx/>
                <a:uFillTx/>
                <a:latin typeface="Times New Roman" pitchFamily="18" charset="0"/>
                <a:ea typeface="+mj-ea"/>
                <a:cs typeface="Times New Roman" pitchFamily="18" charset="0"/>
              </a:rPr>
              <a:t> Serial </a:t>
            </a:r>
            <a:r>
              <a:rPr lang="en-US" sz="3600" b="1" kern="0" dirty="0" smtClean="0">
                <a:solidFill>
                  <a:srgbClr val="90C225"/>
                </a:solidFill>
                <a:latin typeface="Times New Roman" pitchFamily="18" charset="0"/>
                <a:ea typeface="+mj-ea"/>
                <a:cs typeface="Times New Roman" pitchFamily="18" charset="0"/>
              </a:rPr>
              <a:t>C</a:t>
            </a:r>
            <a:r>
              <a:rPr kumimoji="0" lang="en-US" sz="3600" b="1" i="0" u="none" strike="noStrike" kern="0" cap="none" spc="0" normalizeH="0" baseline="0" noProof="0" dirty="0" err="1" smtClean="0">
                <a:ln>
                  <a:noFill/>
                </a:ln>
                <a:solidFill>
                  <a:srgbClr val="90C225"/>
                </a:solidFill>
                <a:effectLst/>
                <a:uLnTx/>
                <a:uFillTx/>
                <a:latin typeface="Times New Roman" pitchFamily="18" charset="0"/>
                <a:ea typeface="+mj-ea"/>
                <a:cs typeface="Times New Roman" pitchFamily="18" charset="0"/>
              </a:rPr>
              <a:t>omputing</a:t>
            </a:r>
            <a:endParaRPr kumimoji="0" lang="en-US" sz="3600" b="1" i="0" u="none" strike="noStrike" kern="0" cap="none" spc="0" normalizeH="0" baseline="0" noProof="0" dirty="0">
              <a:ln>
                <a:noFill/>
              </a:ln>
              <a:solidFill>
                <a:srgbClr val="90C225"/>
              </a:solidFill>
              <a:effectLst/>
              <a:uLnTx/>
              <a:uFillTx/>
              <a:latin typeface="Comic Sans MS"/>
              <a:ea typeface="+mj-ea"/>
              <a:cs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6081395" cy="553998"/>
          </a:xfrm>
        </p:spPr>
        <p:txBody>
          <a:bodyPr/>
          <a:lstStyle/>
          <a:p>
            <a:r>
              <a:rPr lang="en-US" sz="3600" dirty="0" smtClean="0"/>
              <a:t>Parallel Computing</a:t>
            </a:r>
            <a:endParaRPr lang="en-US" sz="3600" dirty="0"/>
          </a:p>
        </p:txBody>
      </p:sp>
      <p:sp>
        <p:nvSpPr>
          <p:cNvPr id="4" name="Rectangle 3"/>
          <p:cNvSpPr/>
          <p:nvPr/>
        </p:nvSpPr>
        <p:spPr>
          <a:xfrm>
            <a:off x="228600" y="1752600"/>
            <a:ext cx="9448800" cy="5262979"/>
          </a:xfrm>
          <a:prstGeom prst="rect">
            <a:avLst/>
          </a:prstGeom>
        </p:spPr>
        <p:txBody>
          <a:bodyPr wrap="square">
            <a:spAutoFit/>
          </a:bodyPr>
          <a:lstStyle/>
          <a:p>
            <a:r>
              <a:rPr lang="en-US" sz="2400" dirty="0" smtClean="0">
                <a:latin typeface="Times New Roman" pitchFamily="18" charset="0"/>
                <a:cs typeface="Times New Roman" pitchFamily="18" charset="0"/>
              </a:rPr>
              <a:t>In </a:t>
            </a:r>
            <a:r>
              <a:rPr lang="en-US" sz="2400" dirty="0" smtClean="0">
                <a:solidFill>
                  <a:schemeClr val="accent6">
                    <a:lumMod val="75000"/>
                  </a:schemeClr>
                </a:solidFill>
                <a:latin typeface="Times New Roman" pitchFamily="18" charset="0"/>
                <a:cs typeface="Times New Roman" pitchFamily="18" charset="0"/>
              </a:rPr>
              <a:t>parallel computing</a:t>
            </a:r>
            <a:r>
              <a:rPr lang="en-US" sz="2400" dirty="0" smtClean="0">
                <a:latin typeface="Times New Roman" pitchFamily="18" charset="0"/>
                <a:cs typeface="Times New Roman" pitchFamily="18" charset="0"/>
              </a:rPr>
              <a:t>, since there is simultaneous use of multiple processor machines, the following apply:</a:t>
            </a: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It is run using multiple processors (multiple CPUs).</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A problem is broken down into discrete parts that can be solved concurrently</a:t>
            </a: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Each part is further broken down into a series of instructions</a:t>
            </a:r>
            <a:r>
              <a:rPr lang="en-US" sz="2400" dirty="0" smtClean="0">
                <a:latin typeface="Times New Roman" pitchFamily="18" charset="0"/>
                <a:cs typeface="Times New Roman" pitchFamily="18" charset="0"/>
              </a:rPr>
              <a:t>.</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t>Instructions from each part are executed simultaneously on different processors.</a:t>
            </a:r>
          </a:p>
          <a:p>
            <a:pPr>
              <a:buFont typeface="Wingdings" pitchFamily="2" charset="2"/>
              <a:buChar char="Ø"/>
            </a:pPr>
            <a:r>
              <a:rPr lang="en-US" sz="2400" dirty="0" smtClean="0"/>
              <a:t>An </a:t>
            </a:r>
            <a:r>
              <a:rPr lang="en-US" sz="2400" dirty="0" smtClean="0"/>
              <a:t>overall control/coordination mechanism is employed.</a:t>
            </a:r>
          </a:p>
          <a:p>
            <a:pPr>
              <a:buFont typeface="Wingdings" pitchFamily="2" charset="2"/>
              <a:buChar char="Ø"/>
            </a:pPr>
            <a:endParaRPr lang="en-US" sz="2400"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715000"/>
            <a:ext cx="2480692" cy="369332"/>
          </a:xfrm>
        </p:spPr>
        <p:txBody>
          <a:bodyPr/>
          <a:lstStyle/>
          <a:p>
            <a:r>
              <a:rPr lang="en-US" sz="2400" dirty="0" smtClean="0">
                <a:latin typeface="Times New Roman" pitchFamily="18" charset="0"/>
                <a:cs typeface="Times New Roman" pitchFamily="18" charset="0"/>
              </a:rPr>
              <a:t>Serial computing</a:t>
            </a:r>
            <a:endParaRPr lang="en-US" sz="2400" dirty="0">
              <a:latin typeface="Times New Roman" pitchFamily="18" charset="0"/>
              <a:cs typeface="Times New Roman" pitchFamily="18" charset="0"/>
            </a:endParaRPr>
          </a:p>
        </p:txBody>
      </p:sp>
      <p:pic>
        <p:nvPicPr>
          <p:cNvPr id="3" name="Picture 2" descr="C:\Users\vj\Desktop\download.png"/>
          <p:cNvPicPr>
            <a:picLocks noChangeAspect="1" noChangeArrowheads="1"/>
          </p:cNvPicPr>
          <p:nvPr/>
        </p:nvPicPr>
        <p:blipFill>
          <a:blip r:embed="rId2"/>
          <a:srcRect/>
          <a:stretch>
            <a:fillRect/>
          </a:stretch>
        </p:blipFill>
        <p:spPr bwMode="auto">
          <a:xfrm>
            <a:off x="228601" y="1447800"/>
            <a:ext cx="4648200" cy="4038600"/>
          </a:xfrm>
          <a:prstGeom prst="rect">
            <a:avLst/>
          </a:prstGeom>
          <a:noFill/>
        </p:spPr>
      </p:pic>
      <p:sp>
        <p:nvSpPr>
          <p:cNvPr id="4" name="Title 1"/>
          <p:cNvSpPr txBox="1">
            <a:spLocks/>
          </p:cNvSpPr>
          <p:nvPr/>
        </p:nvSpPr>
        <p:spPr>
          <a:xfrm>
            <a:off x="6477000" y="6019800"/>
            <a:ext cx="2480692" cy="369332"/>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err="1" smtClean="0">
                <a:solidFill>
                  <a:srgbClr val="90C225"/>
                </a:solidFill>
                <a:latin typeface="Times New Roman" pitchFamily="18" charset="0"/>
                <a:ea typeface="+mj-ea"/>
                <a:cs typeface="Times New Roman" pitchFamily="18" charset="0"/>
              </a:rPr>
              <a:t>Parllel</a:t>
            </a:r>
            <a:r>
              <a:rPr kumimoji="0" lang="en-US" sz="2400" b="1" i="0" u="none" strike="noStrike" kern="0" cap="none" spc="0" normalizeH="0" baseline="0" noProof="0" dirty="0" smtClean="0">
                <a:ln>
                  <a:noFill/>
                </a:ln>
                <a:solidFill>
                  <a:srgbClr val="90C225"/>
                </a:solidFill>
                <a:effectLst/>
                <a:uLnTx/>
                <a:uFillTx/>
                <a:latin typeface="Times New Roman" pitchFamily="18" charset="0"/>
                <a:ea typeface="+mj-ea"/>
                <a:cs typeface="Times New Roman" pitchFamily="18" charset="0"/>
              </a:rPr>
              <a:t> computing</a:t>
            </a:r>
            <a:endParaRPr kumimoji="0" lang="en-US" sz="2400" b="1" i="0" u="none" strike="noStrike" kern="0" cap="none" spc="0" normalizeH="0" baseline="0" noProof="0" dirty="0">
              <a:ln>
                <a:noFill/>
              </a:ln>
              <a:solidFill>
                <a:srgbClr val="90C225"/>
              </a:solidFill>
              <a:effectLst/>
              <a:uLnTx/>
              <a:uFillTx/>
              <a:latin typeface="Times New Roman" pitchFamily="18" charset="0"/>
              <a:ea typeface="+mj-ea"/>
              <a:cs typeface="Times New Roman" pitchFamily="18" charset="0"/>
            </a:endParaRPr>
          </a:p>
        </p:txBody>
      </p:sp>
      <p:pic>
        <p:nvPicPr>
          <p:cNvPr id="40962" name="Picture 2" descr="C:\Users\vj\Desktop\parallelProblem2.gif"/>
          <p:cNvPicPr>
            <a:picLocks noChangeAspect="1" noChangeArrowheads="1"/>
          </p:cNvPicPr>
          <p:nvPr/>
        </p:nvPicPr>
        <p:blipFill>
          <a:blip r:embed="rId3"/>
          <a:srcRect/>
          <a:stretch>
            <a:fillRect/>
          </a:stretch>
        </p:blipFill>
        <p:spPr bwMode="auto">
          <a:xfrm>
            <a:off x="5181600" y="1752600"/>
            <a:ext cx="4724399" cy="3543300"/>
          </a:xfrm>
          <a:prstGeom prst="rect">
            <a:avLst/>
          </a:prstGeom>
          <a:noFill/>
        </p:spPr>
      </p:pic>
      <p:cxnSp>
        <p:nvCxnSpPr>
          <p:cNvPr id="7" name="Straight Connector 6"/>
          <p:cNvCxnSpPr/>
          <p:nvPr/>
        </p:nvCxnSpPr>
        <p:spPr>
          <a:xfrm rot="5400000">
            <a:off x="2018506" y="4152900"/>
            <a:ext cx="5868194" cy="794"/>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2057400" y="228600"/>
            <a:ext cx="7410703" cy="738664"/>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smtClean="0">
                <a:ln>
                  <a:noFill/>
                </a:ln>
                <a:solidFill>
                  <a:srgbClr val="90C225"/>
                </a:solidFill>
                <a:effectLst/>
                <a:uLnTx/>
                <a:uFillTx/>
                <a:latin typeface="Times New Roman" pitchFamily="18" charset="0"/>
                <a:ea typeface="+mj-ea"/>
                <a:cs typeface="Times New Roman" pitchFamily="18" charset="0"/>
              </a:rPr>
              <a:t> serial </a:t>
            </a:r>
            <a:r>
              <a:rPr kumimoji="0" lang="en-US" sz="4800" b="1" i="1" u="none" strike="noStrike" kern="0" cap="none" spc="0" normalizeH="0" baseline="0" noProof="0" smtClean="0">
                <a:ln>
                  <a:noFill/>
                </a:ln>
                <a:solidFill>
                  <a:srgbClr val="90C225"/>
                </a:solidFill>
                <a:effectLst/>
                <a:uLnTx/>
                <a:uFillTx/>
                <a:latin typeface="Times New Roman" pitchFamily="18" charset="0"/>
                <a:ea typeface="+mj-ea"/>
                <a:cs typeface="Times New Roman" pitchFamily="18" charset="0"/>
              </a:rPr>
              <a:t>vs</a:t>
            </a:r>
            <a:r>
              <a:rPr kumimoji="0" lang="en-US" sz="4800" b="1" i="0" u="none" strike="noStrike" kern="0" cap="none" spc="0" normalizeH="0" baseline="0" noProof="0" smtClean="0">
                <a:ln>
                  <a:noFill/>
                </a:ln>
                <a:solidFill>
                  <a:srgbClr val="90C225"/>
                </a:solidFill>
                <a:effectLst/>
                <a:uLnTx/>
                <a:uFillTx/>
                <a:latin typeface="Times New Roman" pitchFamily="18" charset="0"/>
                <a:ea typeface="+mj-ea"/>
                <a:cs typeface="Times New Roman" pitchFamily="18" charset="0"/>
              </a:rPr>
              <a:t> parallel computing</a:t>
            </a:r>
            <a:endParaRPr kumimoji="0" lang="en-US" sz="4800" b="1" i="0" u="none" strike="noStrike" kern="0" cap="none" spc="0" normalizeH="0" baseline="0" noProof="0" dirty="0">
              <a:ln>
                <a:noFill/>
              </a:ln>
              <a:solidFill>
                <a:srgbClr val="90C225"/>
              </a:solidFill>
              <a:effectLst/>
              <a:uLnTx/>
              <a:uFillTx/>
              <a:latin typeface="Comic Sans MS"/>
              <a:ea typeface="+mj-ea"/>
              <a:cs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308" y="434466"/>
            <a:ext cx="7205092" cy="937134"/>
          </a:xfrm>
        </p:spPr>
        <p:txBody>
          <a:bodyPr/>
          <a:lstStyle/>
          <a:p>
            <a:r>
              <a:rPr lang="en-US" dirty="0" smtClean="0"/>
              <a:t>Distributed Computing</a:t>
            </a:r>
            <a:endParaRPr lang="en-US" dirty="0"/>
          </a:p>
        </p:txBody>
      </p:sp>
      <p:sp>
        <p:nvSpPr>
          <p:cNvPr id="3" name="Rectangle 2"/>
          <p:cNvSpPr/>
          <p:nvPr/>
        </p:nvSpPr>
        <p:spPr>
          <a:xfrm>
            <a:off x="304800" y="1676400"/>
            <a:ext cx="9525000" cy="4154984"/>
          </a:xfrm>
          <a:prstGeom prst="rect">
            <a:avLst/>
          </a:prstGeom>
        </p:spPr>
        <p:txBody>
          <a:bodyPr wrap="square">
            <a:spAutoFit/>
          </a:bodyPr>
          <a:lstStyle/>
          <a:p>
            <a:pPr algn="just">
              <a:buFont typeface="Wingdings" pitchFamily="2" charset="2"/>
              <a:buChar char="Ø"/>
            </a:pPr>
            <a:r>
              <a:rPr lang="en-US" sz="2400" dirty="0" smtClean="0">
                <a:latin typeface="Times New Roman" pitchFamily="18" charset="0"/>
                <a:cs typeface="Times New Roman" pitchFamily="18" charset="0"/>
              </a:rPr>
              <a:t>Distributed computing is also a computing system that consists of multiple computers or processor machines connected through a network, which can be homogeneous or heterogeneous, but run as a single system</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connectivity can be such that the CPUs in a distributed system can be physically close together and connected by a local network, or they can be geographically distant and connected by a wide area network. </a:t>
            </a:r>
            <a:endParaRPr lang="en-US" sz="2400" dirty="0" smtClean="0">
              <a:latin typeface="Times New Roman" pitchFamily="18" charset="0"/>
              <a:cs typeface="Times New Roman" pitchFamily="18" charset="0"/>
            </a:endParaRP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 heterogeneity in a distributed system supports any number of possible configurations in the processor machines, such as mainframes, PCs, workstations, and minicomputers.</a:t>
            </a:r>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924800" cy="553998"/>
          </a:xfrm>
        </p:spPr>
        <p:txBody>
          <a:bodyPr/>
          <a:lstStyle/>
          <a:p>
            <a:r>
              <a:rPr lang="en-US" sz="3600" dirty="0" smtClean="0">
                <a:latin typeface="Times New Roman" pitchFamily="18" charset="0"/>
                <a:cs typeface="Times New Roman" pitchFamily="18" charset="0"/>
              </a:rPr>
              <a:t>Distributed </a:t>
            </a:r>
            <a:r>
              <a:rPr lang="en-US" sz="3600" dirty="0" smtClean="0">
                <a:latin typeface="Times New Roman" pitchFamily="18" charset="0"/>
                <a:cs typeface="Times New Roman" pitchFamily="18" charset="0"/>
              </a:rPr>
              <a:t>Computing….</a:t>
            </a:r>
            <a:endParaRPr lang="en-US" sz="3600" dirty="0">
              <a:latin typeface="Times New Roman" pitchFamily="18" charset="0"/>
              <a:cs typeface="Times New Roman" pitchFamily="18" charset="0"/>
            </a:endParaRPr>
          </a:p>
        </p:txBody>
      </p:sp>
      <p:sp>
        <p:nvSpPr>
          <p:cNvPr id="3" name="Rectangle 2"/>
          <p:cNvSpPr/>
          <p:nvPr/>
        </p:nvSpPr>
        <p:spPr>
          <a:xfrm>
            <a:off x="304800" y="1305342"/>
            <a:ext cx="9829800" cy="5632311"/>
          </a:xfrm>
          <a:prstGeom prst="rect">
            <a:avLst/>
          </a:prstGeom>
        </p:spPr>
        <p:txBody>
          <a:bodyPr wrap="square">
            <a:spAutoFit/>
          </a:bodyPr>
          <a:lstStyle/>
          <a:p>
            <a:pPr algn="just">
              <a:buFont typeface="Wingdings" pitchFamily="2" charset="2"/>
              <a:buChar char="Ø"/>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goal of distributed computing is to make such a network work as a single computer</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Distributed computing systems are advantageous over centralized systems, because there is a support for the following </a:t>
            </a:r>
            <a:r>
              <a:rPr lang="en-US" sz="2400" dirty="0" smtClean="0">
                <a:solidFill>
                  <a:schemeClr val="accent6">
                    <a:lumMod val="75000"/>
                  </a:schemeClr>
                </a:solidFill>
                <a:latin typeface="Times New Roman" pitchFamily="18" charset="0"/>
                <a:cs typeface="Times New Roman" pitchFamily="18" charset="0"/>
              </a:rPr>
              <a:t>characteristic features</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1</a:t>
            </a:r>
            <a:r>
              <a:rPr lang="en-US" sz="2400" dirty="0" smtClean="0">
                <a:latin typeface="Times New Roman" pitchFamily="18" charset="0"/>
                <a:cs typeface="Times New Roman" pitchFamily="18" charset="0"/>
              </a:rPr>
              <a:t>.</a:t>
            </a:r>
            <a:r>
              <a:rPr lang="en-US" sz="2400" dirty="0" smtClean="0">
                <a:solidFill>
                  <a:schemeClr val="accent6">
                    <a:lumMod val="75000"/>
                  </a:schemeClr>
                </a:solidFill>
                <a:latin typeface="Times New Roman" pitchFamily="18" charset="0"/>
                <a:cs typeface="Times New Roman" pitchFamily="18" charset="0"/>
              </a:rPr>
              <a:t> Scalability</a:t>
            </a:r>
            <a:r>
              <a:rPr lang="en-US" sz="2400" dirty="0" smtClean="0">
                <a:latin typeface="Times New Roman" pitchFamily="18" charset="0"/>
                <a:cs typeface="Times New Roman" pitchFamily="18" charset="0"/>
              </a:rPr>
              <a:t>: It is the ability of the system to be easily expanded by </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adding </a:t>
            </a:r>
            <a:r>
              <a:rPr lang="en-US" sz="2400" dirty="0" smtClean="0">
                <a:latin typeface="Times New Roman" pitchFamily="18" charset="0"/>
                <a:cs typeface="Times New Roman" pitchFamily="18" charset="0"/>
              </a:rPr>
              <a:t>more machines as needed, and vice versa, </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without </a:t>
            </a:r>
            <a:r>
              <a:rPr lang="en-US" sz="2400" dirty="0" smtClean="0">
                <a:latin typeface="Times New Roman" pitchFamily="18" charset="0"/>
                <a:cs typeface="Times New Roman" pitchFamily="18" charset="0"/>
              </a:rPr>
              <a:t>affecting the existing setup</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2</a:t>
            </a:r>
            <a:r>
              <a:rPr lang="en-US" sz="2400" dirty="0" smtClean="0">
                <a:latin typeface="Times New Roman" pitchFamily="18" charset="0"/>
                <a:cs typeface="Times New Roman" pitchFamily="18" charset="0"/>
              </a:rPr>
              <a:t>. </a:t>
            </a:r>
            <a:r>
              <a:rPr lang="en-US" sz="2400" dirty="0" smtClean="0">
                <a:solidFill>
                  <a:schemeClr val="accent6">
                    <a:lumMod val="75000"/>
                  </a:schemeClr>
                </a:solidFill>
                <a:latin typeface="Times New Roman" pitchFamily="18" charset="0"/>
                <a:cs typeface="Times New Roman" pitchFamily="18" charset="0"/>
              </a:rPr>
              <a:t>Redundancy or replication: </a:t>
            </a:r>
            <a:r>
              <a:rPr lang="en-US" sz="2400" dirty="0" smtClean="0">
                <a:latin typeface="Times New Roman" pitchFamily="18" charset="0"/>
                <a:cs typeface="Times New Roman" pitchFamily="18" charset="0"/>
              </a:rPr>
              <a:t>Here, several machines can provide the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same </a:t>
            </a:r>
            <a:r>
              <a:rPr lang="en-US" sz="2400" dirty="0" smtClean="0">
                <a:latin typeface="Times New Roman" pitchFamily="18" charset="0"/>
                <a:cs typeface="Times New Roman" pitchFamily="18" charset="0"/>
              </a:rPr>
              <a:t>services, so that even if one is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unavailable </a:t>
            </a:r>
            <a:r>
              <a:rPr lang="en-US" sz="2400" dirty="0" smtClean="0">
                <a:latin typeface="Times New Roman" pitchFamily="18" charset="0"/>
                <a:cs typeface="Times New Roman" pitchFamily="18" charset="0"/>
              </a:rPr>
              <a:t>(or failed), work does not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stop </a:t>
            </a:r>
            <a:r>
              <a:rPr lang="en-US" sz="2400" dirty="0" smtClean="0">
                <a:latin typeface="Times New Roman" pitchFamily="18" charset="0"/>
                <a:cs typeface="Times New Roman" pitchFamily="18" charset="0"/>
              </a:rPr>
              <a:t>because other similar computing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supports </a:t>
            </a:r>
            <a:r>
              <a:rPr lang="en-US" sz="2400" dirty="0" smtClean="0">
                <a:latin typeface="Times New Roman" pitchFamily="18" charset="0"/>
                <a:cs typeface="Times New Roman" pitchFamily="18" charset="0"/>
              </a:rPr>
              <a:t>will be available.</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vj\Desktop\2-Figure1-1.png"/>
          <p:cNvPicPr>
            <a:picLocks noChangeAspect="1" noChangeArrowheads="1"/>
          </p:cNvPicPr>
          <p:nvPr/>
        </p:nvPicPr>
        <p:blipFill>
          <a:blip r:embed="rId2"/>
          <a:srcRect/>
          <a:stretch>
            <a:fillRect/>
          </a:stretch>
        </p:blipFill>
        <p:spPr bwMode="auto">
          <a:xfrm>
            <a:off x="1524000" y="762000"/>
            <a:ext cx="7277100" cy="5334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62890"/>
            <a:ext cx="539157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latin typeface="Times New Roman" pitchFamily="18" charset="0"/>
                <a:cs typeface="Times New Roman" pitchFamily="18" charset="0"/>
              </a:rPr>
              <a:t>Computing </a:t>
            </a:r>
            <a:r>
              <a:rPr lang="en-US" sz="4000" dirty="0" smtClean="0">
                <a:latin typeface="Times New Roman" pitchFamily="18" charset="0"/>
                <a:cs typeface="Times New Roman" pitchFamily="18" charset="0"/>
              </a:rPr>
              <a:t>Paradigms</a:t>
            </a:r>
            <a:endParaRPr sz="4000">
              <a:latin typeface="Times New Roman" pitchFamily="18" charset="0"/>
              <a:cs typeface="Times New Roman" pitchFamily="18" charset="0"/>
            </a:endParaRPr>
          </a:p>
        </p:txBody>
      </p:sp>
      <p:sp>
        <p:nvSpPr>
          <p:cNvPr id="4" name="Rectangle 3"/>
          <p:cNvSpPr/>
          <p:nvPr/>
        </p:nvSpPr>
        <p:spPr>
          <a:xfrm>
            <a:off x="1143000" y="1371600"/>
            <a:ext cx="8001000" cy="5109091"/>
          </a:xfrm>
          <a:prstGeom prst="rect">
            <a:avLst/>
          </a:prstGeom>
        </p:spPr>
        <p:txBody>
          <a:bodyPr wrap="square">
            <a:spAutoFit/>
          </a:bodyPr>
          <a:lstStyle/>
          <a:p>
            <a:pPr>
              <a:buFont typeface="Wingdings" pitchFamily="2" charset="2"/>
              <a:buChar char="ü"/>
            </a:pPr>
            <a:r>
              <a:rPr lang="en-US" sz="2800" dirty="0" smtClean="0">
                <a:solidFill>
                  <a:srgbClr val="92D050"/>
                </a:solidFill>
                <a:latin typeface="Times New Roman" pitchFamily="18" charset="0"/>
                <a:cs typeface="Times New Roman" pitchFamily="18" charset="0"/>
              </a:rPr>
              <a:t>High-Performance </a:t>
            </a:r>
            <a:r>
              <a:rPr lang="en-US" sz="2800" dirty="0" smtClean="0">
                <a:solidFill>
                  <a:srgbClr val="92D050"/>
                </a:solidFill>
                <a:latin typeface="Times New Roman" pitchFamily="18" charset="0"/>
                <a:cs typeface="Times New Roman" pitchFamily="18" charset="0"/>
              </a:rPr>
              <a:t>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a:t>
            </a:r>
            <a:r>
              <a:rPr lang="en-US" sz="2800" dirty="0" smtClean="0">
                <a:solidFill>
                  <a:srgbClr val="92D050"/>
                </a:solidFill>
                <a:latin typeface="Times New Roman" pitchFamily="18" charset="0"/>
                <a:cs typeface="Times New Roman" pitchFamily="18" charset="0"/>
              </a:rPr>
              <a:t>Parallel </a:t>
            </a:r>
            <a:r>
              <a:rPr lang="en-US" sz="2800" dirty="0" smtClean="0">
                <a:solidFill>
                  <a:srgbClr val="92D050"/>
                </a:solidFill>
                <a:latin typeface="Times New Roman" pitchFamily="18" charset="0"/>
                <a:cs typeface="Times New Roman" pitchFamily="18" charset="0"/>
              </a:rPr>
              <a:t>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Distributed 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a:t>
            </a:r>
            <a:r>
              <a:rPr lang="en-US" sz="2800" dirty="0" smtClean="0">
                <a:solidFill>
                  <a:srgbClr val="92D050"/>
                </a:solidFill>
                <a:latin typeface="Times New Roman" pitchFamily="18" charset="0"/>
                <a:cs typeface="Times New Roman" pitchFamily="18" charset="0"/>
              </a:rPr>
              <a:t>Cluster </a:t>
            </a:r>
            <a:r>
              <a:rPr lang="en-US" sz="2800" dirty="0" smtClean="0">
                <a:solidFill>
                  <a:srgbClr val="92D050"/>
                </a:solidFill>
                <a:latin typeface="Times New Roman" pitchFamily="18" charset="0"/>
                <a:cs typeface="Times New Roman" pitchFamily="18" charset="0"/>
              </a:rPr>
              <a:t>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a:t>
            </a:r>
            <a:r>
              <a:rPr lang="en-US" sz="2800" dirty="0" smtClean="0">
                <a:solidFill>
                  <a:srgbClr val="92D050"/>
                </a:solidFill>
                <a:latin typeface="Times New Roman" pitchFamily="18" charset="0"/>
                <a:cs typeface="Times New Roman" pitchFamily="18" charset="0"/>
              </a:rPr>
              <a:t>Grid </a:t>
            </a:r>
            <a:r>
              <a:rPr lang="en-US" sz="2800" dirty="0" smtClean="0">
                <a:solidFill>
                  <a:srgbClr val="92D050"/>
                </a:solidFill>
                <a:latin typeface="Times New Roman" pitchFamily="18" charset="0"/>
                <a:cs typeface="Times New Roman" pitchFamily="18" charset="0"/>
              </a:rPr>
              <a:t>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a:t>
            </a:r>
            <a:r>
              <a:rPr lang="en-US" sz="2800" dirty="0" smtClean="0">
                <a:solidFill>
                  <a:srgbClr val="92D050"/>
                </a:solidFill>
                <a:latin typeface="Times New Roman" pitchFamily="18" charset="0"/>
                <a:cs typeface="Times New Roman" pitchFamily="18" charset="0"/>
              </a:rPr>
              <a:t>Cloud </a:t>
            </a:r>
            <a:r>
              <a:rPr lang="en-US" sz="2800" dirty="0" smtClean="0">
                <a:solidFill>
                  <a:srgbClr val="92D050"/>
                </a:solidFill>
                <a:latin typeface="Times New Roman" pitchFamily="18" charset="0"/>
                <a:cs typeface="Times New Roman" pitchFamily="18" charset="0"/>
              </a:rPr>
              <a:t>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a:t>
            </a:r>
            <a:r>
              <a:rPr lang="en-US" sz="2800" dirty="0" smtClean="0">
                <a:solidFill>
                  <a:srgbClr val="92D050"/>
                </a:solidFill>
                <a:latin typeface="Times New Roman" pitchFamily="18" charset="0"/>
                <a:cs typeface="Times New Roman" pitchFamily="18" charset="0"/>
              </a:rPr>
              <a:t>Bio </a:t>
            </a:r>
            <a:r>
              <a:rPr lang="en-US" sz="2800" dirty="0" smtClean="0">
                <a:solidFill>
                  <a:srgbClr val="92D050"/>
                </a:solidFill>
                <a:latin typeface="Times New Roman" pitchFamily="18" charset="0"/>
                <a:cs typeface="Times New Roman" pitchFamily="18" charset="0"/>
              </a:rPr>
              <a:t>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Mobile 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a:t>
            </a:r>
            <a:r>
              <a:rPr lang="en-US" sz="2800" dirty="0" smtClean="0">
                <a:solidFill>
                  <a:srgbClr val="92D050"/>
                </a:solidFill>
                <a:latin typeface="Times New Roman" pitchFamily="18" charset="0"/>
                <a:cs typeface="Times New Roman" pitchFamily="18" charset="0"/>
              </a:rPr>
              <a:t>Quantum </a:t>
            </a:r>
            <a:r>
              <a:rPr lang="en-US" sz="2800" dirty="0" smtClean="0">
                <a:solidFill>
                  <a:srgbClr val="92D050"/>
                </a:solidFill>
                <a:latin typeface="Times New Roman" pitchFamily="18" charset="0"/>
                <a:cs typeface="Times New Roman" pitchFamily="18" charset="0"/>
              </a:rPr>
              <a:t>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a:t>
            </a:r>
            <a:r>
              <a:rPr lang="en-US" sz="2800" dirty="0" smtClean="0">
                <a:solidFill>
                  <a:srgbClr val="92D050"/>
                </a:solidFill>
                <a:latin typeface="Times New Roman" pitchFamily="18" charset="0"/>
                <a:cs typeface="Times New Roman" pitchFamily="18" charset="0"/>
              </a:rPr>
              <a:t>Optical </a:t>
            </a:r>
            <a:r>
              <a:rPr lang="en-US" sz="2800" dirty="0" smtClean="0">
                <a:solidFill>
                  <a:srgbClr val="92D050"/>
                </a:solidFill>
                <a:latin typeface="Times New Roman" pitchFamily="18" charset="0"/>
                <a:cs typeface="Times New Roman" pitchFamily="18" charset="0"/>
              </a:rPr>
              <a:t>Computing</a:t>
            </a:r>
          </a:p>
          <a:p>
            <a:pPr>
              <a:buFont typeface="Wingdings" pitchFamily="2" charset="2"/>
              <a:buChar char="ü"/>
            </a:pPr>
            <a:r>
              <a:rPr lang="en-US" sz="2800" dirty="0" smtClean="0">
                <a:solidFill>
                  <a:srgbClr val="92D050"/>
                </a:solidFill>
                <a:latin typeface="Times New Roman" pitchFamily="18" charset="0"/>
                <a:cs typeface="Times New Roman" pitchFamily="18" charset="0"/>
              </a:rPr>
              <a:t> </a:t>
            </a:r>
            <a:r>
              <a:rPr lang="en-US" sz="2800" dirty="0" err="1" smtClean="0">
                <a:solidFill>
                  <a:srgbClr val="92D050"/>
                </a:solidFill>
                <a:latin typeface="Times New Roman" pitchFamily="18" charset="0"/>
                <a:cs typeface="Times New Roman" pitchFamily="18" charset="0"/>
              </a:rPr>
              <a:t>Nano</a:t>
            </a:r>
            <a:r>
              <a:rPr lang="en-US" sz="2800" dirty="0" smtClean="0">
                <a:solidFill>
                  <a:srgbClr val="92D050"/>
                </a:solidFill>
                <a:latin typeface="Times New Roman" pitchFamily="18" charset="0"/>
                <a:cs typeface="Times New Roman" pitchFamily="18" charset="0"/>
              </a:rPr>
              <a:t> </a:t>
            </a:r>
            <a:r>
              <a:rPr lang="en-US" sz="2800" dirty="0" smtClean="0">
                <a:solidFill>
                  <a:srgbClr val="92D050"/>
                </a:solidFill>
                <a:latin typeface="Times New Roman" pitchFamily="18" charset="0"/>
                <a:cs typeface="Times New Roman" pitchFamily="18" charset="0"/>
              </a:rPr>
              <a:t>computing</a:t>
            </a:r>
            <a:endParaRPr lang="en-US" sz="2800" dirty="0" smtClean="0">
              <a:solidFill>
                <a:srgbClr val="92D050"/>
              </a:solidFill>
              <a:latin typeface="Times New Roman" pitchFamily="18" charset="0"/>
              <a:cs typeface="Times New Roman"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81000"/>
            <a:ext cx="6081395" cy="738664"/>
          </a:xfrm>
        </p:spPr>
        <p:txBody>
          <a:bodyPr/>
          <a:lstStyle/>
          <a:p>
            <a:r>
              <a:rPr lang="en-US" dirty="0" smtClean="0"/>
              <a:t>Cluster Computing</a:t>
            </a:r>
            <a:endParaRPr lang="en-US" dirty="0"/>
          </a:p>
        </p:txBody>
      </p:sp>
      <p:sp>
        <p:nvSpPr>
          <p:cNvPr id="3" name="Rectangle 2"/>
          <p:cNvSpPr/>
          <p:nvPr/>
        </p:nvSpPr>
        <p:spPr>
          <a:xfrm>
            <a:off x="304800" y="1066800"/>
            <a:ext cx="9906000" cy="4154984"/>
          </a:xfrm>
          <a:prstGeom prst="rect">
            <a:avLst/>
          </a:prstGeom>
        </p:spPr>
        <p:txBody>
          <a:bodyPr wrap="square">
            <a:spAutoFit/>
          </a:bodyPr>
          <a:lstStyle/>
          <a:p>
            <a:pPr>
              <a:buFont typeface="Wingdings" pitchFamily="2" charset="2"/>
              <a:buChar char="Ø"/>
            </a:pPr>
            <a:r>
              <a:rPr lang="en-US" sz="2400" dirty="0" smtClean="0">
                <a:latin typeface="Times New Roman" pitchFamily="18" charset="0"/>
                <a:cs typeface="Times New Roman" pitchFamily="18" charset="0"/>
              </a:rPr>
              <a:t>A cluster computing system consists of a set of the same or similar type of processor machines connected using a dedicated network infrastructure</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All processor machines share resources such as a common home directory and have a software such as a message passing interface (MPI) implementation installed to allow programs to be run across all nodes simultaneously.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is also a kind of HPC category. The individual computers in a cluster can be referred to as </a:t>
            </a:r>
            <a:r>
              <a:rPr lang="en-US" sz="2400" i="1" dirty="0" smtClean="0">
                <a:latin typeface="Times New Roman" pitchFamily="18" charset="0"/>
                <a:cs typeface="Times New Roman" pitchFamily="18" charset="0"/>
              </a:rPr>
              <a:t>nodes</a:t>
            </a:r>
            <a:r>
              <a:rPr lang="en-US" sz="2400" i="1" dirty="0" smtClean="0">
                <a:latin typeface="Times New Roman" pitchFamily="18" charset="0"/>
                <a:cs typeface="Times New Roman" pitchFamily="18" charset="0"/>
              </a:rPr>
              <a:t>.</a:t>
            </a:r>
          </a:p>
          <a:p>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308" y="434466"/>
            <a:ext cx="6081395" cy="615553"/>
          </a:xfrm>
        </p:spPr>
        <p:txBody>
          <a:bodyPr/>
          <a:lstStyle/>
          <a:p>
            <a:r>
              <a:rPr lang="en-US" sz="4000" dirty="0" smtClean="0">
                <a:latin typeface="Times New Roman" pitchFamily="18" charset="0"/>
                <a:cs typeface="Times New Roman" pitchFamily="18" charset="0"/>
              </a:rPr>
              <a:t>Cluster </a:t>
            </a:r>
            <a:r>
              <a:rPr lang="en-US" sz="4000" dirty="0" smtClean="0">
                <a:latin typeface="Times New Roman" pitchFamily="18" charset="0"/>
                <a:cs typeface="Times New Roman" pitchFamily="18" charset="0"/>
              </a:rPr>
              <a:t>Computing….</a:t>
            </a:r>
            <a:endParaRPr lang="en-US" sz="4000" dirty="0">
              <a:latin typeface="Times New Roman" pitchFamily="18" charset="0"/>
              <a:cs typeface="Times New Roman" pitchFamily="18" charset="0"/>
            </a:endParaRPr>
          </a:p>
        </p:txBody>
      </p:sp>
      <p:sp>
        <p:nvSpPr>
          <p:cNvPr id="3" name="Rectangle 2"/>
          <p:cNvSpPr/>
          <p:nvPr/>
        </p:nvSpPr>
        <p:spPr>
          <a:xfrm>
            <a:off x="914400" y="1600200"/>
            <a:ext cx="8763000" cy="4154984"/>
          </a:xfrm>
          <a:prstGeom prst="rect">
            <a:avLst/>
          </a:prstGeom>
        </p:spPr>
        <p:txBody>
          <a:bodyPr wrap="square">
            <a:spAutoFit/>
          </a:bodyPr>
          <a:lstStyle/>
          <a:p>
            <a:r>
              <a:rPr lang="en-US" sz="2400" i="1" dirty="0" smtClean="0">
                <a:latin typeface="Times New Roman" pitchFamily="18" charset="0"/>
                <a:cs typeface="Times New Roman" pitchFamily="18" charset="0"/>
              </a:rPr>
              <a:t>The reason to realize a cluster as HPC is due to the fact that the individual nodes can work together to solve a problem larger than any computer can easily solve. </a:t>
            </a:r>
          </a:p>
          <a:p>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And, the nodes need to communicate with one another in order to work cooperatively and meaningfully together to solve the problem in hand</a:t>
            </a:r>
            <a:r>
              <a:rPr lang="en-US" sz="2400" i="1" dirty="0" smtClean="0">
                <a:latin typeface="Times New Roman" pitchFamily="18" charset="0"/>
                <a:cs typeface="Times New Roman" pitchFamily="18" charset="0"/>
              </a:rPr>
              <a:t>.</a:t>
            </a:r>
          </a:p>
          <a:p>
            <a:endParaRPr lang="en-US" sz="2400" dirty="0" smtClean="0"/>
          </a:p>
          <a:p>
            <a:r>
              <a:rPr lang="en-US" sz="2400" i="1" dirty="0" smtClean="0">
                <a:latin typeface="Times New Roman" pitchFamily="18" charset="0"/>
                <a:cs typeface="Times New Roman" pitchFamily="18" charset="0"/>
              </a:rPr>
              <a:t>If </a:t>
            </a:r>
            <a:r>
              <a:rPr lang="en-US" sz="2400" i="1" dirty="0" smtClean="0">
                <a:latin typeface="Times New Roman" pitchFamily="18" charset="0"/>
                <a:cs typeface="Times New Roman" pitchFamily="18" charset="0"/>
              </a:rPr>
              <a:t>we have processor machines of </a:t>
            </a:r>
            <a:r>
              <a:rPr lang="en-US" sz="2400" i="1" dirty="0" smtClean="0">
                <a:solidFill>
                  <a:schemeClr val="accent6">
                    <a:lumMod val="75000"/>
                  </a:schemeClr>
                </a:solidFill>
                <a:latin typeface="Times New Roman" pitchFamily="18" charset="0"/>
                <a:cs typeface="Times New Roman" pitchFamily="18" charset="0"/>
              </a:rPr>
              <a:t>heterogeneous types</a:t>
            </a:r>
            <a:r>
              <a:rPr lang="en-US" sz="2400" i="1" dirty="0" smtClean="0">
                <a:latin typeface="Times New Roman" pitchFamily="18" charset="0"/>
                <a:cs typeface="Times New Roman" pitchFamily="18" charset="0"/>
              </a:rPr>
              <a:t> in a cluster, this kind of clusters become a subtype and still mostly are in the </a:t>
            </a:r>
            <a:r>
              <a:rPr lang="en-US" sz="2400" i="1" dirty="0" smtClean="0">
                <a:solidFill>
                  <a:schemeClr val="accent6">
                    <a:lumMod val="75000"/>
                  </a:schemeClr>
                </a:solidFill>
                <a:latin typeface="Times New Roman" pitchFamily="18" charset="0"/>
                <a:cs typeface="Times New Roman" pitchFamily="18" charset="0"/>
              </a:rPr>
              <a:t>experimental or research stage.</a:t>
            </a:r>
            <a:endParaRPr lang="en-US" sz="2400" i="1" dirty="0">
              <a:solidFill>
                <a:schemeClr val="accent6">
                  <a:lumMod val="75000"/>
                </a:schemeClr>
              </a:solidFill>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vj\Desktop\Cluster-computing-architecture.png"/>
          <p:cNvPicPr>
            <a:picLocks noChangeAspect="1" noChangeArrowheads="1"/>
          </p:cNvPicPr>
          <p:nvPr/>
        </p:nvPicPr>
        <p:blipFill>
          <a:blip r:embed="rId2"/>
          <a:srcRect/>
          <a:stretch>
            <a:fillRect/>
          </a:stretch>
        </p:blipFill>
        <p:spPr bwMode="auto">
          <a:xfrm>
            <a:off x="914400" y="838200"/>
            <a:ext cx="8096250" cy="5181600"/>
          </a:xfrm>
          <a:prstGeom prst="rect">
            <a:avLst/>
          </a:prstGeom>
          <a:noFill/>
        </p:spPr>
      </p:pic>
      <p:sp>
        <p:nvSpPr>
          <p:cNvPr id="4" name="Rectangle 3"/>
          <p:cNvSpPr/>
          <p:nvPr/>
        </p:nvSpPr>
        <p:spPr>
          <a:xfrm>
            <a:off x="4114800" y="6019800"/>
            <a:ext cx="2005677" cy="369332"/>
          </a:xfrm>
          <a:prstGeom prst="rect">
            <a:avLst/>
          </a:prstGeom>
        </p:spPr>
        <p:txBody>
          <a:bodyPr wrap="none">
            <a:spAutoFit/>
          </a:bodyPr>
          <a:lstStyle/>
          <a:p>
            <a:r>
              <a:rPr lang="en-US" dirty="0" smtClean="0">
                <a:latin typeface="Times New Roman" pitchFamily="18" charset="0"/>
                <a:cs typeface="Times New Roman" pitchFamily="18" charset="0"/>
              </a:rPr>
              <a:t>Cluster </a:t>
            </a:r>
            <a:r>
              <a:rPr lang="en-US" dirty="0" smtClean="0">
                <a:latin typeface="Times New Roman" pitchFamily="18" charset="0"/>
                <a:cs typeface="Times New Roman" pitchFamily="18" charset="0"/>
              </a:rPr>
              <a:t>Computing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04800"/>
            <a:ext cx="6081395" cy="738664"/>
          </a:xfrm>
        </p:spPr>
        <p:txBody>
          <a:bodyPr/>
          <a:lstStyle/>
          <a:p>
            <a:r>
              <a:rPr lang="en-US" dirty="0" smtClean="0"/>
              <a:t>Grid Computing</a:t>
            </a:r>
            <a:endParaRPr lang="en-US" dirty="0"/>
          </a:p>
        </p:txBody>
      </p:sp>
      <p:sp>
        <p:nvSpPr>
          <p:cNvPr id="3" name="Rectangle 2"/>
          <p:cNvSpPr/>
          <p:nvPr/>
        </p:nvSpPr>
        <p:spPr>
          <a:xfrm>
            <a:off x="533400" y="1143000"/>
            <a:ext cx="92964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The computing resources in most of the organizations are underutilized but are necessary for certain operations.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idea of grid computing is to make use of such </a:t>
            </a:r>
            <a:r>
              <a:rPr lang="en-US" sz="2400" dirty="0" err="1" smtClean="0">
                <a:latin typeface="Times New Roman" pitchFamily="18" charset="0"/>
                <a:cs typeface="Times New Roman" pitchFamily="18" charset="0"/>
              </a:rPr>
              <a:t>nonutilized</a:t>
            </a:r>
            <a:r>
              <a:rPr lang="en-US" sz="2400" dirty="0" smtClean="0">
                <a:latin typeface="Times New Roman" pitchFamily="18" charset="0"/>
                <a:cs typeface="Times New Roman" pitchFamily="18" charset="0"/>
              </a:rPr>
              <a:t> computing power by the needy organizations, and thereby the return on investment (ROI) on computing investments can be increased</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Thus, grid computing is a network of computing or processor machines managed with a kind of software such as middleware, in order to access and use the resources remotely. </a:t>
            </a:r>
            <a:endParaRPr lang="en-US" sz="2400" dirty="0" smtClean="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6081395" cy="553998"/>
          </a:xfrm>
        </p:spPr>
        <p:txBody>
          <a:bodyPr/>
          <a:lstStyle/>
          <a:p>
            <a:r>
              <a:rPr lang="en-US" sz="3600" dirty="0" smtClean="0">
                <a:latin typeface="Times New Roman" pitchFamily="18" charset="0"/>
                <a:cs typeface="Times New Roman" pitchFamily="18" charset="0"/>
              </a:rPr>
              <a:t>Grid </a:t>
            </a:r>
            <a:r>
              <a:rPr lang="en-US" sz="3600" dirty="0" smtClean="0">
                <a:latin typeface="Times New Roman" pitchFamily="18" charset="0"/>
                <a:cs typeface="Times New Roman" pitchFamily="18" charset="0"/>
              </a:rPr>
              <a:t>Computing….</a:t>
            </a:r>
            <a:endParaRPr lang="en-US" sz="3600" dirty="0">
              <a:latin typeface="Times New Roman" pitchFamily="18" charset="0"/>
              <a:cs typeface="Times New Roman" pitchFamily="18" charset="0"/>
            </a:endParaRPr>
          </a:p>
        </p:txBody>
      </p:sp>
      <p:sp>
        <p:nvSpPr>
          <p:cNvPr id="3" name="Rectangle 2"/>
          <p:cNvSpPr/>
          <p:nvPr/>
        </p:nvSpPr>
        <p:spPr>
          <a:xfrm>
            <a:off x="228600" y="1225689"/>
            <a:ext cx="9448800" cy="6001643"/>
          </a:xfrm>
          <a:prstGeom prst="rect">
            <a:avLst/>
          </a:prstGeom>
        </p:spPr>
        <p:txBody>
          <a:bodyPr wrap="square">
            <a:spAutoFit/>
          </a:bodyPr>
          <a:lstStyle/>
          <a:p>
            <a:pPr algn="just"/>
            <a:r>
              <a:rPr lang="en-US" sz="2400" dirty="0" smtClean="0">
                <a:latin typeface="Times New Roman" pitchFamily="18" charset="0"/>
                <a:cs typeface="Times New Roman" pitchFamily="18" charset="0"/>
              </a:rPr>
              <a:t>The managing activity of grid resources through the middleware is called </a:t>
            </a:r>
            <a:r>
              <a:rPr lang="en-US" sz="2400" i="1" dirty="0" smtClean="0">
                <a:latin typeface="Times New Roman" pitchFamily="18" charset="0"/>
                <a:cs typeface="Times New Roman" pitchFamily="18" charset="0"/>
              </a:rPr>
              <a:t>grid services. </a:t>
            </a:r>
            <a:endParaRPr lang="en-US" sz="2400" i="1" dirty="0" smtClean="0">
              <a:latin typeface="Times New Roman" pitchFamily="18" charset="0"/>
              <a:cs typeface="Times New Roman" pitchFamily="18" charset="0"/>
            </a:endParaRPr>
          </a:p>
          <a:p>
            <a:pPr algn="just"/>
            <a:endParaRPr lang="en-US" sz="2400" i="1" dirty="0" smtClean="0">
              <a:latin typeface="Times New Roman" pitchFamily="18" charset="0"/>
              <a:cs typeface="Times New Roman" pitchFamily="18" charset="0"/>
            </a:endParaRPr>
          </a:p>
          <a:p>
            <a:pPr algn="just"/>
            <a:r>
              <a:rPr lang="en-US" sz="2400" i="1" dirty="0" smtClean="0">
                <a:latin typeface="Times New Roman" pitchFamily="18" charset="0"/>
                <a:cs typeface="Times New Roman" pitchFamily="18" charset="0"/>
              </a:rPr>
              <a:t>Grid </a:t>
            </a:r>
            <a:r>
              <a:rPr lang="en-US" sz="2400" i="1" dirty="0" smtClean="0">
                <a:latin typeface="Times New Roman" pitchFamily="18" charset="0"/>
                <a:cs typeface="Times New Roman" pitchFamily="18" charset="0"/>
              </a:rPr>
              <a:t>services provide access control, security, access to data including digital libraries and databases, and access to large-scale interactive and long-term storage facilities</a:t>
            </a:r>
            <a:r>
              <a:rPr lang="en-US" sz="2400" i="1" dirty="0" smtClean="0">
                <a:latin typeface="Times New Roman" pitchFamily="18" charset="0"/>
                <a:cs typeface="Times New Roman" pitchFamily="18" charset="0"/>
              </a:rPr>
              <a:t>.</a:t>
            </a:r>
          </a:p>
          <a:p>
            <a:endParaRPr lang="en-US" sz="2400" i="1" dirty="0" smtClean="0">
              <a:latin typeface="Times New Roman" pitchFamily="18" charset="0"/>
              <a:cs typeface="Times New Roman" pitchFamily="18" charset="0"/>
            </a:endParaRPr>
          </a:p>
          <a:p>
            <a:pPr algn="just"/>
            <a:r>
              <a:rPr lang="en-US" sz="2400" dirty="0" smtClean="0">
                <a:solidFill>
                  <a:schemeClr val="accent6">
                    <a:lumMod val="75000"/>
                  </a:schemeClr>
                </a:solidFill>
              </a:rPr>
              <a:t>Grid computing is more popular due to the following reasons</a:t>
            </a:r>
            <a:r>
              <a:rPr lang="en-US" sz="2400" dirty="0" smtClean="0">
                <a:solidFill>
                  <a:schemeClr val="accent6">
                    <a:lumMod val="75000"/>
                  </a:schemeClr>
                </a:solidFill>
              </a:rPr>
              <a:t>:</a:t>
            </a:r>
          </a:p>
          <a:p>
            <a:pPr algn="just"/>
            <a:endParaRPr lang="en-US" sz="2400" dirty="0" smtClean="0"/>
          </a:p>
          <a:p>
            <a:pPr algn="just"/>
            <a:r>
              <a:rPr lang="en-US" sz="2400" dirty="0" smtClean="0"/>
              <a:t>Its ability to make use of unused computing power, and thus, it is a cost-effective solution (reducing investments, only recurring costs</a:t>
            </a:r>
            <a:r>
              <a:rPr lang="en-US" sz="2400" dirty="0" smtClean="0"/>
              <a:t>)</a:t>
            </a:r>
          </a:p>
          <a:p>
            <a:pPr algn="just"/>
            <a:endParaRPr lang="en-US" sz="2400" dirty="0" smtClean="0"/>
          </a:p>
          <a:p>
            <a:pPr algn="just"/>
            <a:r>
              <a:rPr lang="en-US" sz="2400" dirty="0" smtClean="0"/>
              <a:t>As a way to solve problems in line with any HPC-based application</a:t>
            </a:r>
          </a:p>
          <a:p>
            <a:pPr algn="just"/>
            <a:r>
              <a:rPr lang="en-US" sz="2400" dirty="0" smtClean="0"/>
              <a:t>Enables heterogeneous resources of computers to work cooperatively and collaboratively to solve a scientific </a:t>
            </a:r>
            <a:r>
              <a:rPr lang="en-US" sz="2400" dirty="0" smtClean="0"/>
              <a:t>problem.</a:t>
            </a:r>
            <a:endParaRPr lang="en-US" sz="2400" dirty="0" smtClean="0"/>
          </a:p>
          <a:p>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533400" y="152399"/>
            <a:ext cx="8763000" cy="670560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j\Desktop\1-Figure1-1.png"/>
          <p:cNvPicPr>
            <a:picLocks noChangeAspect="1" noChangeArrowheads="1"/>
          </p:cNvPicPr>
          <p:nvPr/>
        </p:nvPicPr>
        <p:blipFill>
          <a:blip r:embed="rId2"/>
          <a:srcRect/>
          <a:stretch>
            <a:fillRect/>
          </a:stretch>
        </p:blipFill>
        <p:spPr bwMode="auto">
          <a:xfrm>
            <a:off x="685800" y="438150"/>
            <a:ext cx="7524750" cy="641985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04800"/>
            <a:ext cx="6081395" cy="738664"/>
          </a:xfrm>
        </p:spPr>
        <p:txBody>
          <a:bodyPr/>
          <a:lstStyle/>
          <a:p>
            <a:r>
              <a:rPr lang="en-US" dirty="0" smtClean="0"/>
              <a:t>Cloud Computing</a:t>
            </a:r>
            <a:endParaRPr lang="en-US" dirty="0"/>
          </a:p>
        </p:txBody>
      </p:sp>
      <p:sp>
        <p:nvSpPr>
          <p:cNvPr id="3" name="Rectangle 2"/>
          <p:cNvSpPr/>
          <p:nvPr/>
        </p:nvSpPr>
        <p:spPr>
          <a:xfrm>
            <a:off x="381000" y="1166843"/>
            <a:ext cx="9220200" cy="4154984"/>
          </a:xfrm>
          <a:prstGeom prst="rect">
            <a:avLst/>
          </a:prstGeom>
        </p:spPr>
        <p:txBody>
          <a:bodyPr wrap="square">
            <a:spAutoFit/>
          </a:bodyPr>
          <a:lstStyle/>
          <a:p>
            <a:r>
              <a:rPr lang="en-US" sz="2400" dirty="0" smtClean="0">
                <a:latin typeface="Times New Roman" pitchFamily="18" charset="0"/>
                <a:cs typeface="Times New Roman" pitchFamily="18" charset="0"/>
              </a:rPr>
              <a:t>The computing trend moved toward cloud from the concept of grid computing, particularly when large computing resources are required to solve a single problem, using the ideas of computing power as a </a:t>
            </a:r>
            <a:r>
              <a:rPr lang="en-US" sz="2400" i="1" dirty="0" smtClean="0">
                <a:latin typeface="Times New Roman" pitchFamily="18" charset="0"/>
                <a:cs typeface="Times New Roman" pitchFamily="18" charset="0"/>
              </a:rPr>
              <a:t>utility and other allied concepts. </a:t>
            </a:r>
            <a:endParaRPr lang="en-US" sz="2400" i="1" dirty="0" smtClean="0">
              <a:latin typeface="Times New Roman" pitchFamily="18" charset="0"/>
              <a:cs typeface="Times New Roman" pitchFamily="18" charset="0"/>
            </a:endParaRPr>
          </a:p>
          <a:p>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However</a:t>
            </a:r>
            <a:r>
              <a:rPr lang="en-US" sz="2400" i="1" dirty="0" smtClean="0">
                <a:latin typeface="Times New Roman" pitchFamily="18" charset="0"/>
                <a:cs typeface="Times New Roman" pitchFamily="18" charset="0"/>
              </a:rPr>
              <a:t>, the potential difference between grid and cloud is that grid computing supports leveraging several computers in parallel to solve a particular application, </a:t>
            </a:r>
            <a:endParaRPr lang="en-US" sz="2400" i="1" dirty="0" smtClean="0">
              <a:latin typeface="Times New Roman" pitchFamily="18" charset="0"/>
              <a:cs typeface="Times New Roman" pitchFamily="18" charset="0"/>
            </a:endParaRPr>
          </a:p>
          <a:p>
            <a:endParaRPr lang="en-US" sz="2400" i="1"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while </a:t>
            </a:r>
            <a:r>
              <a:rPr lang="en-US" sz="2400" i="1" dirty="0" smtClean="0">
                <a:latin typeface="Times New Roman" pitchFamily="18" charset="0"/>
                <a:cs typeface="Times New Roman" pitchFamily="18" charset="0"/>
              </a:rPr>
              <a:t>cloud computing supports leveraging multiple resources, including computing resources, to deliver a unified service to the end user</a:t>
            </a:r>
            <a:r>
              <a:rPr lang="en-US" sz="2400" i="1" dirty="0" smtClean="0">
                <a:latin typeface="Times New Roman" pitchFamily="18" charset="0"/>
                <a:cs typeface="Times New Roman" pitchFamily="18"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800"/>
            <a:ext cx="6081395" cy="615553"/>
          </a:xfrm>
        </p:spPr>
        <p:txBody>
          <a:bodyPr/>
          <a:lstStyle/>
          <a:p>
            <a:r>
              <a:rPr lang="en-US" sz="4000" dirty="0" smtClean="0">
                <a:latin typeface="Times New Roman" pitchFamily="18" charset="0"/>
                <a:cs typeface="Times New Roman" pitchFamily="18" charset="0"/>
              </a:rPr>
              <a:t>Cloud </a:t>
            </a:r>
            <a:r>
              <a:rPr lang="en-US" sz="4000" dirty="0" smtClean="0">
                <a:latin typeface="Times New Roman" pitchFamily="18" charset="0"/>
                <a:cs typeface="Times New Roman" pitchFamily="18" charset="0"/>
              </a:rPr>
              <a:t>Computing….</a:t>
            </a:r>
            <a:endParaRPr lang="en-US" sz="4000" dirty="0">
              <a:latin typeface="Times New Roman" pitchFamily="18" charset="0"/>
              <a:cs typeface="Times New Roman" pitchFamily="18" charset="0"/>
            </a:endParaRPr>
          </a:p>
        </p:txBody>
      </p:sp>
      <p:sp>
        <p:nvSpPr>
          <p:cNvPr id="3" name="Rectangle 2"/>
          <p:cNvSpPr/>
          <p:nvPr/>
        </p:nvSpPr>
        <p:spPr>
          <a:xfrm>
            <a:off x="838200" y="2136339"/>
            <a:ext cx="8991600" cy="3046988"/>
          </a:xfrm>
          <a:prstGeom prst="rect">
            <a:avLst/>
          </a:prstGeom>
        </p:spPr>
        <p:txBody>
          <a:bodyPr wrap="square">
            <a:spAutoFit/>
          </a:bodyPr>
          <a:lstStyle/>
          <a:p>
            <a:pPr algn="just"/>
            <a:endParaRPr lang="en-US" sz="2400" i="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cloud computing, the IT and business resources, such as servers, storage, network, applications, and processes, can be dynamically provisioned to the user needs and workload.</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In addition, while a cloud can provision and support a grid, a cloud can also support </a:t>
            </a:r>
            <a:r>
              <a:rPr lang="en-US" sz="2400" dirty="0" err="1" smtClean="0">
                <a:latin typeface="Times New Roman" pitchFamily="18" charset="0"/>
                <a:cs typeface="Times New Roman" pitchFamily="18" charset="0"/>
              </a:rPr>
              <a:t>nongrid</a:t>
            </a:r>
            <a:r>
              <a:rPr lang="en-US" sz="2400" dirty="0" smtClean="0">
                <a:latin typeface="Times New Roman" pitchFamily="18" charset="0"/>
                <a:cs typeface="Times New Roman" pitchFamily="18" charset="0"/>
              </a:rPr>
              <a:t> environments, such as a three-tier web architecture running on traditional or Web 2.0 applications.</a:t>
            </a:r>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j\Desktop\Simple-architecture-of-cloud-computing.png"/>
          <p:cNvPicPr>
            <a:picLocks noChangeAspect="1" noChangeArrowheads="1"/>
          </p:cNvPicPr>
          <p:nvPr/>
        </p:nvPicPr>
        <p:blipFill>
          <a:blip r:embed="rId2"/>
          <a:srcRect/>
          <a:stretch>
            <a:fillRect/>
          </a:stretch>
        </p:blipFill>
        <p:spPr bwMode="auto">
          <a:xfrm>
            <a:off x="533400" y="381000"/>
            <a:ext cx="8096250" cy="60388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12089"/>
            <a:ext cx="7701915" cy="757555"/>
          </a:xfrm>
          <a:prstGeom prst="rect">
            <a:avLst/>
          </a:prstGeom>
        </p:spPr>
        <p:txBody>
          <a:bodyPr vert="horz" wrap="square" lIns="0" tIns="12700" rIns="0" bIns="0" rtlCol="0">
            <a:spAutoFit/>
          </a:bodyPr>
          <a:lstStyle/>
          <a:p>
            <a:pPr marL="12700">
              <a:lnSpc>
                <a:spcPct val="100000"/>
              </a:lnSpc>
              <a:spcBef>
                <a:spcPts val="100"/>
              </a:spcBef>
            </a:pPr>
            <a:r>
              <a:rPr dirty="0"/>
              <a:t>What </a:t>
            </a:r>
            <a:r>
              <a:rPr spc="-5" dirty="0"/>
              <a:t>is </a:t>
            </a:r>
            <a:r>
              <a:rPr dirty="0"/>
              <a:t>Cloud</a:t>
            </a:r>
            <a:r>
              <a:rPr spc="-45" dirty="0"/>
              <a:t> </a:t>
            </a:r>
            <a:r>
              <a:rPr spc="-5" dirty="0"/>
              <a:t>Computing?</a:t>
            </a:r>
          </a:p>
        </p:txBody>
      </p:sp>
      <p:sp>
        <p:nvSpPr>
          <p:cNvPr id="3" name="object 3"/>
          <p:cNvSpPr txBox="1"/>
          <p:nvPr/>
        </p:nvSpPr>
        <p:spPr>
          <a:xfrm>
            <a:off x="921207" y="1688414"/>
            <a:ext cx="9363075" cy="4491355"/>
          </a:xfrm>
          <a:prstGeom prst="rect">
            <a:avLst/>
          </a:prstGeom>
        </p:spPr>
        <p:txBody>
          <a:bodyPr vert="horz" wrap="square" lIns="0" tIns="12065" rIns="0" bIns="0" rtlCol="0">
            <a:spAutoFit/>
          </a:bodyPr>
          <a:lstStyle/>
          <a:p>
            <a:pPr marL="12700" marR="803275">
              <a:lnSpc>
                <a:spcPct val="100099"/>
              </a:lnSpc>
              <a:spcBef>
                <a:spcPts val="95"/>
              </a:spcBef>
            </a:pPr>
            <a:r>
              <a:rPr sz="3600" b="1" spc="-5" dirty="0">
                <a:solidFill>
                  <a:srgbClr val="E6B81E"/>
                </a:solidFill>
                <a:latin typeface="Comic Sans MS"/>
                <a:cs typeface="Comic Sans MS"/>
              </a:rPr>
              <a:t>Distributed computing </a:t>
            </a:r>
            <a:r>
              <a:rPr sz="3600" b="1" dirty="0">
                <a:solidFill>
                  <a:srgbClr val="E6B81E"/>
                </a:solidFill>
                <a:latin typeface="Comic Sans MS"/>
                <a:cs typeface="Comic Sans MS"/>
              </a:rPr>
              <a:t>on </a:t>
            </a:r>
            <a:r>
              <a:rPr sz="3600" b="1" spc="-5" dirty="0">
                <a:solidFill>
                  <a:srgbClr val="E6B81E"/>
                </a:solidFill>
                <a:latin typeface="Comic Sans MS"/>
                <a:cs typeface="Comic Sans MS"/>
              </a:rPr>
              <a:t>internet Or  delivery </a:t>
            </a:r>
            <a:r>
              <a:rPr sz="3600" b="1" dirty="0">
                <a:solidFill>
                  <a:srgbClr val="E6B81E"/>
                </a:solidFill>
                <a:latin typeface="Comic Sans MS"/>
                <a:cs typeface="Comic Sans MS"/>
              </a:rPr>
              <a:t>of </a:t>
            </a:r>
            <a:r>
              <a:rPr sz="3600" b="1" spc="-5" dirty="0">
                <a:solidFill>
                  <a:srgbClr val="E6B81E"/>
                </a:solidFill>
                <a:latin typeface="Comic Sans MS"/>
                <a:cs typeface="Comic Sans MS"/>
              </a:rPr>
              <a:t>computing </a:t>
            </a:r>
            <a:r>
              <a:rPr sz="3600" b="1" dirty="0">
                <a:solidFill>
                  <a:srgbClr val="E6B81E"/>
                </a:solidFill>
                <a:latin typeface="Comic Sans MS"/>
                <a:cs typeface="Comic Sans MS"/>
              </a:rPr>
              <a:t>service over</a:t>
            </a:r>
            <a:r>
              <a:rPr sz="3600" b="1" spc="-80" dirty="0">
                <a:solidFill>
                  <a:srgbClr val="E6B81E"/>
                </a:solidFill>
                <a:latin typeface="Comic Sans MS"/>
                <a:cs typeface="Comic Sans MS"/>
              </a:rPr>
              <a:t> </a:t>
            </a:r>
            <a:r>
              <a:rPr sz="3600" b="1" spc="-5" dirty="0">
                <a:solidFill>
                  <a:srgbClr val="E6B81E"/>
                </a:solidFill>
                <a:latin typeface="Comic Sans MS"/>
                <a:cs typeface="Comic Sans MS"/>
              </a:rPr>
              <a:t>the  internet.</a:t>
            </a:r>
            <a:endParaRPr sz="3600">
              <a:latin typeface="Comic Sans MS"/>
              <a:cs typeface="Comic Sans MS"/>
            </a:endParaRPr>
          </a:p>
          <a:p>
            <a:pPr marL="12700">
              <a:lnSpc>
                <a:spcPct val="100000"/>
              </a:lnSpc>
              <a:spcBef>
                <a:spcPts val="1090"/>
              </a:spcBef>
            </a:pPr>
            <a:r>
              <a:rPr sz="2800" spc="-5" dirty="0">
                <a:solidFill>
                  <a:srgbClr val="404040"/>
                </a:solidFill>
                <a:latin typeface="Trebuchet MS"/>
                <a:cs typeface="Trebuchet MS"/>
              </a:rPr>
              <a:t>Eg: </a:t>
            </a:r>
            <a:r>
              <a:rPr sz="2800" b="1" spc="-35" dirty="0">
                <a:solidFill>
                  <a:srgbClr val="6F2F9F"/>
                </a:solidFill>
                <a:latin typeface="Trebuchet MS"/>
                <a:cs typeface="Trebuchet MS"/>
              </a:rPr>
              <a:t>Yahoo!</a:t>
            </a:r>
            <a:r>
              <a:rPr sz="2800" spc="-35" dirty="0">
                <a:solidFill>
                  <a:srgbClr val="404040"/>
                </a:solidFill>
                <a:latin typeface="Trebuchet MS"/>
                <a:cs typeface="Trebuchet MS"/>
              </a:rPr>
              <a:t>, </a:t>
            </a:r>
            <a:r>
              <a:rPr sz="2800" b="1" spc="-5" dirty="0">
                <a:solidFill>
                  <a:srgbClr val="FF0000"/>
                </a:solidFill>
                <a:latin typeface="Trebuchet MS"/>
                <a:cs typeface="Trebuchet MS"/>
              </a:rPr>
              <a:t>GMail</a:t>
            </a:r>
            <a:r>
              <a:rPr sz="2800" spc="-5" dirty="0">
                <a:solidFill>
                  <a:srgbClr val="404040"/>
                </a:solidFill>
                <a:latin typeface="Trebuchet MS"/>
                <a:cs typeface="Trebuchet MS"/>
              </a:rPr>
              <a:t>,</a:t>
            </a:r>
            <a:r>
              <a:rPr sz="2800" spc="-20" dirty="0">
                <a:solidFill>
                  <a:srgbClr val="404040"/>
                </a:solidFill>
                <a:latin typeface="Trebuchet MS"/>
                <a:cs typeface="Trebuchet MS"/>
              </a:rPr>
              <a:t> </a:t>
            </a:r>
            <a:r>
              <a:rPr sz="2800" b="1" spc="-5" dirty="0">
                <a:solidFill>
                  <a:srgbClr val="00AFEF"/>
                </a:solidFill>
                <a:latin typeface="Trebuchet MS"/>
                <a:cs typeface="Trebuchet MS"/>
              </a:rPr>
              <a:t>Hotmail</a:t>
            </a:r>
            <a:r>
              <a:rPr sz="2800" spc="-5" dirty="0">
                <a:solidFill>
                  <a:srgbClr val="404040"/>
                </a:solidFill>
                <a:latin typeface="Trebuchet MS"/>
                <a:cs typeface="Trebuchet MS"/>
              </a:rPr>
              <a:t>-</a:t>
            </a:r>
            <a:endParaRPr sz="2800">
              <a:latin typeface="Trebuchet MS"/>
              <a:cs typeface="Trebuchet MS"/>
            </a:endParaRPr>
          </a:p>
          <a:p>
            <a:pPr marL="12700" marR="5080" indent="1828800">
              <a:lnSpc>
                <a:spcPct val="99900"/>
              </a:lnSpc>
              <a:spcBef>
                <a:spcPts val="955"/>
              </a:spcBef>
              <a:tabLst>
                <a:tab pos="2969260" algn="l"/>
              </a:tabLst>
            </a:pPr>
            <a:r>
              <a:rPr sz="2800" b="1" spc="-10" dirty="0">
                <a:solidFill>
                  <a:srgbClr val="404040"/>
                </a:solidFill>
                <a:latin typeface="Comic Sans MS"/>
                <a:cs typeface="Comic Sans MS"/>
              </a:rPr>
              <a:t>Instead </a:t>
            </a:r>
            <a:r>
              <a:rPr sz="2800" b="1" spc="-5" dirty="0">
                <a:solidFill>
                  <a:srgbClr val="404040"/>
                </a:solidFill>
                <a:latin typeface="Comic Sans MS"/>
                <a:cs typeface="Comic Sans MS"/>
              </a:rPr>
              <a:t>of </a:t>
            </a:r>
            <a:r>
              <a:rPr sz="2800" b="1" spc="-10" dirty="0">
                <a:solidFill>
                  <a:srgbClr val="404040"/>
                </a:solidFill>
                <a:latin typeface="Comic Sans MS"/>
                <a:cs typeface="Comic Sans MS"/>
              </a:rPr>
              <a:t>running </a:t>
            </a:r>
            <a:r>
              <a:rPr sz="2800" b="1" spc="-5" dirty="0">
                <a:solidFill>
                  <a:srgbClr val="404040"/>
                </a:solidFill>
                <a:latin typeface="Comic Sans MS"/>
                <a:cs typeface="Comic Sans MS"/>
              </a:rPr>
              <a:t>an e-mail program on  your computer, you log in to a </a:t>
            </a:r>
            <a:r>
              <a:rPr sz="2800" b="1" spc="-10" dirty="0">
                <a:solidFill>
                  <a:srgbClr val="404040"/>
                </a:solidFill>
                <a:latin typeface="Comic Sans MS"/>
                <a:cs typeface="Comic Sans MS"/>
              </a:rPr>
              <a:t>Web e-mail </a:t>
            </a:r>
            <a:r>
              <a:rPr sz="2800" b="1" spc="-5" dirty="0">
                <a:solidFill>
                  <a:srgbClr val="404040"/>
                </a:solidFill>
                <a:latin typeface="Comic Sans MS"/>
                <a:cs typeface="Comic Sans MS"/>
              </a:rPr>
              <a:t>account  </a:t>
            </a:r>
            <a:r>
              <a:rPr sz="2800" b="1" spc="-10" dirty="0">
                <a:solidFill>
                  <a:srgbClr val="404040"/>
                </a:solidFill>
                <a:latin typeface="Comic Sans MS"/>
                <a:cs typeface="Comic Sans MS"/>
              </a:rPr>
              <a:t>remotely. The software </a:t>
            </a:r>
            <a:r>
              <a:rPr sz="2800" b="1" spc="-5" dirty="0">
                <a:solidFill>
                  <a:srgbClr val="404040"/>
                </a:solidFill>
                <a:latin typeface="Comic Sans MS"/>
                <a:cs typeface="Comic Sans MS"/>
              </a:rPr>
              <a:t>and storage for your account  </a:t>
            </a:r>
            <a:r>
              <a:rPr sz="2800" b="1" spc="-10" dirty="0">
                <a:solidFill>
                  <a:srgbClr val="404040"/>
                </a:solidFill>
                <a:latin typeface="Comic Sans MS"/>
                <a:cs typeface="Comic Sans MS"/>
              </a:rPr>
              <a:t>doesn't</a:t>
            </a:r>
            <a:r>
              <a:rPr sz="2800" b="1" spc="20" dirty="0">
                <a:solidFill>
                  <a:srgbClr val="404040"/>
                </a:solidFill>
                <a:latin typeface="Comic Sans MS"/>
                <a:cs typeface="Comic Sans MS"/>
              </a:rPr>
              <a:t> </a:t>
            </a:r>
            <a:r>
              <a:rPr sz="2800" b="1" spc="-10" dirty="0">
                <a:solidFill>
                  <a:srgbClr val="404040"/>
                </a:solidFill>
                <a:latin typeface="Comic Sans MS"/>
                <a:cs typeface="Comic Sans MS"/>
              </a:rPr>
              <a:t>exist</a:t>
            </a:r>
            <a:r>
              <a:rPr sz="2800" b="1" spc="15" dirty="0">
                <a:solidFill>
                  <a:srgbClr val="404040"/>
                </a:solidFill>
                <a:latin typeface="Comic Sans MS"/>
                <a:cs typeface="Comic Sans MS"/>
              </a:rPr>
              <a:t> </a:t>
            </a:r>
            <a:r>
              <a:rPr sz="2800" b="1" spc="-5" dirty="0">
                <a:solidFill>
                  <a:srgbClr val="404040"/>
                </a:solidFill>
                <a:latin typeface="Comic Sans MS"/>
                <a:cs typeface="Comic Sans MS"/>
              </a:rPr>
              <a:t>on	your computer -- </a:t>
            </a:r>
            <a:r>
              <a:rPr sz="2800" b="1" spc="-10" dirty="0">
                <a:solidFill>
                  <a:srgbClr val="404040"/>
                </a:solidFill>
                <a:latin typeface="Comic Sans MS"/>
                <a:cs typeface="Comic Sans MS"/>
              </a:rPr>
              <a:t>it's </a:t>
            </a:r>
            <a:r>
              <a:rPr sz="2800" b="1" dirty="0">
                <a:solidFill>
                  <a:srgbClr val="404040"/>
                </a:solidFill>
                <a:latin typeface="Comic Sans MS"/>
                <a:cs typeface="Comic Sans MS"/>
              </a:rPr>
              <a:t>on </a:t>
            </a:r>
            <a:r>
              <a:rPr sz="2800" b="1" spc="-10" dirty="0">
                <a:solidFill>
                  <a:srgbClr val="404040"/>
                </a:solidFill>
                <a:latin typeface="Comic Sans MS"/>
                <a:cs typeface="Comic Sans MS"/>
              </a:rPr>
              <a:t>the  service's </a:t>
            </a:r>
            <a:r>
              <a:rPr sz="2800" b="1" spc="-5" dirty="0">
                <a:solidFill>
                  <a:srgbClr val="404040"/>
                </a:solidFill>
                <a:latin typeface="Comic Sans MS"/>
                <a:cs typeface="Comic Sans MS"/>
              </a:rPr>
              <a:t>computer</a:t>
            </a:r>
            <a:r>
              <a:rPr sz="2800" b="1" spc="15" dirty="0">
                <a:solidFill>
                  <a:srgbClr val="404040"/>
                </a:solidFill>
                <a:latin typeface="Comic Sans MS"/>
                <a:cs typeface="Comic Sans MS"/>
              </a:rPr>
              <a:t> </a:t>
            </a:r>
            <a:r>
              <a:rPr sz="2800" b="1" spc="-5" dirty="0">
                <a:solidFill>
                  <a:srgbClr val="404040"/>
                </a:solidFill>
                <a:latin typeface="Comic Sans MS"/>
                <a:cs typeface="Comic Sans MS"/>
              </a:rPr>
              <a:t>cloud.</a:t>
            </a:r>
            <a:endParaRPr sz="2800">
              <a:latin typeface="Comic Sans MS"/>
              <a:cs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304800"/>
            <a:ext cx="4343400" cy="1477328"/>
          </a:xfrm>
        </p:spPr>
        <p:txBody>
          <a:bodyPr/>
          <a:lstStyle/>
          <a:p>
            <a:r>
              <a:rPr lang="en-US" dirty="0" smtClean="0"/>
              <a:t>Bio-computing</a:t>
            </a:r>
            <a:endParaRPr lang="en-US" dirty="0"/>
          </a:p>
        </p:txBody>
      </p:sp>
      <p:sp>
        <p:nvSpPr>
          <p:cNvPr id="3" name="Rectangle 2"/>
          <p:cNvSpPr/>
          <p:nvPr/>
        </p:nvSpPr>
        <p:spPr>
          <a:xfrm>
            <a:off x="533400" y="1447800"/>
            <a:ext cx="9067800" cy="3416320"/>
          </a:xfrm>
          <a:prstGeom prst="rect">
            <a:avLst/>
          </a:prstGeom>
        </p:spPr>
        <p:txBody>
          <a:bodyPr wrap="square">
            <a:spAutoFit/>
          </a:bodyPr>
          <a:lstStyle/>
          <a:p>
            <a:pPr algn="just"/>
            <a:r>
              <a:rPr lang="en-US" sz="2400" dirty="0" err="1" smtClean="0">
                <a:latin typeface="Times New Roman" pitchFamily="18" charset="0"/>
                <a:cs typeface="Times New Roman" pitchFamily="18" charset="0"/>
              </a:rPr>
              <a:t>Biocomputing</a:t>
            </a:r>
            <a:r>
              <a:rPr lang="en-US" sz="2400" dirty="0" smtClean="0">
                <a:latin typeface="Times New Roman" pitchFamily="18" charset="0"/>
                <a:cs typeface="Times New Roman" pitchFamily="18" charset="0"/>
              </a:rPr>
              <a:t> systems use the concepts of biologically derived or simulated molecules (or models) that perform computational processes in order to solve a problem.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biologically derived models aid in structuring the computer programs that become part of the application</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Biocomputing</a:t>
            </a:r>
            <a:r>
              <a:rPr lang="en-US" sz="2400" dirty="0" smtClean="0">
                <a:latin typeface="Times New Roman" pitchFamily="18" charset="0"/>
                <a:cs typeface="Times New Roman" pitchFamily="18" charset="0"/>
              </a:rPr>
              <a:t> provides the theoretical background and practical tools for scientists to explore proteins and </a:t>
            </a:r>
            <a:r>
              <a:rPr lang="en-US" sz="2400" dirty="0" smtClean="0">
                <a:latin typeface="Times New Roman" pitchFamily="18" charset="0"/>
                <a:cs typeface="Times New Roman" pitchFamily="18" charset="0"/>
              </a:rPr>
              <a:t>DNA (</a:t>
            </a:r>
            <a:r>
              <a:rPr lang="en-US" sz="2400" dirty="0" smtClean="0"/>
              <a:t>Deoxyribonucleic </a:t>
            </a:r>
            <a:r>
              <a:rPr lang="en-US" sz="2400" dirty="0" smtClean="0"/>
              <a:t>acid)</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6081395" cy="492443"/>
          </a:xfrm>
        </p:spPr>
        <p:txBody>
          <a:bodyPr/>
          <a:lstStyle/>
          <a:p>
            <a:r>
              <a:rPr lang="en-US" sz="3200" dirty="0" smtClean="0"/>
              <a:t>Bio-computing…..</a:t>
            </a:r>
            <a:endParaRPr lang="en-US" sz="3200" dirty="0"/>
          </a:p>
        </p:txBody>
      </p:sp>
      <p:sp>
        <p:nvSpPr>
          <p:cNvPr id="3" name="Rectangle 2"/>
          <p:cNvSpPr/>
          <p:nvPr/>
        </p:nvSpPr>
        <p:spPr>
          <a:xfrm>
            <a:off x="457200" y="1905000"/>
            <a:ext cx="86868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DNA and proteins are </a:t>
            </a:r>
            <a:r>
              <a:rPr lang="en-US" sz="2400" dirty="0" smtClean="0">
                <a:latin typeface="Times New Roman" pitchFamily="18" charset="0"/>
                <a:cs typeface="Times New Roman" pitchFamily="18" charset="0"/>
              </a:rPr>
              <a:t>nature’s</a:t>
            </a:r>
            <a:r>
              <a:rPr lang="en-US" sz="2400" b="1"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building </a:t>
            </a:r>
            <a:r>
              <a:rPr lang="en-US" sz="2400" dirty="0" smtClean="0">
                <a:latin typeface="Times New Roman" pitchFamily="18" charset="0"/>
                <a:cs typeface="Times New Roman" pitchFamily="18" charset="0"/>
              </a:rPr>
              <a:t>blocks, but these building blocks are not exactly used as </a:t>
            </a:r>
            <a:r>
              <a:rPr lang="en-US" sz="2400" i="1" dirty="0" smtClean="0">
                <a:latin typeface="Times New Roman" pitchFamily="18" charset="0"/>
                <a:cs typeface="Times New Roman" pitchFamily="18" charset="0"/>
              </a:rPr>
              <a:t>bricks; the function of the final molecule rather strongly depends on the order of these blocks. </a:t>
            </a:r>
            <a:endParaRPr lang="en-US" sz="2400" i="1" dirty="0" smtClean="0">
              <a:latin typeface="Times New Roman" pitchFamily="18" charset="0"/>
              <a:cs typeface="Times New Roman" pitchFamily="18" charset="0"/>
            </a:endParaRPr>
          </a:p>
          <a:p>
            <a:pPr algn="just"/>
            <a:endParaRPr lang="en-US" sz="2400" i="1" dirty="0" smtClean="0">
              <a:latin typeface="Times New Roman" pitchFamily="18" charset="0"/>
              <a:cs typeface="Times New Roman" pitchFamily="18" charset="0"/>
            </a:endParaRPr>
          </a:p>
          <a:p>
            <a:pPr algn="just"/>
            <a:r>
              <a:rPr lang="en-US" sz="2400" i="1" dirty="0" smtClean="0">
                <a:latin typeface="Times New Roman" pitchFamily="18" charset="0"/>
                <a:cs typeface="Times New Roman" pitchFamily="18" charset="0"/>
              </a:rPr>
              <a:t>Thus</a:t>
            </a:r>
            <a:r>
              <a:rPr lang="en-US" sz="2400" i="1" dirty="0" smtClean="0">
                <a:latin typeface="Times New Roman" pitchFamily="18" charset="0"/>
                <a:cs typeface="Times New Roman" pitchFamily="18" charset="0"/>
              </a:rPr>
              <a:t>, the </a:t>
            </a:r>
            <a:r>
              <a:rPr lang="en-US" sz="2400" i="1" dirty="0" err="1" smtClean="0">
                <a:latin typeface="Times New Roman" pitchFamily="18" charset="0"/>
                <a:cs typeface="Times New Roman" pitchFamily="18" charset="0"/>
              </a:rPr>
              <a:t>biocomputing</a:t>
            </a:r>
            <a:r>
              <a:rPr lang="en-US" sz="2400" i="1" dirty="0" smtClean="0">
                <a:latin typeface="Times New Roman" pitchFamily="18" charset="0"/>
                <a:cs typeface="Times New Roman" pitchFamily="18" charset="0"/>
              </a:rPr>
              <a:t> scientist works on inventing the order suitable for various applications mimicking biology. </a:t>
            </a:r>
            <a:endParaRPr lang="en-US" sz="2400" i="1" dirty="0" smtClean="0">
              <a:latin typeface="Times New Roman" pitchFamily="18" charset="0"/>
              <a:cs typeface="Times New Roman" pitchFamily="18" charset="0"/>
            </a:endParaRPr>
          </a:p>
          <a:p>
            <a:pPr algn="just"/>
            <a:endParaRPr lang="en-US" sz="2400" i="1" dirty="0" smtClean="0">
              <a:latin typeface="Times New Roman" pitchFamily="18" charset="0"/>
              <a:cs typeface="Times New Roman" pitchFamily="18" charset="0"/>
            </a:endParaRPr>
          </a:p>
          <a:p>
            <a:pPr algn="just"/>
            <a:r>
              <a:rPr lang="en-US" sz="2400" i="1" dirty="0" err="1" smtClean="0">
                <a:latin typeface="Times New Roman" pitchFamily="18" charset="0"/>
                <a:cs typeface="Times New Roman" pitchFamily="18" charset="0"/>
              </a:rPr>
              <a:t>Biocomputing</a:t>
            </a:r>
            <a:r>
              <a:rPr lang="en-US" sz="2400"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shall, therefore, lead to a better understanding of life and the molecular causes of certain diseases.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vj\Desktop\hsj3.png"/>
          <p:cNvPicPr>
            <a:picLocks noChangeAspect="1" noChangeArrowheads="1"/>
          </p:cNvPicPr>
          <p:nvPr/>
        </p:nvPicPr>
        <p:blipFill>
          <a:blip r:embed="rId2"/>
          <a:srcRect/>
          <a:stretch>
            <a:fillRect/>
          </a:stretch>
        </p:blipFill>
        <p:spPr bwMode="auto">
          <a:xfrm>
            <a:off x="990600" y="2286000"/>
            <a:ext cx="7154258" cy="4572000"/>
          </a:xfrm>
          <a:prstGeom prst="rect">
            <a:avLst/>
          </a:prstGeom>
          <a:noFill/>
        </p:spPr>
      </p:pic>
      <p:sp>
        <p:nvSpPr>
          <p:cNvPr id="4" name="Rectangle 3"/>
          <p:cNvSpPr/>
          <p:nvPr/>
        </p:nvSpPr>
        <p:spPr>
          <a:xfrm>
            <a:off x="304800" y="533400"/>
            <a:ext cx="10134600" cy="1569660"/>
          </a:xfrm>
          <a:prstGeom prst="rect">
            <a:avLst/>
          </a:prstGeom>
        </p:spPr>
        <p:txBody>
          <a:bodyPr wrap="square">
            <a:spAutoFit/>
          </a:bodyPr>
          <a:lstStyle/>
          <a:p>
            <a:pPr>
              <a:buFont typeface="Wingdings" pitchFamily="2" charset="2"/>
              <a:buChar char="ü"/>
            </a:pPr>
            <a:r>
              <a:rPr lang="en-US" sz="2400" dirty="0" smtClean="0">
                <a:latin typeface="Times New Roman" pitchFamily="18" charset="0"/>
                <a:cs typeface="Times New Roman" pitchFamily="18" charset="0"/>
              </a:rPr>
              <a:t>the design and construction of computers using biochemical components.</a:t>
            </a:r>
          </a:p>
          <a:p>
            <a:pPr>
              <a:buFont typeface="Wingdings" pitchFamily="2" charset="2"/>
              <a:buChar char="ü"/>
            </a:pPr>
            <a:r>
              <a:rPr lang="en-US" sz="2400" dirty="0" smtClean="0">
                <a:latin typeface="Times New Roman" pitchFamily="18" charset="0"/>
                <a:cs typeface="Times New Roman" pitchFamily="18" charset="0"/>
              </a:rPr>
              <a:t>an approach to programming that seeks to emulate or model biological processes.</a:t>
            </a:r>
          </a:p>
          <a:p>
            <a:pPr>
              <a:buFont typeface="Wingdings" pitchFamily="2" charset="2"/>
              <a:buChar char="ü"/>
            </a:pPr>
            <a:r>
              <a:rPr lang="en-US" sz="2400" dirty="0" smtClean="0">
                <a:latin typeface="Times New Roman" pitchFamily="18" charset="0"/>
                <a:cs typeface="Times New Roman" pitchFamily="18" charset="0"/>
              </a:rPr>
              <a:t>computing in a biological context or environment.</a:t>
            </a:r>
            <a:endParaRPr lang="en-US"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304800"/>
            <a:ext cx="6081395" cy="738664"/>
          </a:xfrm>
        </p:spPr>
        <p:txBody>
          <a:bodyPr/>
          <a:lstStyle/>
          <a:p>
            <a:r>
              <a:rPr lang="en-US" dirty="0" smtClean="0"/>
              <a:t>Mobile Computing</a:t>
            </a:r>
            <a:endParaRPr lang="en-US" dirty="0"/>
          </a:p>
        </p:txBody>
      </p:sp>
      <p:sp>
        <p:nvSpPr>
          <p:cNvPr id="3" name="Rectangle 2"/>
          <p:cNvSpPr/>
          <p:nvPr/>
        </p:nvSpPr>
        <p:spPr>
          <a:xfrm>
            <a:off x="457200" y="1219200"/>
            <a:ext cx="9448800" cy="4154984"/>
          </a:xfrm>
          <a:prstGeom prst="rect">
            <a:avLst/>
          </a:prstGeom>
        </p:spPr>
        <p:txBody>
          <a:bodyPr wrap="square">
            <a:spAutoFit/>
          </a:bodyPr>
          <a:lstStyle/>
          <a:p>
            <a:r>
              <a:rPr lang="en-US" sz="2400" dirty="0" smtClean="0">
                <a:latin typeface="Times New Roman" pitchFamily="18" charset="0"/>
                <a:cs typeface="Times New Roman" pitchFamily="18" charset="0"/>
              </a:rPr>
              <a:t>In mobile computing, the processing (or computing) elements are small (i.e., handheld devices) and the communication between various resources is taking place using wireless media</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Mobile communication for voice applications (e.g., cellular phone) is widely established throughout the world and witnesses a very rapid growth in all its dimensions including the increase in the number of subscribers of various cellular networks.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An </a:t>
            </a:r>
            <a:r>
              <a:rPr lang="en-US" sz="2400" dirty="0" smtClean="0">
                <a:latin typeface="Times New Roman" pitchFamily="18" charset="0"/>
                <a:cs typeface="Times New Roman" pitchFamily="18" charset="0"/>
              </a:rPr>
              <a:t>extension of this technology is the ability to send and receive data across various cellular networks using small devices such as </a:t>
            </a:r>
            <a:r>
              <a:rPr lang="en-US" sz="2400" dirty="0" err="1" smtClean="0">
                <a:latin typeface="Times New Roman" pitchFamily="18" charset="0"/>
                <a:cs typeface="Times New Roman" pitchFamily="18" charset="0"/>
              </a:rPr>
              <a:t>smartphones</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6081395" cy="553998"/>
          </a:xfrm>
        </p:spPr>
        <p:txBody>
          <a:bodyPr/>
          <a:lstStyle/>
          <a:p>
            <a:r>
              <a:rPr lang="en-US" sz="3600" dirty="0" smtClean="0">
                <a:latin typeface="Times New Roman" pitchFamily="18" charset="0"/>
                <a:cs typeface="Times New Roman" pitchFamily="18" charset="0"/>
              </a:rPr>
              <a:t>Mobile </a:t>
            </a:r>
            <a:r>
              <a:rPr lang="en-US" sz="3600" dirty="0" smtClean="0">
                <a:latin typeface="Times New Roman" pitchFamily="18" charset="0"/>
                <a:cs typeface="Times New Roman" pitchFamily="18" charset="0"/>
              </a:rPr>
              <a:t>Computing…..</a:t>
            </a:r>
            <a:endParaRPr lang="en-US" sz="3600" dirty="0">
              <a:latin typeface="Times New Roman" pitchFamily="18" charset="0"/>
              <a:cs typeface="Times New Roman" pitchFamily="18" charset="0"/>
            </a:endParaRPr>
          </a:p>
        </p:txBody>
      </p:sp>
      <p:sp>
        <p:nvSpPr>
          <p:cNvPr id="3" name="Rectangle 2"/>
          <p:cNvSpPr/>
          <p:nvPr/>
        </p:nvSpPr>
        <p:spPr>
          <a:xfrm>
            <a:off x="381000" y="1905000"/>
            <a:ext cx="9220200" cy="3416320"/>
          </a:xfrm>
          <a:prstGeom prst="rect">
            <a:avLst/>
          </a:prstGeom>
        </p:spPr>
        <p:txBody>
          <a:bodyPr wrap="square">
            <a:spAutoFit/>
          </a:bodyPr>
          <a:lstStyle/>
          <a:p>
            <a:pPr algn="just"/>
            <a:r>
              <a:rPr lang="en-US" sz="2400" dirty="0" smtClean="0">
                <a:latin typeface="Times New Roman" pitchFamily="18" charset="0"/>
                <a:cs typeface="Times New Roman" pitchFamily="18" charset="0"/>
              </a:rPr>
              <a:t>There can be numerous applications based on this technology; for example, video call or conferencing is one of the important applications that people prefer to use in place of existing voice (only) communications on mobile phones</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Mobile computing–based applications are becoming very important and rapidly evolving with various technological advancements as it allows users to transmit data from remote locations to other remote or fixed locations.</a:t>
            </a:r>
            <a:endParaRPr lang="en-US" sz="24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vj\Desktop\download.jpg"/>
          <p:cNvPicPr>
            <a:picLocks noChangeAspect="1" noChangeArrowheads="1"/>
          </p:cNvPicPr>
          <p:nvPr/>
        </p:nvPicPr>
        <p:blipFill>
          <a:blip r:embed="rId2"/>
          <a:srcRect/>
          <a:stretch>
            <a:fillRect/>
          </a:stretch>
        </p:blipFill>
        <p:spPr bwMode="auto">
          <a:xfrm>
            <a:off x="685800" y="685801"/>
            <a:ext cx="7924800" cy="52578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308" y="434466"/>
            <a:ext cx="6081395" cy="738664"/>
          </a:xfrm>
        </p:spPr>
        <p:txBody>
          <a:bodyPr/>
          <a:lstStyle/>
          <a:p>
            <a:r>
              <a:rPr lang="en-US" dirty="0" smtClean="0"/>
              <a:t>Quantum Computing</a:t>
            </a:r>
            <a:endParaRPr lang="en-US" dirty="0"/>
          </a:p>
        </p:txBody>
      </p:sp>
      <p:sp>
        <p:nvSpPr>
          <p:cNvPr id="3" name="Rectangle 2"/>
          <p:cNvSpPr/>
          <p:nvPr/>
        </p:nvSpPr>
        <p:spPr>
          <a:xfrm>
            <a:off x="152400" y="1371600"/>
            <a:ext cx="9982200" cy="5632311"/>
          </a:xfrm>
          <a:prstGeom prst="rect">
            <a:avLst/>
          </a:prstGeom>
        </p:spPr>
        <p:txBody>
          <a:bodyPr wrap="square">
            <a:spAutoFit/>
          </a:bodyPr>
          <a:lstStyle/>
          <a:p>
            <a:pPr algn="just"/>
            <a:r>
              <a:rPr lang="en-US" sz="2400" dirty="0" smtClean="0">
                <a:latin typeface="Times New Roman" pitchFamily="18" charset="0"/>
                <a:cs typeface="Times New Roman" pitchFamily="18" charset="0"/>
              </a:rPr>
              <a:t>Manufacturers of computing systems say that there is a limit for </a:t>
            </a:r>
            <a:r>
              <a:rPr lang="en-US" sz="2400" dirty="0" smtClean="0">
                <a:latin typeface="Times New Roman" pitchFamily="18" charset="0"/>
                <a:cs typeface="Times New Roman" pitchFamily="18" charset="0"/>
              </a:rPr>
              <a:t>cramming(overfill) more </a:t>
            </a:r>
            <a:r>
              <a:rPr lang="en-US" sz="2400" dirty="0" smtClean="0">
                <a:latin typeface="Times New Roman" pitchFamily="18" charset="0"/>
                <a:cs typeface="Times New Roman" pitchFamily="18" charset="0"/>
              </a:rPr>
              <a:t>and more transistors into smaller and smaller spaces of integrated circuits (ICs) and thereby doubling the processing power about every 18 months.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problem will have to be overcome by a new </a:t>
            </a:r>
            <a:r>
              <a:rPr lang="en-US" sz="2400" i="1" dirty="0" smtClean="0">
                <a:latin typeface="Times New Roman" pitchFamily="18" charset="0"/>
                <a:cs typeface="Times New Roman" pitchFamily="18" charset="0"/>
              </a:rPr>
              <a:t>quantum computing–based solution, </a:t>
            </a:r>
            <a:endParaRPr lang="en-US" sz="2400" i="1" dirty="0" smtClean="0">
              <a:latin typeface="Times New Roman" pitchFamily="18" charset="0"/>
              <a:cs typeface="Times New Roman" pitchFamily="18" charset="0"/>
            </a:endParaRPr>
          </a:p>
          <a:p>
            <a:endParaRPr lang="en-US" sz="2400" i="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Quantum computers are millions of times faster than even our most powerful supercomputers today.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Since </a:t>
            </a:r>
            <a:r>
              <a:rPr lang="en-US" sz="2400" dirty="0" smtClean="0">
                <a:latin typeface="Times New Roman" pitchFamily="18" charset="0"/>
                <a:cs typeface="Times New Roman" pitchFamily="18" charset="0"/>
              </a:rPr>
              <a:t>quantum computing works differently on the most fundamental level than the current technology, and although there are working prototypes, these systems have not so far proved to be alternatives to today’s silicon-based machines.</a:t>
            </a:r>
            <a:endParaRPr lang="en-US"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28600"/>
            <a:ext cx="6081395" cy="738664"/>
          </a:xfrm>
        </p:spPr>
        <p:txBody>
          <a:bodyPr/>
          <a:lstStyle/>
          <a:p>
            <a:r>
              <a:rPr lang="en-US" dirty="0" smtClean="0"/>
              <a:t>Optical Computing</a:t>
            </a:r>
            <a:endParaRPr lang="en-US" dirty="0"/>
          </a:p>
        </p:txBody>
      </p:sp>
      <p:sp>
        <p:nvSpPr>
          <p:cNvPr id="3" name="Rectangle 2"/>
          <p:cNvSpPr/>
          <p:nvPr/>
        </p:nvSpPr>
        <p:spPr>
          <a:xfrm>
            <a:off x="609600" y="1219200"/>
            <a:ext cx="8991600" cy="4154984"/>
          </a:xfrm>
          <a:prstGeom prst="rect">
            <a:avLst/>
          </a:prstGeom>
        </p:spPr>
        <p:txBody>
          <a:bodyPr wrap="square">
            <a:spAutoFit/>
          </a:bodyPr>
          <a:lstStyle/>
          <a:p>
            <a:r>
              <a:rPr lang="en-US" sz="2400" dirty="0" smtClean="0">
                <a:latin typeface="Times New Roman" pitchFamily="18" charset="0"/>
                <a:cs typeface="Times New Roman" pitchFamily="18" charset="0"/>
              </a:rPr>
              <a:t>Optical computing system uses the photons in visible light or infrared beams, rather than electric current, to perform digital computations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 electric current flows at only about 10% of the speed of light. This limits the rate at which data can be exchanged over long distances and is one of the factors that led to the evolution of optical fiber</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By applying some of the advantages of visible and/or IR networks at the device and component scale, a computer can be developed that can perform operations 10 or more times faster than a conventional electronic computer.</a:t>
            </a:r>
            <a:endParaRPr lang="en-US"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0" y="4419600"/>
            <a:ext cx="3124200" cy="430887"/>
          </a:xfrm>
        </p:spPr>
        <p:txBody>
          <a:bodyPr/>
          <a:lstStyle/>
          <a:p>
            <a:r>
              <a:rPr lang="en-US" sz="2800" dirty="0" smtClean="0">
                <a:latin typeface="Times New Roman" pitchFamily="18" charset="0"/>
                <a:cs typeface="Times New Roman" pitchFamily="18" charset="0"/>
              </a:rPr>
              <a:t>Optical  cable</a:t>
            </a:r>
            <a:endParaRPr lang="en-US" sz="2800" dirty="0">
              <a:latin typeface="Times New Roman" pitchFamily="18" charset="0"/>
              <a:cs typeface="Times New Roman" pitchFamily="18" charset="0"/>
            </a:endParaRPr>
          </a:p>
        </p:txBody>
      </p:sp>
      <p:pic>
        <p:nvPicPr>
          <p:cNvPr id="3" name="Picture 2" descr="C:\Users\vj\Desktop\images.jpg"/>
          <p:cNvPicPr>
            <a:picLocks noChangeAspect="1" noChangeArrowheads="1"/>
          </p:cNvPicPr>
          <p:nvPr/>
        </p:nvPicPr>
        <p:blipFill>
          <a:blip r:embed="rId2"/>
          <a:srcRect/>
          <a:stretch>
            <a:fillRect/>
          </a:stretch>
        </p:blipFill>
        <p:spPr bwMode="auto">
          <a:xfrm>
            <a:off x="1219200" y="533400"/>
            <a:ext cx="3886200" cy="3048000"/>
          </a:xfrm>
          <a:prstGeom prst="rect">
            <a:avLst/>
          </a:prstGeom>
          <a:noFill/>
        </p:spPr>
      </p:pic>
      <p:pic>
        <p:nvPicPr>
          <p:cNvPr id="50178" name="Picture 2" descr="C:\Users\vj\Desktop\Fiber_optic_illuminated.jpg"/>
          <p:cNvPicPr>
            <a:picLocks noChangeAspect="1" noChangeArrowheads="1"/>
          </p:cNvPicPr>
          <p:nvPr/>
        </p:nvPicPr>
        <p:blipFill>
          <a:blip r:embed="rId3" cstate="print"/>
          <a:srcRect/>
          <a:stretch>
            <a:fillRect/>
          </a:stretch>
        </p:blipFill>
        <p:spPr bwMode="auto">
          <a:xfrm>
            <a:off x="5562600" y="609600"/>
            <a:ext cx="3581400" cy="28956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28600"/>
            <a:ext cx="4572000" cy="738664"/>
          </a:xfrm>
        </p:spPr>
        <p:txBody>
          <a:bodyPr/>
          <a:lstStyle/>
          <a:p>
            <a:r>
              <a:rPr lang="en-US" dirty="0" err="1" smtClean="0"/>
              <a:t>Nanocomputing</a:t>
            </a:r>
            <a:endParaRPr lang="en-US" dirty="0"/>
          </a:p>
        </p:txBody>
      </p:sp>
      <p:sp>
        <p:nvSpPr>
          <p:cNvPr id="3" name="Rectangle 2"/>
          <p:cNvSpPr/>
          <p:nvPr/>
        </p:nvSpPr>
        <p:spPr>
          <a:xfrm>
            <a:off x="533400" y="1582341"/>
            <a:ext cx="8991600" cy="3046988"/>
          </a:xfrm>
          <a:prstGeom prst="rect">
            <a:avLst/>
          </a:prstGeom>
        </p:spPr>
        <p:txBody>
          <a:bodyPr wrap="square">
            <a:spAutoFit/>
          </a:bodyPr>
          <a:lstStyle/>
          <a:p>
            <a:r>
              <a:rPr lang="en-US" sz="2400" dirty="0" err="1" smtClean="0">
                <a:latin typeface="Times New Roman" pitchFamily="18" charset="0"/>
                <a:cs typeface="Times New Roman" pitchFamily="18" charset="0"/>
              </a:rPr>
              <a:t>Nanocomputing</a:t>
            </a:r>
            <a:r>
              <a:rPr lang="en-US" sz="2400" dirty="0" smtClean="0">
                <a:latin typeface="Times New Roman" pitchFamily="18" charset="0"/>
                <a:cs typeface="Times New Roman" pitchFamily="18" charset="0"/>
              </a:rPr>
              <a:t> refers to computing systems that are constructed from </a:t>
            </a:r>
            <a:r>
              <a:rPr lang="en-US" sz="2400" dirty="0" err="1" smtClean="0">
                <a:latin typeface="Times New Roman" pitchFamily="18" charset="0"/>
                <a:cs typeface="Times New Roman" pitchFamily="18" charset="0"/>
              </a:rPr>
              <a:t>nanoscale</a:t>
            </a:r>
            <a:r>
              <a:rPr lang="en-US" sz="2400" dirty="0" smtClean="0">
                <a:latin typeface="Times New Roman" pitchFamily="18" charset="0"/>
                <a:cs typeface="Times New Roman" pitchFamily="18" charset="0"/>
              </a:rPr>
              <a:t> components.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silicon transistors in traditional computers may be replaced by transistors based on carbon </a:t>
            </a:r>
            <a:r>
              <a:rPr lang="en-US" sz="2400" dirty="0" err="1" smtClean="0">
                <a:latin typeface="Times New Roman" pitchFamily="18" charset="0"/>
                <a:cs typeface="Times New Roman" pitchFamily="18" charset="0"/>
              </a:rPr>
              <a:t>nanotubes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successful realization of </a:t>
            </a:r>
            <a:r>
              <a:rPr lang="en-US" sz="2400" dirty="0" err="1" smtClean="0">
                <a:latin typeface="Times New Roman" pitchFamily="18" charset="0"/>
                <a:cs typeface="Times New Roman" pitchFamily="18" charset="0"/>
              </a:rPr>
              <a:t>nanocomputers</a:t>
            </a:r>
            <a:r>
              <a:rPr lang="en-US" sz="2400" dirty="0" smtClean="0">
                <a:latin typeface="Times New Roman" pitchFamily="18" charset="0"/>
                <a:cs typeface="Times New Roman" pitchFamily="18" charset="0"/>
              </a:rPr>
              <a:t> relates to the scale and integration of these </a:t>
            </a:r>
            <a:r>
              <a:rPr lang="en-US" sz="2400" dirty="0" err="1" smtClean="0">
                <a:latin typeface="Times New Roman" pitchFamily="18" charset="0"/>
                <a:cs typeface="Times New Roman" pitchFamily="18" charset="0"/>
              </a:rPr>
              <a:t>nanotubes</a:t>
            </a:r>
            <a:r>
              <a:rPr lang="en-US" sz="2400" dirty="0" smtClean="0">
                <a:latin typeface="Times New Roman" pitchFamily="18" charset="0"/>
                <a:cs typeface="Times New Roman" pitchFamily="18" charset="0"/>
              </a:rPr>
              <a:t> or components. </a:t>
            </a:r>
            <a:endParaRPr lang="en-US" sz="24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9694" y="796290"/>
            <a:ext cx="6417733" cy="513080"/>
          </a:xfrm>
          <a:prstGeom prst="rect">
            <a:avLst/>
          </a:prstGeom>
        </p:spPr>
        <p:txBody>
          <a:bodyPr vert="horz" wrap="square" lIns="0" tIns="12700" rIns="0" bIns="0" rtlCol="0">
            <a:spAutoFit/>
          </a:bodyPr>
          <a:lstStyle/>
          <a:p>
            <a:pPr marL="12700">
              <a:lnSpc>
                <a:spcPct val="100000"/>
              </a:lnSpc>
              <a:spcBef>
                <a:spcPts val="100"/>
              </a:spcBef>
            </a:pPr>
            <a:r>
              <a:rPr sz="3200" dirty="0"/>
              <a:t>What </a:t>
            </a:r>
            <a:r>
              <a:rPr sz="3200" spc="-5" dirty="0"/>
              <a:t>is Cloud</a:t>
            </a:r>
            <a:r>
              <a:rPr sz="3200" spc="-15" dirty="0"/>
              <a:t> </a:t>
            </a:r>
            <a:r>
              <a:rPr sz="3200" dirty="0"/>
              <a:t>Computing?</a:t>
            </a:r>
            <a:endParaRPr sz="3200"/>
          </a:p>
        </p:txBody>
      </p:sp>
      <p:sp>
        <p:nvSpPr>
          <p:cNvPr id="3" name="object 3"/>
          <p:cNvSpPr txBox="1"/>
          <p:nvPr/>
        </p:nvSpPr>
        <p:spPr>
          <a:xfrm>
            <a:off x="509694" y="1996440"/>
            <a:ext cx="10310706" cy="2859757"/>
          </a:xfrm>
          <a:prstGeom prst="rect">
            <a:avLst/>
          </a:prstGeom>
        </p:spPr>
        <p:txBody>
          <a:bodyPr vert="horz" wrap="square" lIns="0" tIns="12700" rIns="0" bIns="0" rtlCol="0">
            <a:spAutoFit/>
          </a:bodyPr>
          <a:lstStyle/>
          <a:p>
            <a:pPr marL="12700" marR="885190">
              <a:lnSpc>
                <a:spcPct val="100000"/>
              </a:lnSpc>
              <a:spcBef>
                <a:spcPts val="100"/>
              </a:spcBef>
              <a:buFont typeface="Wingdings" pitchFamily="2" charset="2"/>
              <a:buChar char="Ø"/>
            </a:pPr>
            <a:r>
              <a:rPr sz="2400" b="1" spc="-5" dirty="0">
                <a:solidFill>
                  <a:srgbClr val="548DD4"/>
                </a:solidFill>
                <a:latin typeface="Times New Roman"/>
                <a:cs typeface="Times New Roman"/>
              </a:rPr>
              <a:t>Cloud Computing </a:t>
            </a:r>
            <a:r>
              <a:rPr sz="2400" spc="-5" dirty="0">
                <a:solidFill>
                  <a:srgbClr val="548DD4"/>
                </a:solidFill>
                <a:latin typeface="Times New Roman"/>
                <a:cs typeface="Times New Roman"/>
              </a:rPr>
              <a:t>refers </a:t>
            </a:r>
            <a:r>
              <a:rPr sz="2400" dirty="0">
                <a:solidFill>
                  <a:srgbClr val="548DD4"/>
                </a:solidFill>
                <a:latin typeface="Times New Roman"/>
                <a:cs typeface="Times New Roman"/>
              </a:rPr>
              <a:t>to </a:t>
            </a:r>
            <a:r>
              <a:rPr sz="2400" b="1" spc="-5" dirty="0">
                <a:solidFill>
                  <a:srgbClr val="548DD4"/>
                </a:solidFill>
                <a:latin typeface="Times New Roman"/>
                <a:cs typeface="Times New Roman"/>
              </a:rPr>
              <a:t>manipulating,  configuring</a:t>
            </a:r>
            <a:r>
              <a:rPr sz="2400" b="1" spc="-5">
                <a:solidFill>
                  <a:srgbClr val="548DD4"/>
                </a:solidFill>
                <a:latin typeface="Times New Roman"/>
                <a:cs typeface="Times New Roman"/>
              </a:rPr>
              <a:t>, </a:t>
            </a:r>
            <a:r>
              <a:rPr sz="2400" spc="-5" smtClean="0">
                <a:solidFill>
                  <a:srgbClr val="548DD4"/>
                </a:solidFill>
                <a:latin typeface="Times New Roman"/>
                <a:cs typeface="Times New Roman"/>
              </a:rPr>
              <a:t>and</a:t>
            </a:r>
            <a:r>
              <a:rPr lang="en-US" sz="2400" spc="-5" dirty="0" smtClean="0">
                <a:solidFill>
                  <a:srgbClr val="548DD4"/>
                </a:solidFill>
                <a:latin typeface="Times New Roman"/>
                <a:cs typeface="Times New Roman"/>
              </a:rPr>
              <a:t> </a:t>
            </a:r>
            <a:r>
              <a:rPr lang="en-US" sz="2400" b="1" spc="-5" dirty="0" smtClean="0">
                <a:solidFill>
                  <a:srgbClr val="548DD4"/>
                </a:solidFill>
                <a:latin typeface="Times New Roman"/>
                <a:cs typeface="Times New Roman"/>
              </a:rPr>
              <a:t>accessing </a:t>
            </a:r>
            <a:r>
              <a:rPr lang="en-US" sz="2400" dirty="0" smtClean="0">
                <a:solidFill>
                  <a:srgbClr val="548DD4"/>
                </a:solidFill>
                <a:latin typeface="Times New Roman"/>
                <a:cs typeface="Times New Roman"/>
              </a:rPr>
              <a:t>the applications</a:t>
            </a:r>
            <a:r>
              <a:rPr lang="en-US" sz="2400" spc="5" dirty="0" smtClean="0">
                <a:solidFill>
                  <a:srgbClr val="548DD4"/>
                </a:solidFill>
                <a:latin typeface="Times New Roman"/>
                <a:cs typeface="Times New Roman"/>
              </a:rPr>
              <a:t> </a:t>
            </a:r>
            <a:r>
              <a:rPr lang="en-US" sz="2400" dirty="0" smtClean="0">
                <a:solidFill>
                  <a:srgbClr val="548DD4"/>
                </a:solidFill>
                <a:latin typeface="Times New Roman"/>
                <a:cs typeface="Times New Roman"/>
              </a:rPr>
              <a:t>online</a:t>
            </a:r>
            <a:r>
              <a:rPr lang="en-US" sz="2400" dirty="0" smtClean="0">
                <a:solidFill>
                  <a:srgbClr val="548DD4"/>
                </a:solidFill>
                <a:latin typeface="Times New Roman"/>
                <a:cs typeface="Times New Roman"/>
              </a:rPr>
              <a:t>.</a:t>
            </a:r>
          </a:p>
          <a:p>
            <a:pPr marL="12700" marR="885190">
              <a:lnSpc>
                <a:spcPct val="100000"/>
              </a:lnSpc>
              <a:spcBef>
                <a:spcPts val="100"/>
              </a:spcBef>
              <a:buFont typeface="Wingdings" pitchFamily="2" charset="2"/>
              <a:buChar char="Ø"/>
            </a:pPr>
            <a:endParaRPr sz="2400">
              <a:latin typeface="Times New Roman"/>
              <a:cs typeface="Times New Roman"/>
            </a:endParaRPr>
          </a:p>
          <a:p>
            <a:pPr marL="12700">
              <a:lnSpc>
                <a:spcPct val="100000"/>
              </a:lnSpc>
              <a:buFont typeface="Wingdings" pitchFamily="2" charset="2"/>
              <a:buChar char="Ø"/>
            </a:pPr>
            <a:r>
              <a:rPr sz="2400" dirty="0">
                <a:solidFill>
                  <a:srgbClr val="548DD4"/>
                </a:solidFill>
                <a:latin typeface="Times New Roman"/>
                <a:cs typeface="Times New Roman"/>
              </a:rPr>
              <a:t>It </a:t>
            </a:r>
            <a:r>
              <a:rPr sz="2400" spc="-5" dirty="0">
                <a:solidFill>
                  <a:srgbClr val="548DD4"/>
                </a:solidFill>
                <a:latin typeface="Times New Roman"/>
                <a:cs typeface="Times New Roman"/>
              </a:rPr>
              <a:t>offers </a:t>
            </a:r>
            <a:r>
              <a:rPr sz="2400" dirty="0">
                <a:solidFill>
                  <a:srgbClr val="548DD4"/>
                </a:solidFill>
                <a:latin typeface="Times New Roman"/>
                <a:cs typeface="Times New Roman"/>
              </a:rPr>
              <a:t>online data storage, infrastructure and</a:t>
            </a:r>
            <a:r>
              <a:rPr sz="2400" spc="-80" dirty="0">
                <a:solidFill>
                  <a:srgbClr val="548DD4"/>
                </a:solidFill>
                <a:latin typeface="Times New Roman"/>
                <a:cs typeface="Times New Roman"/>
              </a:rPr>
              <a:t> </a:t>
            </a:r>
            <a:r>
              <a:rPr sz="2400" dirty="0">
                <a:solidFill>
                  <a:srgbClr val="548DD4"/>
                </a:solidFill>
                <a:latin typeface="Times New Roman"/>
                <a:cs typeface="Times New Roman"/>
              </a:rPr>
              <a:t>application.</a:t>
            </a:r>
            <a:endParaRPr sz="2400">
              <a:latin typeface="Times New Roman"/>
              <a:cs typeface="Times New Roman"/>
            </a:endParaRPr>
          </a:p>
          <a:p>
            <a:pPr>
              <a:lnSpc>
                <a:spcPct val="100000"/>
              </a:lnSpc>
            </a:pPr>
            <a:endParaRPr sz="2600">
              <a:latin typeface="Times New Roman"/>
              <a:cs typeface="Times New Roman"/>
            </a:endParaRPr>
          </a:p>
          <a:p>
            <a:pPr marL="12700" marR="154940">
              <a:lnSpc>
                <a:spcPct val="100000"/>
              </a:lnSpc>
              <a:spcBef>
                <a:spcPts val="1720"/>
              </a:spcBef>
            </a:pPr>
            <a:r>
              <a:rPr sz="2400" b="1" spc="-5" dirty="0">
                <a:solidFill>
                  <a:srgbClr val="548DD4"/>
                </a:solidFill>
                <a:latin typeface="Times New Roman"/>
                <a:cs typeface="Times New Roman"/>
              </a:rPr>
              <a:t>Cloud Computing </a:t>
            </a:r>
            <a:r>
              <a:rPr sz="2400" dirty="0">
                <a:solidFill>
                  <a:srgbClr val="548DD4"/>
                </a:solidFill>
                <a:latin typeface="Times New Roman"/>
                <a:cs typeface="Times New Roman"/>
              </a:rPr>
              <a:t>is both a </a:t>
            </a:r>
            <a:r>
              <a:rPr sz="2400" spc="-5" dirty="0">
                <a:solidFill>
                  <a:srgbClr val="548DD4"/>
                </a:solidFill>
                <a:latin typeface="Times New Roman"/>
                <a:cs typeface="Times New Roman"/>
              </a:rPr>
              <a:t>combination </a:t>
            </a:r>
            <a:r>
              <a:rPr sz="2400" dirty="0">
                <a:solidFill>
                  <a:srgbClr val="548DD4"/>
                </a:solidFill>
                <a:latin typeface="Times New Roman"/>
                <a:cs typeface="Times New Roman"/>
              </a:rPr>
              <a:t>of </a:t>
            </a:r>
            <a:r>
              <a:rPr sz="2400" spc="-5" dirty="0">
                <a:solidFill>
                  <a:srgbClr val="548DD4"/>
                </a:solidFill>
                <a:latin typeface="Times New Roman"/>
                <a:cs typeface="Times New Roman"/>
              </a:rPr>
              <a:t>software </a:t>
            </a:r>
            <a:r>
              <a:rPr sz="2400" dirty="0">
                <a:solidFill>
                  <a:srgbClr val="548DD4"/>
                </a:solidFill>
                <a:latin typeface="Times New Roman"/>
                <a:cs typeface="Times New Roman"/>
              </a:rPr>
              <a:t>and  </a:t>
            </a:r>
            <a:r>
              <a:rPr sz="2400" spc="-5" dirty="0">
                <a:solidFill>
                  <a:srgbClr val="548DD4"/>
                </a:solidFill>
                <a:latin typeface="Times New Roman"/>
                <a:cs typeface="Times New Roman"/>
              </a:rPr>
              <a:t>hardware based computing </a:t>
            </a:r>
            <a:r>
              <a:rPr sz="2400" dirty="0">
                <a:solidFill>
                  <a:srgbClr val="548DD4"/>
                </a:solidFill>
                <a:latin typeface="Times New Roman"/>
                <a:cs typeface="Times New Roman"/>
              </a:rPr>
              <a:t>resources delivered </a:t>
            </a:r>
            <a:r>
              <a:rPr sz="2400" spc="-5" dirty="0">
                <a:solidFill>
                  <a:srgbClr val="548DD4"/>
                </a:solidFill>
                <a:latin typeface="Times New Roman"/>
                <a:cs typeface="Times New Roman"/>
              </a:rPr>
              <a:t>as </a:t>
            </a:r>
            <a:r>
              <a:rPr sz="2400" dirty="0">
                <a:solidFill>
                  <a:srgbClr val="548DD4"/>
                </a:solidFill>
                <a:latin typeface="Times New Roman"/>
                <a:cs typeface="Times New Roman"/>
              </a:rPr>
              <a:t>a  </a:t>
            </a:r>
            <a:r>
              <a:rPr sz="2400" spc="-5" dirty="0">
                <a:solidFill>
                  <a:srgbClr val="548DD4"/>
                </a:solidFill>
                <a:latin typeface="Times New Roman"/>
                <a:cs typeface="Times New Roman"/>
              </a:rPr>
              <a:t>network service.</a:t>
            </a:r>
            <a:endParaRPr sz="24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6081395" cy="553998"/>
          </a:xfrm>
        </p:spPr>
        <p:txBody>
          <a:bodyPr/>
          <a:lstStyle/>
          <a:p>
            <a:r>
              <a:rPr lang="en-US" sz="3600" dirty="0" err="1" smtClean="0"/>
              <a:t>Nanocomputing</a:t>
            </a:r>
            <a:r>
              <a:rPr lang="en-US" sz="3600" dirty="0" smtClean="0"/>
              <a:t>…..</a:t>
            </a:r>
            <a:endParaRPr lang="en-US" sz="3600" dirty="0"/>
          </a:p>
        </p:txBody>
      </p:sp>
      <p:sp>
        <p:nvSpPr>
          <p:cNvPr id="3" name="Rectangle 2"/>
          <p:cNvSpPr/>
          <p:nvPr/>
        </p:nvSpPr>
        <p:spPr>
          <a:xfrm>
            <a:off x="304800" y="1752600"/>
            <a:ext cx="9601200" cy="3785652"/>
          </a:xfrm>
          <a:prstGeom prst="rect">
            <a:avLst/>
          </a:prstGeom>
        </p:spPr>
        <p:txBody>
          <a:bodyPr wrap="square">
            <a:spAutoFit/>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issues of scale relate to the dimensions of the components; they are, at most, a few nanometers in at least two dimensions.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issues of integration of the components are twofold: first, the manufacture of complex arbitrary patterns may be economically infeasible, and second, </a:t>
            </a:r>
            <a:r>
              <a:rPr lang="en-US" sz="2400" dirty="0" err="1" smtClean="0">
                <a:latin typeface="Times New Roman" pitchFamily="18" charset="0"/>
                <a:cs typeface="Times New Roman" pitchFamily="18" charset="0"/>
              </a:rPr>
              <a:t>nanocomputers</a:t>
            </a:r>
            <a:r>
              <a:rPr lang="en-US" sz="2400" dirty="0" smtClean="0">
                <a:latin typeface="Times New Roman" pitchFamily="18" charset="0"/>
                <a:cs typeface="Times New Roman" pitchFamily="18" charset="0"/>
              </a:rPr>
              <a:t> may include massive quantities of devices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Researchers are working on all these issues to bring </a:t>
            </a:r>
            <a:r>
              <a:rPr lang="en-US" sz="2400" dirty="0" err="1" smtClean="0">
                <a:latin typeface="Times New Roman" pitchFamily="18" charset="0"/>
                <a:cs typeface="Times New Roman" pitchFamily="18" charset="0"/>
              </a:rPr>
              <a:t>nanocomputing</a:t>
            </a:r>
            <a:r>
              <a:rPr lang="en-US" sz="2400" dirty="0" smtClean="0">
                <a:latin typeface="Times New Roman" pitchFamily="18" charset="0"/>
                <a:cs typeface="Times New Roman" pitchFamily="18" charset="0"/>
              </a:rPr>
              <a:t> a reality.</a:t>
            </a:r>
            <a:endParaRPr lang="en-US" sz="2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5257800"/>
            <a:ext cx="3505200" cy="553998"/>
          </a:xfrm>
        </p:spPr>
        <p:txBody>
          <a:bodyPr/>
          <a:lstStyle/>
          <a:p>
            <a:r>
              <a:rPr lang="en-US" sz="3600" dirty="0" err="1" smtClean="0"/>
              <a:t>Nano</a:t>
            </a:r>
            <a:r>
              <a:rPr lang="en-US" sz="3600" dirty="0" smtClean="0"/>
              <a:t> computing</a:t>
            </a:r>
            <a:endParaRPr lang="en-US" sz="3600" dirty="0"/>
          </a:p>
        </p:txBody>
      </p:sp>
      <p:pic>
        <p:nvPicPr>
          <p:cNvPr id="3" name="Picture 2" descr="C:\Users\vj\Desktop\download (1).jpg"/>
          <p:cNvPicPr>
            <a:picLocks noChangeAspect="1" noChangeArrowheads="1"/>
          </p:cNvPicPr>
          <p:nvPr/>
        </p:nvPicPr>
        <p:blipFill>
          <a:blip r:embed="rId2"/>
          <a:srcRect/>
          <a:stretch>
            <a:fillRect/>
          </a:stretch>
        </p:blipFill>
        <p:spPr bwMode="auto">
          <a:xfrm>
            <a:off x="1524000" y="457200"/>
            <a:ext cx="6781800" cy="41148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8307" y="1357884"/>
            <a:ext cx="9055100" cy="2477135"/>
          </a:xfrm>
          <a:prstGeom prst="rect">
            <a:avLst/>
          </a:prstGeom>
        </p:spPr>
        <p:txBody>
          <a:bodyPr vert="horz" wrap="square" lIns="0" tIns="140970" rIns="0" bIns="0" rtlCol="0">
            <a:spAutoFit/>
          </a:bodyPr>
          <a:lstStyle/>
          <a:p>
            <a:pPr marL="1539875" algn="ctr">
              <a:lnSpc>
                <a:spcPct val="100000"/>
              </a:lnSpc>
              <a:spcBef>
                <a:spcPts val="1110"/>
              </a:spcBef>
            </a:pPr>
            <a:r>
              <a:rPr sz="7200" dirty="0">
                <a:solidFill>
                  <a:srgbClr val="404040"/>
                </a:solidFill>
              </a:rPr>
              <a:t>Thank</a:t>
            </a:r>
            <a:r>
              <a:rPr sz="7200" spc="-20" dirty="0">
                <a:solidFill>
                  <a:srgbClr val="404040"/>
                </a:solidFill>
              </a:rPr>
              <a:t> </a:t>
            </a:r>
            <a:r>
              <a:rPr sz="7200" spc="-5" dirty="0">
                <a:solidFill>
                  <a:srgbClr val="404040"/>
                </a:solidFill>
              </a:rPr>
              <a:t>You</a:t>
            </a:r>
            <a:endParaRPr sz="7200"/>
          </a:p>
          <a:p>
            <a:pPr algn="ctr">
              <a:lnSpc>
                <a:spcPct val="100000"/>
              </a:lnSpc>
              <a:spcBef>
                <a:spcPts val="1010"/>
              </a:spcBef>
            </a:pPr>
            <a:r>
              <a:rPr sz="7200" dirty="0">
                <a:solidFill>
                  <a:srgbClr val="404040"/>
                </a:solidFill>
              </a:rPr>
              <a:t>For </a:t>
            </a:r>
            <a:r>
              <a:rPr sz="7200" spc="-5" dirty="0">
                <a:solidFill>
                  <a:srgbClr val="404040"/>
                </a:solidFill>
              </a:rPr>
              <a:t>Your</a:t>
            </a:r>
            <a:r>
              <a:rPr sz="7200" spc="-80" dirty="0">
                <a:solidFill>
                  <a:srgbClr val="404040"/>
                </a:solidFill>
              </a:rPr>
              <a:t> </a:t>
            </a:r>
            <a:r>
              <a:rPr sz="7200" spc="-5" dirty="0">
                <a:solidFill>
                  <a:srgbClr val="404040"/>
                </a:solidFill>
              </a:rPr>
              <a:t>Attention…</a:t>
            </a:r>
            <a:endParaRPr sz="7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0"/>
            <a:ext cx="9525000" cy="751488"/>
          </a:xfrm>
          <a:prstGeom prst="rect">
            <a:avLst/>
          </a:prstGeom>
        </p:spPr>
        <p:txBody>
          <a:bodyPr vert="horz" wrap="square" lIns="0" tIns="12700" rIns="0" bIns="0" rtlCol="0">
            <a:spAutoFit/>
          </a:bodyPr>
          <a:lstStyle/>
          <a:p>
            <a:pPr marL="12700">
              <a:lnSpc>
                <a:spcPct val="100000"/>
              </a:lnSpc>
              <a:spcBef>
                <a:spcPts val="100"/>
              </a:spcBef>
            </a:pPr>
            <a:r>
              <a:rPr lang="en-US" dirty="0" smtClean="0"/>
              <a:t>High-Performance </a:t>
            </a:r>
            <a:r>
              <a:rPr lang="en-US" dirty="0" smtClean="0"/>
              <a:t>Computing</a:t>
            </a:r>
            <a:endParaRPr spc="-10" dirty="0"/>
          </a:p>
        </p:txBody>
      </p:sp>
      <p:sp>
        <p:nvSpPr>
          <p:cNvPr id="3" name="object 3"/>
          <p:cNvSpPr txBox="1"/>
          <p:nvPr/>
        </p:nvSpPr>
        <p:spPr>
          <a:xfrm>
            <a:off x="457201" y="1559153"/>
            <a:ext cx="9631502" cy="4457631"/>
          </a:xfrm>
          <a:prstGeom prst="rect">
            <a:avLst/>
          </a:prstGeom>
        </p:spPr>
        <p:txBody>
          <a:bodyPr vert="horz" wrap="square" lIns="0" tIns="12700" rIns="0" bIns="0" rtlCol="0">
            <a:spAutoFit/>
          </a:bodyPr>
          <a:lstStyle/>
          <a:p>
            <a:pPr marL="355600" marR="472440" indent="-343535" algn="just">
              <a:lnSpc>
                <a:spcPct val="150000"/>
              </a:lnSpc>
              <a:spcBef>
                <a:spcPts val="100"/>
              </a:spcBef>
              <a:buFont typeface="Wingdings" pitchFamily="2" charset="2"/>
              <a:buChar char="q"/>
            </a:pPr>
            <a:r>
              <a:rPr sz="2400" spc="5" smtClean="0">
                <a:solidFill>
                  <a:srgbClr val="90C225"/>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In high-performance computing systems, a pool of processors (processor machines or central processing units [CPUs]) connected (networked) with other resources like memory, storage, and input and output devices, and the deployed software is enabled to run in the entire system of connected components. </a:t>
            </a:r>
            <a:endParaRPr lang="en-US" sz="2400" dirty="0" smtClean="0">
              <a:latin typeface="Times New Roman" pitchFamily="18" charset="0"/>
              <a:cs typeface="Times New Roman" pitchFamily="18" charset="0"/>
            </a:endParaRPr>
          </a:p>
          <a:p>
            <a:pPr marL="355600" marR="472440" indent="-343535" algn="just">
              <a:lnSpc>
                <a:spcPct val="150000"/>
              </a:lnSpc>
              <a:spcBef>
                <a:spcPts val="100"/>
              </a:spcBef>
              <a:buFont typeface="Wingdings" pitchFamily="2" charset="2"/>
              <a:buChar char="q"/>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processor machines can be of homogeneous or heterogeneous type. The legacy meaning of high-performance computing (HPC) is the </a:t>
            </a:r>
            <a:r>
              <a:rPr lang="en-US" sz="2400" dirty="0" smtClean="0">
                <a:latin typeface="Times New Roman" pitchFamily="18" charset="0"/>
                <a:cs typeface="Times New Roman" pitchFamily="18" charset="0"/>
              </a:rPr>
              <a:t>supercomputers.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534400" cy="492443"/>
          </a:xfrm>
        </p:spPr>
        <p:txBody>
          <a:bodyPr/>
          <a:lstStyle/>
          <a:p>
            <a:r>
              <a:rPr lang="en-US" sz="3200" dirty="0" smtClean="0">
                <a:latin typeface="Times New Roman" pitchFamily="18" charset="0"/>
                <a:cs typeface="Times New Roman" pitchFamily="18" charset="0"/>
              </a:rPr>
              <a:t>From other resources…</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228600" y="1295400"/>
            <a:ext cx="8529955" cy="3693319"/>
          </a:xfrm>
        </p:spPr>
        <p:txBody>
          <a:bodyPr/>
          <a:lstStyle/>
          <a:p>
            <a:pPr>
              <a:buFont typeface="Wingdings" pitchFamily="2" charset="2"/>
              <a:buChar char="Ø"/>
            </a:pPr>
            <a:r>
              <a:rPr lang="en-US" sz="2400" b="0" dirty="0" smtClean="0">
                <a:latin typeface="Times New Roman" pitchFamily="18" charset="0"/>
                <a:cs typeface="Times New Roman" pitchFamily="18" charset="0"/>
              </a:rPr>
              <a:t>High-performance computing (HPC) is the ability to process data and perform complex calculations at high speeds</a:t>
            </a:r>
            <a:r>
              <a:rPr lang="en-US" sz="2400" b="0" dirty="0" smtClean="0">
                <a:latin typeface="Times New Roman" pitchFamily="18" charset="0"/>
                <a:cs typeface="Times New Roman" pitchFamily="18" charset="0"/>
              </a:rPr>
              <a:t>.</a:t>
            </a:r>
          </a:p>
          <a:p>
            <a:endParaRPr lang="en-US" sz="2400" b="0" dirty="0" smtClean="0">
              <a:latin typeface="Times New Roman" pitchFamily="18" charset="0"/>
              <a:cs typeface="Times New Roman" pitchFamily="18" charset="0"/>
            </a:endParaRPr>
          </a:p>
          <a:p>
            <a:pPr>
              <a:buFont typeface="Wingdings" pitchFamily="2" charset="2"/>
              <a:buChar char="Ø"/>
            </a:pPr>
            <a:r>
              <a:rPr lang="en-US" sz="2400" b="0" dirty="0" smtClean="0">
                <a:latin typeface="Times New Roman" pitchFamily="18" charset="0"/>
                <a:cs typeface="Times New Roman" pitchFamily="18" charset="0"/>
              </a:rPr>
              <a:t> </a:t>
            </a:r>
            <a:r>
              <a:rPr lang="en-US" sz="2400" b="0" dirty="0" smtClean="0">
                <a:latin typeface="Times New Roman" pitchFamily="18" charset="0"/>
                <a:cs typeface="Times New Roman" pitchFamily="18" charset="0"/>
              </a:rPr>
              <a:t>To put it into perspective, a laptop or desktop with a 3 GHz processor can perform around 3 billion calculations per second</a:t>
            </a:r>
            <a:r>
              <a:rPr lang="en-US" sz="2400" b="0" dirty="0" smtClean="0">
                <a:latin typeface="Times New Roman" pitchFamily="18" charset="0"/>
                <a:cs typeface="Times New Roman" pitchFamily="18" charset="0"/>
              </a:rPr>
              <a:t>.</a:t>
            </a:r>
          </a:p>
          <a:p>
            <a:endParaRPr lang="en-US" sz="2400" b="0" dirty="0" smtClean="0">
              <a:latin typeface="Times New Roman" pitchFamily="18" charset="0"/>
              <a:cs typeface="Times New Roman" pitchFamily="18" charset="0"/>
            </a:endParaRPr>
          </a:p>
          <a:p>
            <a:pPr>
              <a:buFont typeface="Wingdings" pitchFamily="2" charset="2"/>
              <a:buChar char="Ø"/>
            </a:pPr>
            <a:r>
              <a:rPr lang="en-US" sz="2400" b="0" dirty="0" smtClean="0">
                <a:latin typeface="Times New Roman" pitchFamily="18" charset="0"/>
                <a:cs typeface="Times New Roman" pitchFamily="18" charset="0"/>
              </a:rPr>
              <a:t> </a:t>
            </a:r>
            <a:r>
              <a:rPr lang="en-US" sz="2400" b="0" dirty="0" smtClean="0">
                <a:latin typeface="Times New Roman" pitchFamily="18" charset="0"/>
                <a:cs typeface="Times New Roman" pitchFamily="18" charset="0"/>
              </a:rPr>
              <a:t>While that is much faster than any human can achieve, it pales in comparison to HPC solutions that can perform quadrillions of calculations per second.</a:t>
            </a:r>
          </a:p>
          <a:p>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4466"/>
            <a:ext cx="7410703" cy="492443"/>
          </a:xfrm>
        </p:spPr>
        <p:txBody>
          <a:bodyPr/>
          <a:lstStyle/>
          <a:p>
            <a:r>
              <a:rPr lang="en-US" sz="3200" dirty="0" smtClean="0">
                <a:latin typeface="Times New Roman" pitchFamily="18" charset="0"/>
                <a:cs typeface="Times New Roman" pitchFamily="18" charset="0"/>
              </a:rPr>
              <a:t>From other resources…</a:t>
            </a:r>
            <a:endParaRPr lang="en-US" sz="3200" dirty="0"/>
          </a:p>
        </p:txBody>
      </p:sp>
      <p:sp>
        <p:nvSpPr>
          <p:cNvPr id="3" name="Text Placeholder 2"/>
          <p:cNvSpPr>
            <a:spLocks noGrp="1"/>
          </p:cNvSpPr>
          <p:nvPr>
            <p:ph type="body" idx="1"/>
          </p:nvPr>
        </p:nvSpPr>
        <p:spPr>
          <a:xfrm>
            <a:off x="457200" y="1371600"/>
            <a:ext cx="8320963" cy="4062651"/>
          </a:xfrm>
        </p:spPr>
        <p:txBody>
          <a:bodyPr/>
          <a:lstStyle/>
          <a:p>
            <a:pPr>
              <a:buFont typeface="Wingdings" pitchFamily="2" charset="2"/>
              <a:buChar char="Ø"/>
            </a:pPr>
            <a:r>
              <a:rPr lang="en-US" sz="2400" b="0" dirty="0" smtClean="0">
                <a:latin typeface="Times New Roman" pitchFamily="18" charset="0"/>
                <a:cs typeface="Times New Roman" pitchFamily="18" charset="0"/>
              </a:rPr>
              <a:t>One of the best-known types of HPC solutions is the supercomputer. </a:t>
            </a:r>
            <a:endParaRPr lang="en-US" sz="2400" b="0" dirty="0" smtClean="0">
              <a:latin typeface="Times New Roman" pitchFamily="18" charset="0"/>
              <a:cs typeface="Times New Roman" pitchFamily="18" charset="0"/>
            </a:endParaRPr>
          </a:p>
          <a:p>
            <a:pPr>
              <a:buFont typeface="Wingdings" pitchFamily="2" charset="2"/>
              <a:buChar char="Ø"/>
            </a:pPr>
            <a:endParaRPr lang="en-US" sz="2400" b="0" dirty="0" smtClean="0">
              <a:latin typeface="Times New Roman" pitchFamily="18" charset="0"/>
              <a:cs typeface="Times New Roman" pitchFamily="18" charset="0"/>
            </a:endParaRPr>
          </a:p>
          <a:p>
            <a:pPr>
              <a:buFont typeface="Wingdings" pitchFamily="2" charset="2"/>
              <a:buChar char="Ø"/>
            </a:pPr>
            <a:r>
              <a:rPr lang="en-US" sz="2400" b="0" dirty="0" smtClean="0">
                <a:latin typeface="Times New Roman" pitchFamily="18" charset="0"/>
                <a:cs typeface="Times New Roman" pitchFamily="18" charset="0"/>
              </a:rPr>
              <a:t>A </a:t>
            </a:r>
            <a:r>
              <a:rPr lang="en-US" sz="2400" b="0" dirty="0" smtClean="0">
                <a:latin typeface="Times New Roman" pitchFamily="18" charset="0"/>
                <a:cs typeface="Times New Roman" pitchFamily="18" charset="0"/>
              </a:rPr>
              <a:t>supercomputer contains thousands of compute nodes that work together to complete one or more tasks</a:t>
            </a:r>
            <a:r>
              <a:rPr lang="en-US" sz="2400" b="0" dirty="0" smtClean="0">
                <a:latin typeface="Times New Roman" pitchFamily="18" charset="0"/>
                <a:cs typeface="Times New Roman" pitchFamily="18" charset="0"/>
              </a:rPr>
              <a:t>.</a:t>
            </a:r>
          </a:p>
          <a:p>
            <a:pPr>
              <a:buFont typeface="Wingdings" pitchFamily="2" charset="2"/>
              <a:buChar char="Ø"/>
            </a:pPr>
            <a:endParaRPr lang="en-US" sz="2400" b="0" dirty="0" smtClean="0">
              <a:latin typeface="Times New Roman" pitchFamily="18" charset="0"/>
              <a:cs typeface="Times New Roman" pitchFamily="18" charset="0"/>
            </a:endParaRPr>
          </a:p>
          <a:p>
            <a:pPr>
              <a:buFont typeface="Wingdings" pitchFamily="2" charset="2"/>
              <a:buChar char="Ø"/>
            </a:pPr>
            <a:r>
              <a:rPr lang="en-US" sz="2400" b="0" dirty="0" smtClean="0">
                <a:latin typeface="Times New Roman" pitchFamily="18" charset="0"/>
                <a:cs typeface="Times New Roman" pitchFamily="18" charset="0"/>
              </a:rPr>
              <a:t>This </a:t>
            </a:r>
            <a:r>
              <a:rPr lang="en-US" sz="2400" b="0" dirty="0" smtClean="0">
                <a:latin typeface="Times New Roman" pitchFamily="18" charset="0"/>
                <a:cs typeface="Times New Roman" pitchFamily="18" charset="0"/>
              </a:rPr>
              <a:t>is called parallel processing. </a:t>
            </a:r>
            <a:endParaRPr lang="en-US" sz="2400" b="0" dirty="0" smtClean="0">
              <a:latin typeface="Times New Roman" pitchFamily="18" charset="0"/>
              <a:cs typeface="Times New Roman" pitchFamily="18" charset="0"/>
            </a:endParaRPr>
          </a:p>
          <a:p>
            <a:pPr>
              <a:buFont typeface="Wingdings" pitchFamily="2" charset="2"/>
              <a:buChar char="Ø"/>
            </a:pPr>
            <a:endParaRPr lang="en-US" sz="2400" b="0" dirty="0" smtClean="0">
              <a:latin typeface="Times New Roman" pitchFamily="18" charset="0"/>
              <a:cs typeface="Times New Roman" pitchFamily="18" charset="0"/>
            </a:endParaRPr>
          </a:p>
          <a:p>
            <a:pPr>
              <a:buFont typeface="Wingdings" pitchFamily="2" charset="2"/>
              <a:buChar char="Ø"/>
            </a:pPr>
            <a:r>
              <a:rPr lang="en-US" sz="2400" b="0" dirty="0" smtClean="0">
                <a:latin typeface="Times New Roman" pitchFamily="18" charset="0"/>
                <a:cs typeface="Times New Roman" pitchFamily="18" charset="0"/>
              </a:rPr>
              <a:t>It’s </a:t>
            </a:r>
            <a:r>
              <a:rPr lang="en-US" sz="2400" b="0" dirty="0" smtClean="0">
                <a:latin typeface="Times New Roman" pitchFamily="18" charset="0"/>
                <a:cs typeface="Times New Roman" pitchFamily="18" charset="0"/>
              </a:rPr>
              <a:t>similar to having thousands of PCs networked together, combining compute power to complete tasks faster.</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28600"/>
            <a:ext cx="9982200"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Examples of High-Performance</a:t>
            </a:r>
            <a:r>
              <a:rPr sz="3200" spc="-5" smtClean="0"/>
              <a:t> </a:t>
            </a:r>
            <a:r>
              <a:rPr sz="3200" smtClean="0"/>
              <a:t>Computing</a:t>
            </a:r>
            <a:r>
              <a:rPr lang="en-US" sz="3200" spc="-25" dirty="0" smtClean="0"/>
              <a:t>…..</a:t>
            </a:r>
            <a:endParaRPr sz="3200"/>
          </a:p>
        </p:txBody>
      </p:sp>
      <p:sp>
        <p:nvSpPr>
          <p:cNvPr id="4" name="Rectangle 3"/>
          <p:cNvSpPr/>
          <p:nvPr/>
        </p:nvSpPr>
        <p:spPr>
          <a:xfrm>
            <a:off x="457200" y="708675"/>
            <a:ext cx="9372600" cy="6301725"/>
          </a:xfrm>
          <a:prstGeom prst="rect">
            <a:avLst/>
          </a:prstGeom>
        </p:spPr>
        <p:txBody>
          <a:bodyPr wrap="square">
            <a:spAutoFit/>
          </a:bodyPr>
          <a:lstStyle/>
          <a:p>
            <a:pPr marL="355600" marR="472440" indent="-343535" algn="just">
              <a:lnSpc>
                <a:spcPct val="150000"/>
              </a:lnSpc>
              <a:spcBef>
                <a:spcPts val="100"/>
              </a:spcBef>
              <a:buFont typeface="Wingdings" pitchFamily="2" charset="2"/>
              <a:buChar char="q"/>
            </a:pPr>
            <a:r>
              <a:rPr lang="en-US" sz="2400" dirty="0" smtClean="0"/>
              <a:t>HPC </a:t>
            </a:r>
            <a:r>
              <a:rPr lang="en-US" sz="2400" dirty="0" smtClean="0"/>
              <a:t>include </a:t>
            </a:r>
            <a:endParaRPr lang="en-US" sz="2400" dirty="0" smtClean="0"/>
          </a:p>
          <a:p>
            <a:pPr marL="812800" marR="472440" lvl="1" indent="-343535" algn="just">
              <a:spcBef>
                <a:spcPts val="100"/>
              </a:spcBef>
              <a:buFont typeface="Wingdings" pitchFamily="2" charset="2"/>
              <a:buChar char="§"/>
            </a:pPr>
            <a:r>
              <a:rPr lang="en-US" sz="2400" dirty="0" smtClean="0">
                <a:solidFill>
                  <a:schemeClr val="accent6">
                    <a:lumMod val="75000"/>
                  </a:schemeClr>
                </a:solidFill>
                <a:latin typeface="Times New Roman" pitchFamily="18" charset="0"/>
                <a:cs typeface="Times New Roman" pitchFamily="18" charset="0"/>
              </a:rPr>
              <a:t>a </a:t>
            </a:r>
            <a:r>
              <a:rPr lang="en-US" sz="2400" dirty="0" smtClean="0">
                <a:solidFill>
                  <a:schemeClr val="accent6">
                    <a:lumMod val="75000"/>
                  </a:schemeClr>
                </a:solidFill>
                <a:latin typeface="Times New Roman" pitchFamily="18" charset="0"/>
                <a:cs typeface="Times New Roman" pitchFamily="18" charset="0"/>
              </a:rPr>
              <a:t>small cluster of desktop computers </a:t>
            </a:r>
            <a:endParaRPr lang="en-US" sz="2400" dirty="0" smtClean="0">
              <a:solidFill>
                <a:schemeClr val="accent6">
                  <a:lumMod val="75000"/>
                </a:schemeClr>
              </a:solidFill>
              <a:latin typeface="Times New Roman" pitchFamily="18" charset="0"/>
              <a:cs typeface="Times New Roman" pitchFamily="18" charset="0"/>
            </a:endParaRPr>
          </a:p>
          <a:p>
            <a:pPr marL="812800" marR="472440" lvl="1" indent="-343535" algn="just">
              <a:spcBef>
                <a:spcPts val="100"/>
              </a:spcBef>
            </a:pPr>
            <a:endParaRPr lang="en-US" sz="2400" dirty="0" smtClean="0">
              <a:latin typeface="Times New Roman" pitchFamily="18" charset="0"/>
              <a:cs typeface="Times New Roman" pitchFamily="18" charset="0"/>
            </a:endParaRPr>
          </a:p>
          <a:p>
            <a:pPr marL="812800" marR="472440" lvl="1" indent="-343535" algn="just">
              <a:spcBef>
                <a:spcPts val="100"/>
              </a:spcBef>
              <a:buFont typeface="Wingdings" pitchFamily="2" charset="2"/>
              <a:buChar char="§"/>
            </a:pPr>
            <a:r>
              <a:rPr lang="en-US" sz="2400" dirty="0" smtClean="0">
                <a:solidFill>
                  <a:schemeClr val="accent6">
                    <a:lumMod val="75000"/>
                  </a:schemeClr>
                </a:solidFill>
                <a:latin typeface="Times New Roman" pitchFamily="18" charset="0"/>
                <a:cs typeface="Times New Roman" pitchFamily="18" charset="0"/>
              </a:rPr>
              <a:t>personal </a:t>
            </a:r>
            <a:r>
              <a:rPr lang="en-US" sz="2400" dirty="0" smtClean="0">
                <a:solidFill>
                  <a:schemeClr val="accent6">
                    <a:lumMod val="75000"/>
                  </a:schemeClr>
                </a:solidFill>
                <a:latin typeface="Times New Roman" pitchFamily="18" charset="0"/>
                <a:cs typeface="Times New Roman" pitchFamily="18" charset="0"/>
              </a:rPr>
              <a:t>computers (PCs) to the fastest supercomputers</a:t>
            </a:r>
            <a:r>
              <a:rPr lang="en-US" sz="2400" dirty="0" smtClean="0">
                <a:solidFill>
                  <a:schemeClr val="accent6">
                    <a:lumMod val="75000"/>
                  </a:schemeClr>
                </a:solidFill>
                <a:latin typeface="Times New Roman" pitchFamily="18" charset="0"/>
                <a:cs typeface="Times New Roman" pitchFamily="18" charset="0"/>
              </a:rPr>
              <a:t>. </a:t>
            </a:r>
          </a:p>
          <a:p>
            <a:pPr marL="812800" marR="472440" lvl="1" indent="-343535" algn="just">
              <a:spcBef>
                <a:spcPts val="100"/>
              </a:spcBef>
              <a:buFont typeface="Wingdings" pitchFamily="2" charset="2"/>
              <a:buChar char="§"/>
            </a:pPr>
            <a:endParaRPr lang="en-US" sz="2400" dirty="0" smtClean="0">
              <a:latin typeface="Times New Roman" pitchFamily="18" charset="0"/>
              <a:cs typeface="Times New Roman" pitchFamily="18" charset="0"/>
            </a:endParaRPr>
          </a:p>
          <a:p>
            <a:pPr marL="812800" marR="472440" lvl="1" indent="-343535" algn="just">
              <a:spcBef>
                <a:spcPts val="100"/>
              </a:spcBef>
              <a:buFont typeface="Wingdings" pitchFamily="2" charset="2"/>
              <a:buChar char="§"/>
            </a:pPr>
            <a:r>
              <a:rPr lang="en-US" sz="2400" dirty="0" smtClean="0">
                <a:latin typeface="Times New Roman" pitchFamily="18" charset="0"/>
                <a:cs typeface="Times New Roman" pitchFamily="18" charset="0"/>
              </a:rPr>
              <a:t>HPC systems are normally found in those applications where it is required to use or </a:t>
            </a:r>
            <a:r>
              <a:rPr lang="en-US" sz="2400" dirty="0" smtClean="0">
                <a:solidFill>
                  <a:schemeClr val="accent6">
                    <a:lumMod val="75000"/>
                  </a:schemeClr>
                </a:solidFill>
                <a:latin typeface="Times New Roman" pitchFamily="18" charset="0"/>
                <a:cs typeface="Times New Roman" pitchFamily="18" charset="0"/>
              </a:rPr>
              <a:t>solve scientific problems</a:t>
            </a:r>
            <a:r>
              <a:rPr lang="en-US" sz="2400" dirty="0" smtClean="0">
                <a:latin typeface="Times New Roman" pitchFamily="18" charset="0"/>
                <a:cs typeface="Times New Roman" pitchFamily="18" charset="0"/>
              </a:rPr>
              <a:t>.</a:t>
            </a:r>
          </a:p>
          <a:p>
            <a:pPr marL="812800" marR="472440" lvl="1" indent="-343535" algn="just">
              <a:spcBef>
                <a:spcPts val="100"/>
              </a:spcBef>
            </a:pPr>
            <a:endParaRPr lang="en-US" sz="2400" dirty="0" smtClean="0">
              <a:latin typeface="Times New Roman" pitchFamily="18" charset="0"/>
              <a:cs typeface="Times New Roman" pitchFamily="18" charset="0"/>
            </a:endParaRPr>
          </a:p>
          <a:p>
            <a:pPr marL="812800" marR="472440" lvl="1" indent="-343535" algn="just">
              <a:spcBef>
                <a:spcPts val="100"/>
              </a:spcBef>
              <a:buFont typeface="Wingdings" pitchFamily="2" charset="2"/>
              <a:buChar char="§"/>
            </a:pPr>
            <a:r>
              <a:rPr lang="en-US" sz="2400" dirty="0" smtClean="0">
                <a:latin typeface="Times New Roman" pitchFamily="18" charset="0"/>
                <a:cs typeface="Times New Roman" pitchFamily="18" charset="0"/>
              </a:rPr>
              <a:t>Most of the time, the challenge in working with these kinds of problems is </a:t>
            </a:r>
            <a:r>
              <a:rPr lang="en-US" sz="2400" dirty="0" smtClean="0">
                <a:solidFill>
                  <a:schemeClr val="accent6">
                    <a:lumMod val="75000"/>
                  </a:schemeClr>
                </a:solidFill>
                <a:latin typeface="Times New Roman" pitchFamily="18" charset="0"/>
                <a:cs typeface="Times New Roman" pitchFamily="18" charset="0"/>
              </a:rPr>
              <a:t>to perform suitable simulation stud</a:t>
            </a:r>
            <a:r>
              <a:rPr lang="en-US" sz="2400" dirty="0" smtClean="0">
                <a:latin typeface="Times New Roman" pitchFamily="18" charset="0"/>
                <a:cs typeface="Times New Roman" pitchFamily="18" charset="0"/>
              </a:rPr>
              <a:t>y, and this can be accomplished by HPC without any difficulty.</a:t>
            </a:r>
            <a:endParaRPr lang="en-US" sz="2400" dirty="0" smtClean="0">
              <a:latin typeface="Times New Roman" pitchFamily="18" charset="0"/>
              <a:cs typeface="Times New Roman" pitchFamily="18" charset="0"/>
            </a:endParaRPr>
          </a:p>
          <a:p>
            <a:pPr marL="812800" marR="472440" lvl="1" indent="-343535" algn="just">
              <a:spcBef>
                <a:spcPts val="100"/>
              </a:spcBef>
            </a:pPr>
            <a:r>
              <a:rPr lang="en-US" sz="2400" dirty="0" smtClean="0">
                <a:latin typeface="Times New Roman" pitchFamily="18" charset="0"/>
                <a:cs typeface="Times New Roman" pitchFamily="18" charset="0"/>
              </a:rPr>
              <a:t> </a:t>
            </a:r>
          </a:p>
          <a:p>
            <a:pPr marL="812800" marR="472440" lvl="1" indent="-343535" algn="just">
              <a:spcBef>
                <a:spcPts val="100"/>
              </a:spcBef>
              <a:buFont typeface="Wingdings" pitchFamily="2" charset="2"/>
              <a:buChar char="§"/>
            </a:pPr>
            <a:r>
              <a:rPr lang="en-US" sz="2400" dirty="0" smtClean="0">
                <a:latin typeface="Times New Roman" pitchFamily="18" charset="0"/>
                <a:cs typeface="Times New Roman" pitchFamily="18" charset="0"/>
              </a:rPr>
              <a:t>Scientific </a:t>
            </a:r>
            <a:r>
              <a:rPr lang="en-US" sz="2400" dirty="0" smtClean="0">
                <a:latin typeface="Times New Roman" pitchFamily="18" charset="0"/>
                <a:cs typeface="Times New Roman" pitchFamily="18" charset="0"/>
              </a:rPr>
              <a:t>examples such as </a:t>
            </a:r>
            <a:r>
              <a:rPr lang="en-US" sz="2400" dirty="0" smtClean="0">
                <a:solidFill>
                  <a:schemeClr val="accent6">
                    <a:lumMod val="75000"/>
                  </a:schemeClr>
                </a:solidFill>
                <a:latin typeface="Times New Roman" pitchFamily="18" charset="0"/>
                <a:cs typeface="Times New Roman" pitchFamily="18" charset="0"/>
              </a:rPr>
              <a:t>protein folding in molecular biology </a:t>
            </a:r>
            <a:r>
              <a:rPr lang="en-US" sz="2400" dirty="0" smtClean="0">
                <a:latin typeface="Times New Roman" pitchFamily="18" charset="0"/>
                <a:cs typeface="Times New Roman" pitchFamily="18" charset="0"/>
              </a:rPr>
              <a:t>and </a:t>
            </a:r>
            <a:r>
              <a:rPr lang="en-US" sz="2400" dirty="0" smtClean="0">
                <a:solidFill>
                  <a:schemeClr val="accent6">
                    <a:lumMod val="75000"/>
                  </a:schemeClr>
                </a:solidFill>
                <a:latin typeface="Times New Roman" pitchFamily="18" charset="0"/>
                <a:cs typeface="Times New Roman" pitchFamily="18" charset="0"/>
              </a:rPr>
              <a:t>studies on developing models</a:t>
            </a:r>
            <a:r>
              <a:rPr lang="en-US" sz="2400" dirty="0" smtClean="0">
                <a:latin typeface="Times New Roman" pitchFamily="18" charset="0"/>
                <a:cs typeface="Times New Roman" pitchFamily="18" charset="0"/>
              </a:rPr>
              <a:t> and </a:t>
            </a:r>
            <a:r>
              <a:rPr lang="en-US" sz="2400" dirty="0" smtClean="0">
                <a:solidFill>
                  <a:schemeClr val="accent6">
                    <a:lumMod val="75000"/>
                  </a:schemeClr>
                </a:solidFill>
                <a:latin typeface="Times New Roman" pitchFamily="18" charset="0"/>
                <a:cs typeface="Times New Roman" pitchFamily="18" charset="0"/>
              </a:rPr>
              <a:t>applications based on nuclear fusion</a:t>
            </a:r>
            <a:r>
              <a:rPr lang="en-US" sz="2400" dirty="0" smtClean="0">
                <a:latin typeface="Times New Roman" pitchFamily="18" charset="0"/>
                <a:cs typeface="Times New Roman" pitchFamily="18" charset="0"/>
              </a:rPr>
              <a:t> are worth noting as potential applications for HPC.</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igh-Performance Computing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igh-Performance Computing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igh Performance Computing (HPC): Everything You Need to 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igh Performance Computing (HPC): Everything You Need to 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3" name="Picture 9" descr="C:\Users\vj\Desktop\high-performance-computing-architecture.jpg"/>
          <p:cNvPicPr>
            <a:picLocks noChangeAspect="1" noChangeArrowheads="1"/>
          </p:cNvPicPr>
          <p:nvPr/>
        </p:nvPicPr>
        <p:blipFill>
          <a:blip r:embed="rId2"/>
          <a:srcRect/>
          <a:stretch>
            <a:fillRect/>
          </a:stretch>
        </p:blipFill>
        <p:spPr bwMode="auto">
          <a:xfrm>
            <a:off x="685800" y="228600"/>
            <a:ext cx="8686800" cy="3270250"/>
          </a:xfrm>
          <a:prstGeom prst="rect">
            <a:avLst/>
          </a:prstGeom>
          <a:noFill/>
        </p:spPr>
      </p:pic>
      <p:sp>
        <p:nvSpPr>
          <p:cNvPr id="8" name="Rectangle 7"/>
          <p:cNvSpPr/>
          <p:nvPr/>
        </p:nvSpPr>
        <p:spPr>
          <a:xfrm>
            <a:off x="457200" y="3733800"/>
            <a:ext cx="10058400" cy="3046988"/>
          </a:xfrm>
          <a:prstGeom prst="rect">
            <a:avLst/>
          </a:prstGeom>
        </p:spPr>
        <p:txBody>
          <a:bodyPr wrap="square">
            <a:spAutoFit/>
          </a:bodyPr>
          <a:lstStyle/>
          <a:p>
            <a:pPr>
              <a:buFont typeface="Wingdings" pitchFamily="2" charset="2"/>
              <a:buChar char="q"/>
            </a:pPr>
            <a:r>
              <a:rPr lang="en-US" sz="2400" dirty="0" smtClean="0">
                <a:latin typeface="Times New Roman" pitchFamily="18" charset="0"/>
                <a:cs typeface="Times New Roman" pitchFamily="18" charset="0"/>
              </a:rPr>
              <a:t>There are three key components of high-performance computing solutions: compute, network, and storage.</a:t>
            </a:r>
          </a:p>
          <a:p>
            <a:pPr>
              <a:buFont typeface="Wingdings" pitchFamily="2" charset="2"/>
              <a:buChar char="q"/>
            </a:pPr>
            <a:r>
              <a:rPr lang="en-US" sz="2400" dirty="0" smtClean="0">
                <a:latin typeface="Times New Roman" pitchFamily="18" charset="0"/>
                <a:cs typeface="Times New Roman" pitchFamily="18" charset="0"/>
              </a:rPr>
              <a:t>In order to develop a high-performance computing architecture, multiple computer servers are networked together to form a cluster. </a:t>
            </a: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Algorithms </a:t>
            </a:r>
            <a:r>
              <a:rPr lang="en-US" sz="2400" dirty="0" smtClean="0">
                <a:latin typeface="Times New Roman" pitchFamily="18" charset="0"/>
                <a:cs typeface="Times New Roman" pitchFamily="18" charset="0"/>
              </a:rPr>
              <a:t>and software programs are executed concurrently on the servers in the cluster. </a:t>
            </a: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To </a:t>
            </a:r>
            <a:r>
              <a:rPr lang="en-US" sz="2400" dirty="0" smtClean="0">
                <a:latin typeface="Times New Roman" pitchFamily="18" charset="0"/>
                <a:cs typeface="Times New Roman" pitchFamily="18" charset="0"/>
              </a:rPr>
              <a:t>get the results, the cluster is networked to data storage. These modules function together to complete different tasks</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TotalTime>
  <Words>2161</Words>
  <Application>Microsoft Office PowerPoint</Application>
  <PresentationFormat>Custom</PresentationFormat>
  <Paragraphs>226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Slide 1</vt:lpstr>
      <vt:lpstr>Computing Paradigms</vt:lpstr>
      <vt:lpstr>What is Cloud Computing?</vt:lpstr>
      <vt:lpstr>What is Cloud Computing?</vt:lpstr>
      <vt:lpstr>High-Performance Computing</vt:lpstr>
      <vt:lpstr>From other resources…</vt:lpstr>
      <vt:lpstr>From other resources…</vt:lpstr>
      <vt:lpstr>Examples of High-Performance Computing…..</vt:lpstr>
      <vt:lpstr>Slide 9</vt:lpstr>
      <vt:lpstr>High-Performance Computing Use Cases </vt:lpstr>
      <vt:lpstr>High-Performance Computing Use Cases….</vt:lpstr>
      <vt:lpstr>Benefits of High-Performance Computing </vt:lpstr>
      <vt:lpstr>Parallel Computing</vt:lpstr>
      <vt:lpstr> serial vs parallel computing</vt:lpstr>
      <vt:lpstr>Parallel Computing</vt:lpstr>
      <vt:lpstr>Serial computing</vt:lpstr>
      <vt:lpstr>Distributed Computing</vt:lpstr>
      <vt:lpstr>Distributed Computing….</vt:lpstr>
      <vt:lpstr>Slide 19</vt:lpstr>
      <vt:lpstr>Cluster Computing</vt:lpstr>
      <vt:lpstr>Cluster Computing….</vt:lpstr>
      <vt:lpstr>Slide 22</vt:lpstr>
      <vt:lpstr>Grid Computing</vt:lpstr>
      <vt:lpstr>Grid Computing….</vt:lpstr>
      <vt:lpstr>Slide 25</vt:lpstr>
      <vt:lpstr>Slide 26</vt:lpstr>
      <vt:lpstr>Cloud Computing</vt:lpstr>
      <vt:lpstr>Cloud Computing….</vt:lpstr>
      <vt:lpstr>Slide 29</vt:lpstr>
      <vt:lpstr>Bio-computing</vt:lpstr>
      <vt:lpstr>Bio-computing…..</vt:lpstr>
      <vt:lpstr>Slide 32</vt:lpstr>
      <vt:lpstr>Mobile Computing</vt:lpstr>
      <vt:lpstr>Mobile Computing…..</vt:lpstr>
      <vt:lpstr>Slide 35</vt:lpstr>
      <vt:lpstr>Quantum Computing</vt:lpstr>
      <vt:lpstr>Optical Computing</vt:lpstr>
      <vt:lpstr>Optical  cable</vt:lpstr>
      <vt:lpstr>Nanocomputing</vt:lpstr>
      <vt:lpstr>Nanocomputing…..</vt:lpstr>
      <vt:lpstr>Nano computing</vt:lpstr>
      <vt:lpstr>Thank You For Your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vj</cp:lastModifiedBy>
  <cp:revision>47</cp:revision>
  <dcterms:created xsi:type="dcterms:W3CDTF">2020-07-03T07:21:41Z</dcterms:created>
  <dcterms:modified xsi:type="dcterms:W3CDTF">2020-07-14T13:12:18Z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2014-03-07T00:00:00Z</vt:filetime>
  </property>
  <property fmtid="{D5CDD505-2E9C-101B-9397-08002B2CF9AE}" pid="3" name="Creator">
    <vt:lpwstr>Microsoft® Office PowerPoint® 2007</vt:lpwstr>
  </property>
  <property fmtid="{D5CDD505-2E9C-101B-9397-08002B2CF9AE}" pid="4" name="LastSaved">
    <vt:filetime>2020-07-03T00:00:00Z</vt:filetime>
  </property>
</Properties>
</file>