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268" r:id="rId3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876"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14-Sep-20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7" name="bk object 17"/>
          <p:cNvSpPr/>
          <p:nvPr/>
        </p:nvSpPr>
        <p:spPr>
          <a:xfrm>
            <a:off x="7425308"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8"/>
                </a:lnTo>
                <a:lnTo>
                  <a:pt x="3007359" y="6857998"/>
                </a:lnTo>
                <a:lnTo>
                  <a:pt x="3007359"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2" y="6857998"/>
                </a:lnTo>
                <a:lnTo>
                  <a:pt x="2587015" y="6857998"/>
                </a:lnTo>
                <a:lnTo>
                  <a:pt x="2587015"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8"/>
                </a:lnTo>
                <a:lnTo>
                  <a:pt x="2851263" y="6857998"/>
                </a:lnTo>
                <a:lnTo>
                  <a:pt x="2851263"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9" y="0"/>
                </a:lnTo>
                <a:lnTo>
                  <a:pt x="0" y="6857998"/>
                </a:lnTo>
                <a:lnTo>
                  <a:pt x="1290065" y="6857998"/>
                </a:lnTo>
                <a:lnTo>
                  <a:pt x="1290065"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70" y="6857998"/>
                </a:lnTo>
                <a:lnTo>
                  <a:pt x="1248432" y="6857998"/>
                </a:lnTo>
                <a:lnTo>
                  <a:pt x="1248432"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k object 25"/>
          <p:cNvSpPr/>
          <p:nvPr/>
        </p:nvSpPr>
        <p:spPr>
          <a:xfrm>
            <a:off x="0" y="4013200"/>
            <a:ext cx="448945" cy="2844800"/>
          </a:xfrm>
          <a:custGeom>
            <a:avLst/>
            <a:gdLst/>
            <a:ahLst/>
            <a:cxnLst/>
            <a:rect l="l" t="t" r="r" b="b"/>
            <a:pathLst>
              <a:path w="448945" h="2844800">
                <a:moveTo>
                  <a:pt x="0" y="0"/>
                </a:moveTo>
                <a:lnTo>
                  <a:pt x="0" y="2844799"/>
                </a:lnTo>
                <a:lnTo>
                  <a:pt x="448729" y="2844799"/>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rgbClr val="90C225"/>
                </a:solidFill>
                <a:latin typeface="Comic Sans MS"/>
                <a:cs typeface="Comic Sans MS"/>
              </a:defRPr>
            </a:lvl1pPr>
          </a:lstStyle>
          <a:p>
            <a:endParaRPr/>
          </a:p>
        </p:txBody>
      </p:sp>
      <p:sp>
        <p:nvSpPr>
          <p:cNvPr id="3" name="Holder 3"/>
          <p:cNvSpPr>
            <a:spLocks noGrp="1"/>
          </p:cNvSpPr>
          <p:nvPr>
            <p:ph type="body" idx="1"/>
          </p:nvPr>
        </p:nvSpPr>
        <p:spPr/>
        <p:txBody>
          <a:bodyPr lIns="0" tIns="0" rIns="0" bIns="0"/>
          <a:lstStyle>
            <a:lvl1pPr>
              <a:defRPr sz="4000" b="1" i="0">
                <a:solidFill>
                  <a:srgbClr val="404040"/>
                </a:solidFill>
                <a:latin typeface="Comic Sans MS"/>
                <a:cs typeface="Comic Sans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14-Sep-20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90C225"/>
                </a:solidFill>
                <a:latin typeface="Comic Sans MS"/>
                <a:cs typeface="Comic Sans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14-Sep-20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7" name="bk object 17"/>
          <p:cNvSpPr/>
          <p:nvPr/>
        </p:nvSpPr>
        <p:spPr>
          <a:xfrm>
            <a:off x="7425308"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8"/>
                </a:lnTo>
                <a:lnTo>
                  <a:pt x="3007359" y="6857998"/>
                </a:lnTo>
                <a:lnTo>
                  <a:pt x="3007359"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2" y="6857998"/>
                </a:lnTo>
                <a:lnTo>
                  <a:pt x="2587015" y="6857998"/>
                </a:lnTo>
                <a:lnTo>
                  <a:pt x="2587015"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8"/>
                </a:lnTo>
                <a:lnTo>
                  <a:pt x="2851263" y="6857998"/>
                </a:lnTo>
                <a:lnTo>
                  <a:pt x="2851263"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9" y="0"/>
                </a:lnTo>
                <a:lnTo>
                  <a:pt x="0" y="6857998"/>
                </a:lnTo>
                <a:lnTo>
                  <a:pt x="1290065" y="6857998"/>
                </a:lnTo>
                <a:lnTo>
                  <a:pt x="1290065"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70" y="6857998"/>
                </a:lnTo>
                <a:lnTo>
                  <a:pt x="1248432" y="6857998"/>
                </a:lnTo>
                <a:lnTo>
                  <a:pt x="1248432"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k object 25"/>
          <p:cNvSpPr/>
          <p:nvPr/>
        </p:nvSpPr>
        <p:spPr>
          <a:xfrm>
            <a:off x="0" y="4013200"/>
            <a:ext cx="448945" cy="2844800"/>
          </a:xfrm>
          <a:custGeom>
            <a:avLst/>
            <a:gdLst/>
            <a:ahLst/>
            <a:cxnLst/>
            <a:rect l="l" t="t" r="r" b="b"/>
            <a:pathLst>
              <a:path w="448945" h="2844800">
                <a:moveTo>
                  <a:pt x="0" y="0"/>
                </a:moveTo>
                <a:lnTo>
                  <a:pt x="0" y="2844799"/>
                </a:lnTo>
                <a:lnTo>
                  <a:pt x="448729" y="2844799"/>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rgbClr val="90C225"/>
                </a:solidFill>
                <a:latin typeface="Comic Sans MS"/>
                <a:cs typeface="Comic Sans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14-Sep-20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7" name="bk object 17"/>
          <p:cNvSpPr/>
          <p:nvPr/>
        </p:nvSpPr>
        <p:spPr>
          <a:xfrm>
            <a:off x="7425308"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8"/>
                </a:lnTo>
                <a:lnTo>
                  <a:pt x="3007359" y="6857998"/>
                </a:lnTo>
                <a:lnTo>
                  <a:pt x="3007359"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2" y="6857998"/>
                </a:lnTo>
                <a:lnTo>
                  <a:pt x="2587015" y="6857998"/>
                </a:lnTo>
                <a:lnTo>
                  <a:pt x="2587015"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8"/>
                </a:lnTo>
                <a:lnTo>
                  <a:pt x="2851263" y="6857998"/>
                </a:lnTo>
                <a:lnTo>
                  <a:pt x="2851263"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9" y="0"/>
                </a:lnTo>
                <a:lnTo>
                  <a:pt x="0" y="6857998"/>
                </a:lnTo>
                <a:lnTo>
                  <a:pt x="1290065" y="6857998"/>
                </a:lnTo>
                <a:lnTo>
                  <a:pt x="1290065"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70" y="6857998"/>
                </a:lnTo>
                <a:lnTo>
                  <a:pt x="1248432" y="6857998"/>
                </a:lnTo>
                <a:lnTo>
                  <a:pt x="1248432"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k object 25"/>
          <p:cNvSpPr/>
          <p:nvPr/>
        </p:nvSpPr>
        <p:spPr>
          <a:xfrm>
            <a:off x="0" y="0"/>
            <a:ext cx="842644" cy="5666740"/>
          </a:xfrm>
          <a:custGeom>
            <a:avLst/>
            <a:gdLst/>
            <a:ahLst/>
            <a:cxnLst/>
            <a:rect l="l" t="t" r="r" b="b"/>
            <a:pathLst>
              <a:path w="842644" h="5666740">
                <a:moveTo>
                  <a:pt x="842594" y="0"/>
                </a:moveTo>
                <a:lnTo>
                  <a:pt x="0" y="0"/>
                </a:lnTo>
                <a:lnTo>
                  <a:pt x="0" y="5666155"/>
                </a:lnTo>
                <a:lnTo>
                  <a:pt x="842594" y="0"/>
                </a:lnTo>
                <a:close/>
              </a:path>
            </a:pathLst>
          </a:custGeom>
          <a:solidFill>
            <a:srgbClr val="90C225">
              <a:alpha val="85096"/>
            </a:srgbClr>
          </a:solidFill>
        </p:spPr>
        <p:txBody>
          <a:bodyPr wrap="square" lIns="0" tIns="0" rIns="0" bIns="0" rtlCol="0"/>
          <a:lstStyle/>
          <a:p>
            <a:endParaRPr/>
          </a:p>
        </p:txBody>
      </p:sp>
      <p:sp>
        <p:nvSpPr>
          <p:cNvPr id="26" name="bk object 26"/>
          <p:cNvSpPr/>
          <p:nvPr/>
        </p:nvSpPr>
        <p:spPr>
          <a:xfrm>
            <a:off x="1085850" y="2667000"/>
            <a:ext cx="8572500" cy="2895600"/>
          </a:xfrm>
          <a:prstGeom prst="rect">
            <a:avLst/>
          </a:prstGeom>
          <a:blipFill>
            <a:blip r:embed="rId2" cstate="print"/>
            <a:stretch>
              <a:fillRect/>
            </a:stretch>
          </a:blipFill>
        </p:spPr>
        <p:txBody>
          <a:bodyPr wrap="square" lIns="0" tIns="0" rIns="0" bIns="0" rtlCol="0"/>
          <a:lstStyle/>
          <a:p>
            <a:endParaRPr/>
          </a:p>
        </p:txBody>
      </p:sp>
      <p:sp>
        <p:nvSpPr>
          <p:cNvPr id="27" name="bk object 27"/>
          <p:cNvSpPr/>
          <p:nvPr/>
        </p:nvSpPr>
        <p:spPr>
          <a:xfrm>
            <a:off x="2021458" y="3101467"/>
            <a:ext cx="7062216" cy="998854"/>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14-Sep-20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7" name="bk object 17"/>
          <p:cNvSpPr/>
          <p:nvPr/>
        </p:nvSpPr>
        <p:spPr>
          <a:xfrm>
            <a:off x="7425308"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8"/>
                </a:lnTo>
                <a:lnTo>
                  <a:pt x="3007359" y="6857998"/>
                </a:lnTo>
                <a:lnTo>
                  <a:pt x="3007359"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2" y="6857998"/>
                </a:lnTo>
                <a:lnTo>
                  <a:pt x="2587015" y="6857998"/>
                </a:lnTo>
                <a:lnTo>
                  <a:pt x="2587015"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8"/>
                </a:lnTo>
                <a:lnTo>
                  <a:pt x="2851263" y="6857998"/>
                </a:lnTo>
                <a:lnTo>
                  <a:pt x="2851263"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9" y="0"/>
                </a:lnTo>
                <a:lnTo>
                  <a:pt x="0" y="6857998"/>
                </a:lnTo>
                <a:lnTo>
                  <a:pt x="1290065" y="6857998"/>
                </a:lnTo>
                <a:lnTo>
                  <a:pt x="1290065"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70" y="6857998"/>
                </a:lnTo>
                <a:lnTo>
                  <a:pt x="1248432" y="6857998"/>
                </a:lnTo>
                <a:lnTo>
                  <a:pt x="1248432"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 name="Holder 2"/>
          <p:cNvSpPr>
            <a:spLocks noGrp="1"/>
          </p:cNvSpPr>
          <p:nvPr>
            <p:ph type="title"/>
          </p:nvPr>
        </p:nvSpPr>
        <p:spPr>
          <a:xfrm>
            <a:off x="2091308" y="434466"/>
            <a:ext cx="6081395" cy="1489075"/>
          </a:xfrm>
          <a:prstGeom prst="rect">
            <a:avLst/>
          </a:prstGeom>
        </p:spPr>
        <p:txBody>
          <a:bodyPr wrap="square" lIns="0" tIns="0" rIns="0" bIns="0">
            <a:spAutoFit/>
          </a:bodyPr>
          <a:lstStyle>
            <a:lvl1pPr>
              <a:defRPr sz="4800" b="1" i="0">
                <a:solidFill>
                  <a:srgbClr val="90C225"/>
                </a:solidFill>
                <a:latin typeface="Comic Sans MS"/>
                <a:cs typeface="Comic Sans MS"/>
              </a:defRPr>
            </a:lvl1pPr>
          </a:lstStyle>
          <a:p>
            <a:endParaRPr/>
          </a:p>
        </p:txBody>
      </p:sp>
      <p:sp>
        <p:nvSpPr>
          <p:cNvPr id="3" name="Holder 3"/>
          <p:cNvSpPr>
            <a:spLocks noGrp="1"/>
          </p:cNvSpPr>
          <p:nvPr>
            <p:ph type="body" idx="1"/>
          </p:nvPr>
        </p:nvSpPr>
        <p:spPr>
          <a:xfrm>
            <a:off x="1086408" y="1887246"/>
            <a:ext cx="7691755" cy="2973704"/>
          </a:xfrm>
          <a:prstGeom prst="rect">
            <a:avLst/>
          </a:prstGeom>
        </p:spPr>
        <p:txBody>
          <a:bodyPr wrap="square" lIns="0" tIns="0" rIns="0" bIns="0">
            <a:spAutoFit/>
          </a:bodyPr>
          <a:lstStyle>
            <a:lvl1pPr>
              <a:defRPr sz="4000" b="1" i="0">
                <a:solidFill>
                  <a:srgbClr val="404040"/>
                </a:solidFill>
                <a:latin typeface="Comic Sans MS"/>
                <a:cs typeface="Comic Sans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14-Sep-20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38200" y="0"/>
            <a:ext cx="2609850" cy="3067050"/>
          </a:xfrm>
          <a:prstGeom prst="rect">
            <a:avLst/>
          </a:prstGeom>
          <a:blipFill>
            <a:blip r:embed="rId2" cstate="print"/>
            <a:stretch>
              <a:fillRect/>
            </a:stretch>
          </a:blipFill>
        </p:spPr>
        <p:txBody>
          <a:bodyPr wrap="square" lIns="0" tIns="0" rIns="0" bIns="0" rtlCol="0"/>
          <a:lstStyle/>
          <a:p>
            <a:endParaRPr/>
          </a:p>
        </p:txBody>
      </p:sp>
      <p:sp>
        <p:nvSpPr>
          <p:cNvPr id="7" name="Title 1"/>
          <p:cNvSpPr txBox="1">
            <a:spLocks/>
          </p:cNvSpPr>
          <p:nvPr/>
        </p:nvSpPr>
        <p:spPr>
          <a:xfrm>
            <a:off x="2362200" y="1524000"/>
            <a:ext cx="6081395" cy="738664"/>
          </a:xfrm>
          <a:prstGeom prst="rect">
            <a:avLst/>
          </a:prstGeo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smtClean="0">
                <a:ln>
                  <a:noFill/>
                </a:ln>
                <a:solidFill>
                  <a:srgbClr val="92D050"/>
                </a:solidFill>
                <a:effectLst/>
                <a:uLnTx/>
                <a:uFillTx/>
                <a:latin typeface="Times New Roman" pitchFamily="18" charset="0"/>
                <a:ea typeface="+mj-ea"/>
                <a:cs typeface="Times New Roman" pitchFamily="18" charset="0"/>
              </a:rPr>
              <a:t>UNIT - 2</a:t>
            </a:r>
            <a:endParaRPr kumimoji="0" lang="en-US" sz="4000" b="1" i="0" u="none" strike="noStrike" kern="0" cap="none" spc="0" normalizeH="0" baseline="0" noProof="0" dirty="0">
              <a:ln>
                <a:noFill/>
              </a:ln>
              <a:solidFill>
                <a:srgbClr val="92D050"/>
              </a:solidFill>
              <a:effectLst/>
              <a:uLnTx/>
              <a:uFillTx/>
              <a:latin typeface="Times New Roman" pitchFamily="18" charset="0"/>
              <a:ea typeface="+mj-ea"/>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0"/>
            <a:ext cx="8458200" cy="834074"/>
          </a:xfrm>
          <a:prstGeom prst="rect">
            <a:avLst/>
          </a:prstGeom>
        </p:spPr>
        <p:txBody>
          <a:bodyPr vert="horz" wrap="square" lIns="0" tIns="12700" rIns="0" bIns="0" rtlCol="0">
            <a:spAutoFit/>
          </a:bodyPr>
          <a:lstStyle/>
          <a:p>
            <a:pPr>
              <a:lnSpc>
                <a:spcPct val="150000"/>
              </a:lnSpc>
            </a:pPr>
            <a:r>
              <a:rPr lang="en-US" sz="4000" dirty="0" smtClean="0"/>
              <a:t>The Need for Cloud Computing</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Rectangle 3"/>
          <p:cNvSpPr/>
          <p:nvPr/>
        </p:nvSpPr>
        <p:spPr>
          <a:xfrm>
            <a:off x="381000" y="1143000"/>
            <a:ext cx="9144000" cy="4893647"/>
          </a:xfrm>
          <a:prstGeom prst="rect">
            <a:avLst/>
          </a:prstGeom>
        </p:spPr>
        <p:txBody>
          <a:bodyPr wrap="square">
            <a:spAutoFit/>
          </a:bodyPr>
          <a:lstStyle/>
          <a:p>
            <a:pPr algn="just"/>
            <a:r>
              <a:rPr lang="en-US" sz="2400" dirty="0" smtClean="0">
                <a:latin typeface="Times New Roman" pitchFamily="18" charset="0"/>
                <a:cs typeface="Times New Roman" pitchFamily="18" charset="0"/>
              </a:rPr>
              <a:t>The main reasons for the need and use of cloud computing are convenience and reliability.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the past, if we wanted to bring a file, we would have to save it to a Universal Serial Bus (USB) flash drive, external hard drive, or compact disc (CD) and bring that device to a different place.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Instead, saving a file to the cloud (e.g., use of cloud application </a:t>
            </a:r>
            <a:r>
              <a:rPr lang="en-US" sz="2400" dirty="0" err="1" smtClean="0">
                <a:latin typeface="Times New Roman" pitchFamily="18" charset="0"/>
                <a:cs typeface="Times New Roman" pitchFamily="18" charset="0"/>
              </a:rPr>
              <a:t>Dropbox</a:t>
            </a:r>
            <a:r>
              <a:rPr lang="en-US" sz="2400" dirty="0" smtClean="0">
                <a:latin typeface="Times New Roman" pitchFamily="18" charset="0"/>
                <a:cs typeface="Times New Roman" pitchFamily="18" charset="0"/>
              </a:rPr>
              <a:t>) ensures that we will be able to access it with any computer that has an Internet connection.</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The cloud also makes it much easier to share a file with friends, making it possible to collaborate over the web.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0"/>
            <a:ext cx="8458200" cy="834074"/>
          </a:xfrm>
          <a:prstGeom prst="rect">
            <a:avLst/>
          </a:prstGeom>
        </p:spPr>
        <p:txBody>
          <a:bodyPr vert="horz" wrap="square" lIns="0" tIns="12700" rIns="0" bIns="0" rtlCol="0">
            <a:spAutoFit/>
          </a:bodyPr>
          <a:lstStyle/>
          <a:p>
            <a:pPr>
              <a:lnSpc>
                <a:spcPct val="150000"/>
              </a:lnSpc>
            </a:pPr>
            <a:r>
              <a:rPr lang="en-US" sz="4000" dirty="0" smtClean="0">
                <a:solidFill>
                  <a:srgbClr val="92D050"/>
                </a:solidFill>
              </a:rPr>
              <a:t>Continue….</a:t>
            </a: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Rectangle 3"/>
          <p:cNvSpPr/>
          <p:nvPr/>
        </p:nvSpPr>
        <p:spPr>
          <a:xfrm>
            <a:off x="381000" y="1143000"/>
            <a:ext cx="9220200" cy="1938992"/>
          </a:xfrm>
          <a:prstGeom prst="rect">
            <a:avLst/>
          </a:prstGeom>
        </p:spPr>
        <p:txBody>
          <a:bodyPr wrap="square">
            <a:spAutoFit/>
          </a:bodyPr>
          <a:lstStyle/>
          <a:p>
            <a:pPr algn="just"/>
            <a:r>
              <a:rPr lang="en-US" sz="2400" dirty="0" smtClean="0">
                <a:latin typeface="Times New Roman" pitchFamily="18" charset="0"/>
                <a:cs typeface="Times New Roman" pitchFamily="18" charset="0"/>
              </a:rPr>
              <a:t>While using the cloud, losing our data/file is much less likely. However, just like anything online, there is always a risk that someone may try to gain access to our personal data, and therefore, it is important to choose an access control with a strong password and pay attention to any privacy settings for the cloud service that we are using.</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0"/>
            <a:ext cx="8458200" cy="834074"/>
          </a:xfrm>
          <a:prstGeom prst="rect">
            <a:avLst/>
          </a:prstGeom>
        </p:spPr>
        <p:txBody>
          <a:bodyPr vert="horz" wrap="square" lIns="0" tIns="12700" rIns="0" bIns="0" rtlCol="0">
            <a:spAutoFit/>
          </a:bodyPr>
          <a:lstStyle/>
          <a:p>
            <a:pPr>
              <a:lnSpc>
                <a:spcPct val="150000"/>
              </a:lnSpc>
            </a:pPr>
            <a:r>
              <a:rPr lang="en-US" sz="4000" dirty="0" smtClean="0"/>
              <a:t>Defining Cloud Computing</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6" name="Rectangle 5"/>
          <p:cNvSpPr/>
          <p:nvPr/>
        </p:nvSpPr>
        <p:spPr>
          <a:xfrm>
            <a:off x="228600" y="1066800"/>
            <a:ext cx="9601200" cy="5632311"/>
          </a:xfrm>
          <a:prstGeom prst="rect">
            <a:avLst/>
          </a:prstGeom>
        </p:spPr>
        <p:txBody>
          <a:bodyPr wrap="square">
            <a:spAutoFit/>
          </a:bodyPr>
          <a:lstStyle/>
          <a:p>
            <a:r>
              <a:rPr lang="en-US" sz="2400" dirty="0" smtClean="0">
                <a:latin typeface="Times New Roman" pitchFamily="18" charset="0"/>
                <a:cs typeface="Times New Roman" pitchFamily="18" charset="0"/>
              </a:rPr>
              <a:t>In the simplest terms, cloud computing means storing and accessing data and programs over the Internet from a remote location or computer instead of our computer’s hard drive.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so called </a:t>
            </a:r>
            <a:r>
              <a:rPr lang="en-US" sz="2400" i="1" dirty="0" smtClean="0">
                <a:latin typeface="Times New Roman" pitchFamily="18" charset="0"/>
                <a:cs typeface="Times New Roman" pitchFamily="18" charset="0"/>
              </a:rPr>
              <a:t>remote location has several properties such as scalability, elasticity etc., which is significantly different from a simple remote machine.</a:t>
            </a:r>
          </a:p>
          <a:p>
            <a:endParaRPr lang="en-US" sz="2400" i="1"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 The cloud is just a metaphor for the Internet. When we store data on or run a program from the local computer’s hard drive, that is called local storage and computing.</a:t>
            </a:r>
          </a:p>
          <a:p>
            <a:endParaRPr lang="en-US" sz="2400" i="1"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 For it to be considered cloud computing, we need to access our data or programs over the Internet. The end result is the same; however, with an online connection, cloud computing can be done anywhere, anytime, and by any device.</a:t>
            </a: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936154"/>
          </a:xfrm>
          <a:prstGeom prst="rect">
            <a:avLst/>
          </a:prstGeom>
        </p:spPr>
        <p:txBody>
          <a:bodyPr vert="horz" wrap="square" lIns="0" tIns="12700" rIns="0" bIns="0" rtlCol="0">
            <a:spAutoFit/>
          </a:bodyPr>
          <a:lstStyle/>
          <a:p>
            <a:pPr>
              <a:lnSpc>
                <a:spcPct val="150000"/>
              </a:lnSpc>
            </a:pPr>
            <a:r>
              <a:rPr lang="en-US" sz="4000" dirty="0" smtClean="0"/>
              <a:t>NIST Definition of Cloud Computing</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6" name="Rectangle 5"/>
          <p:cNvSpPr/>
          <p:nvPr/>
        </p:nvSpPr>
        <p:spPr>
          <a:xfrm>
            <a:off x="228600" y="1066800"/>
            <a:ext cx="9601200" cy="4154984"/>
          </a:xfrm>
          <a:prstGeom prst="rect">
            <a:avLst/>
          </a:prstGeom>
        </p:spPr>
        <p:txBody>
          <a:bodyPr wrap="square">
            <a:spAutoFit/>
          </a:bodyPr>
          <a:lstStyle/>
          <a:p>
            <a:pPr algn="just"/>
            <a:r>
              <a:rPr lang="en-US" sz="2400" dirty="0" smtClean="0">
                <a:latin typeface="Times New Roman" pitchFamily="18" charset="0"/>
                <a:cs typeface="Times New Roman" pitchFamily="18" charset="0"/>
              </a:rPr>
              <a:t>The formal definition of cloud computing comes from the National Institute of Standards and Technology (NIST):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cloud model is composed of five essential characteristics, three service models, and four deployment models</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Continue…</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6" name="Rectangle 5"/>
          <p:cNvSpPr/>
          <p:nvPr/>
        </p:nvSpPr>
        <p:spPr>
          <a:xfrm>
            <a:off x="228600" y="1066800"/>
            <a:ext cx="9601200" cy="5632311"/>
          </a:xfrm>
          <a:prstGeom prst="rect">
            <a:avLst/>
          </a:prstGeom>
        </p:spPr>
        <p:txBody>
          <a:bodyPr wrap="square">
            <a:spAutoFit/>
          </a:bodyPr>
          <a:lstStyle/>
          <a:p>
            <a:pPr algn="just"/>
            <a:r>
              <a:rPr lang="en-US" sz="2400" dirty="0" smtClean="0">
                <a:latin typeface="Times New Roman" pitchFamily="18" charset="0"/>
                <a:cs typeface="Times New Roman" pitchFamily="18" charset="0"/>
              </a:rPr>
              <a:t>It means that the computing resource or infrastructure—be it server hardware, storage, network, or application software—all available from the cloud vendor or provider’s site/premises, can be accessible over the Internet from any remote location and by any local computing device.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addition, the usage or accessibility is to cost only to the level of usage to the customers based on their needs and demands, also known as the </a:t>
            </a:r>
            <a:r>
              <a:rPr lang="en-US" sz="2400" i="1" dirty="0" smtClean="0">
                <a:latin typeface="Times New Roman" pitchFamily="18" charset="0"/>
                <a:cs typeface="Times New Roman" pitchFamily="18" charset="0"/>
              </a:rPr>
              <a:t>pay-as-you-go or pay-as-per-use model. </a:t>
            </a:r>
          </a:p>
          <a:p>
            <a:pPr algn="just"/>
            <a:endParaRPr lang="en-US" sz="2400" i="1" dirty="0" smtClean="0">
              <a:latin typeface="Times New Roman" pitchFamily="18" charset="0"/>
              <a:cs typeface="Times New Roman" pitchFamily="18" charset="0"/>
            </a:endParaRPr>
          </a:p>
          <a:p>
            <a:pPr algn="just"/>
            <a:r>
              <a:rPr lang="en-US" sz="2400" i="1" dirty="0" smtClean="0">
                <a:latin typeface="Times New Roman" pitchFamily="18" charset="0"/>
                <a:cs typeface="Times New Roman" pitchFamily="18" charset="0"/>
              </a:rPr>
              <a:t>If the need is more, more quantum computing resources are made available (provisioning with elasticity) by the provider. Minimal management effort implies that at the customer’s side, the maintenance of computing systems is very minimal as they will have to look at these tasks only for their local computing devices used for accessing cloud-based resources, not for those computing resources managed at the provider’s side. </a:t>
            </a:r>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Continue…</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533400" y="1219200"/>
            <a:ext cx="8915400" cy="2677656"/>
          </a:xfrm>
          <a:prstGeom prst="rect">
            <a:avLst/>
          </a:prstGeom>
        </p:spPr>
        <p:txBody>
          <a:bodyPr wrap="square">
            <a:spAutoFit/>
          </a:bodyPr>
          <a:lstStyle/>
          <a:p>
            <a:pPr algn="just"/>
            <a:r>
              <a:rPr lang="en-US" sz="2400" dirty="0" smtClean="0">
                <a:latin typeface="Times New Roman" pitchFamily="18" charset="0"/>
                <a:cs typeface="Times New Roman" pitchFamily="18" charset="0"/>
              </a:rPr>
              <a:t>Many vendors, pundits, and experts refer to NIST, and both the International Standards Organization (ISO) and the Institute of Electrical and Electronics Engineers (IEEE) back the NIST definition.</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Now, let us try to define and understand cloud computing from two other perspectives—as a service and a platform—in the following sections.</a:t>
            </a:r>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Cloud Computing Is a Service</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533400" y="1219200"/>
            <a:ext cx="8915400" cy="4893647"/>
          </a:xfrm>
          <a:prstGeom prst="rect">
            <a:avLst/>
          </a:prstGeom>
        </p:spPr>
        <p:txBody>
          <a:bodyPr wrap="square">
            <a:spAutoFit/>
          </a:bodyPr>
          <a:lstStyle/>
          <a:p>
            <a:pPr algn="just"/>
            <a:r>
              <a:rPr lang="en-US" sz="2400" dirty="0" smtClean="0">
                <a:latin typeface="Times New Roman" pitchFamily="18" charset="0"/>
                <a:cs typeface="Times New Roman" pitchFamily="18" charset="0"/>
              </a:rPr>
              <a:t>The simplest thing that any computer does is allow us to store and retrieve information.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We can store our family photographs, our favorite songs, or even save movies on it, which is also the most basic service offered by cloud computing.</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Let us look at the example of a popular application called </a:t>
            </a:r>
            <a:r>
              <a:rPr lang="en-US" sz="2400" i="1" dirty="0" err="1" smtClean="0">
                <a:latin typeface="Times New Roman" pitchFamily="18" charset="0"/>
                <a:cs typeface="Times New Roman" pitchFamily="18" charset="0"/>
              </a:rPr>
              <a:t>Flickr</a:t>
            </a:r>
            <a:r>
              <a:rPr lang="en-US" sz="2400" i="1" dirty="0" smtClean="0">
                <a:latin typeface="Times New Roman" pitchFamily="18" charset="0"/>
                <a:cs typeface="Times New Roman" pitchFamily="18" charset="0"/>
              </a:rPr>
              <a:t> to illustrate the meaning of this section.</a:t>
            </a:r>
          </a:p>
          <a:p>
            <a:pPr algn="just"/>
            <a:endParaRPr lang="en-US" sz="2400" i="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While </a:t>
            </a:r>
            <a:r>
              <a:rPr lang="en-US" sz="2400" dirty="0" err="1" smtClean="0">
                <a:latin typeface="Times New Roman" pitchFamily="18" charset="0"/>
                <a:cs typeface="Times New Roman" pitchFamily="18" charset="0"/>
              </a:rPr>
              <a:t>Flickr</a:t>
            </a:r>
            <a:r>
              <a:rPr lang="en-US" sz="2400" dirty="0" smtClean="0">
                <a:latin typeface="Times New Roman" pitchFamily="18" charset="0"/>
                <a:cs typeface="Times New Roman" pitchFamily="18" charset="0"/>
              </a:rPr>
              <a:t> started with an emphasis on sharing photos and images, it has emerged as a great place to store those images. In many ways, it is superior to storing the images on your computer </a:t>
            </a:r>
            <a:endParaRPr lang="en-US"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Continue…</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533400" y="1219200"/>
            <a:ext cx="8915400" cy="5632311"/>
          </a:xfrm>
          <a:prstGeom prst="rect">
            <a:avLst/>
          </a:prstGeom>
        </p:spPr>
        <p:txBody>
          <a:bodyPr wrap="square">
            <a:spAutoFit/>
          </a:bodyPr>
          <a:lstStyle/>
          <a:p>
            <a:pPr marL="457200" indent="-457200" algn="just">
              <a:buAutoNum type="arabicPeriod"/>
            </a:pPr>
            <a:r>
              <a:rPr lang="en-US" sz="2400" dirty="0" smtClean="0">
                <a:latin typeface="Times New Roman" pitchFamily="18" charset="0"/>
                <a:cs typeface="Times New Roman" pitchFamily="18" charset="0"/>
              </a:rPr>
              <a:t>First, </a:t>
            </a:r>
            <a:r>
              <a:rPr lang="en-US" sz="2400" dirty="0" err="1" smtClean="0">
                <a:latin typeface="Times New Roman" pitchFamily="18" charset="0"/>
                <a:cs typeface="Times New Roman" pitchFamily="18" charset="0"/>
              </a:rPr>
              <a:t>Flickr</a:t>
            </a:r>
            <a:r>
              <a:rPr lang="en-US" sz="2400" dirty="0" smtClean="0">
                <a:latin typeface="Times New Roman" pitchFamily="18" charset="0"/>
                <a:cs typeface="Times New Roman" pitchFamily="18" charset="0"/>
              </a:rPr>
              <a:t> allows us to easily access our images no matter where we are or what type of device we are using. While we might upload the photos of our vacation from our home computer, later, we can easily access them from our laptop at the office. </a:t>
            </a:r>
          </a:p>
          <a:p>
            <a:pPr marL="457200" indent="-457200" algn="just">
              <a:buAutoNum type="arabicPeriod"/>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2. Second, </a:t>
            </a:r>
            <a:r>
              <a:rPr lang="en-US" sz="2400" dirty="0" err="1" smtClean="0">
                <a:latin typeface="Times New Roman" pitchFamily="18" charset="0"/>
                <a:cs typeface="Times New Roman" pitchFamily="18" charset="0"/>
              </a:rPr>
              <a:t>Flickr</a:t>
            </a:r>
            <a:r>
              <a:rPr lang="en-US" sz="2400" dirty="0" smtClean="0">
                <a:latin typeface="Times New Roman" pitchFamily="18" charset="0"/>
                <a:cs typeface="Times New Roman" pitchFamily="18" charset="0"/>
              </a:rPr>
              <a:t> lets us share the images. There is no need to burn them to a CD or save them on a flash drive. We can just send someone our </a:t>
            </a:r>
            <a:r>
              <a:rPr lang="en-US" sz="2400" dirty="0" err="1" smtClean="0">
                <a:latin typeface="Times New Roman" pitchFamily="18" charset="0"/>
                <a:cs typeface="Times New Roman" pitchFamily="18" charset="0"/>
              </a:rPr>
              <a:t>Flickr</a:t>
            </a:r>
            <a:r>
              <a:rPr lang="en-US" sz="2400" dirty="0" smtClean="0">
                <a:latin typeface="Times New Roman" pitchFamily="18" charset="0"/>
                <a:cs typeface="Times New Roman" pitchFamily="18" charset="0"/>
              </a:rPr>
              <a:t> address to share these photos or images.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3. Third, </a:t>
            </a:r>
            <a:r>
              <a:rPr lang="en-US" sz="2400" dirty="0" err="1" smtClean="0">
                <a:latin typeface="Times New Roman" pitchFamily="18" charset="0"/>
                <a:cs typeface="Times New Roman" pitchFamily="18" charset="0"/>
              </a:rPr>
              <a:t>Flickr</a:t>
            </a:r>
            <a:r>
              <a:rPr lang="en-US" sz="2400" dirty="0" smtClean="0">
                <a:latin typeface="Times New Roman" pitchFamily="18" charset="0"/>
                <a:cs typeface="Times New Roman" pitchFamily="18" charset="0"/>
              </a:rPr>
              <a:t> provides data security. By uploading the images to </a:t>
            </a:r>
            <a:r>
              <a:rPr lang="en-US" sz="2400" dirty="0" err="1" smtClean="0">
                <a:latin typeface="Times New Roman" pitchFamily="18" charset="0"/>
                <a:cs typeface="Times New Roman" pitchFamily="18" charset="0"/>
              </a:rPr>
              <a:t>Flickr</a:t>
            </a:r>
            <a:r>
              <a:rPr lang="en-US" sz="2400" dirty="0" smtClean="0">
                <a:latin typeface="Times New Roman" pitchFamily="18" charset="0"/>
                <a:cs typeface="Times New Roman" pitchFamily="18" charset="0"/>
              </a:rPr>
              <a:t>, we are providing ourselves with data security by creating a backup on the web. And, while it is always best to keep a local copy—either on a computer, a CD, or a flash drive—the truth is that we are far more likely to lose the images that we store locally than </a:t>
            </a:r>
            <a:r>
              <a:rPr lang="en-US" sz="2400" dirty="0" err="1" smtClean="0">
                <a:latin typeface="Times New Roman" pitchFamily="18" charset="0"/>
                <a:cs typeface="Times New Roman" pitchFamily="18" charset="0"/>
              </a:rPr>
              <a:t>Flickr</a:t>
            </a:r>
            <a:r>
              <a:rPr lang="en-US" sz="2400" dirty="0" smtClean="0">
                <a:latin typeface="Times New Roman" pitchFamily="18" charset="0"/>
                <a:cs typeface="Times New Roman" pitchFamily="18" charset="0"/>
              </a:rPr>
              <a:t> is of losing our images.</a:t>
            </a:r>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Cloud Computing Is a Platform</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533400" y="1219200"/>
            <a:ext cx="8915400" cy="5632311"/>
          </a:xfrm>
          <a:prstGeom prst="rect">
            <a:avLst/>
          </a:prstGeom>
        </p:spPr>
        <p:txBody>
          <a:bodyPr wrap="square">
            <a:spAutoFit/>
          </a:bodyPr>
          <a:lstStyle/>
          <a:p>
            <a:pPr algn="just"/>
            <a:r>
              <a:rPr lang="en-US" sz="2400" dirty="0" smtClean="0">
                <a:latin typeface="Times New Roman" pitchFamily="18" charset="0"/>
                <a:cs typeface="Times New Roman" pitchFamily="18" charset="0"/>
              </a:rPr>
              <a:t>The World Wide Web (WWW) can be considered as the operating system for all our Internet-based applications. However, one has to understand that we will always need a local operating system in our computer to access web-based applications.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basic meaning of the term </a:t>
            </a:r>
            <a:r>
              <a:rPr lang="en-US" sz="2400" i="1" dirty="0" smtClean="0">
                <a:latin typeface="Times New Roman" pitchFamily="18" charset="0"/>
                <a:cs typeface="Times New Roman" pitchFamily="18" charset="0"/>
              </a:rPr>
              <a:t>platform is that it is the support on which applications run or give results to the users. </a:t>
            </a:r>
          </a:p>
          <a:p>
            <a:pPr algn="just"/>
            <a:endParaRPr lang="en-US" sz="2400" i="1" dirty="0" smtClean="0">
              <a:latin typeface="Times New Roman" pitchFamily="18" charset="0"/>
              <a:cs typeface="Times New Roman" pitchFamily="18" charset="0"/>
            </a:endParaRPr>
          </a:p>
          <a:p>
            <a:pPr algn="just"/>
            <a:r>
              <a:rPr lang="en-US" sz="2400" i="1" dirty="0" smtClean="0">
                <a:latin typeface="Times New Roman" pitchFamily="18" charset="0"/>
                <a:cs typeface="Times New Roman" pitchFamily="18" charset="0"/>
              </a:rPr>
              <a:t>For example, Microsoft Windows is a platform. But, a platform does not have to be an operating system. Java is a platform even though it is not an operating system.</a:t>
            </a:r>
          </a:p>
          <a:p>
            <a:pPr algn="just"/>
            <a:r>
              <a:rPr lang="en-US" sz="2400" dirty="0" smtClean="0">
                <a:latin typeface="Times New Roman" pitchFamily="18" charset="0"/>
                <a:cs typeface="Times New Roman" pitchFamily="18" charset="0"/>
              </a:rPr>
              <a:t>Through cloud computing, the web is becoming a platform. With trends (applications) such as Office 2.0, more and more applications that were originally available on desktop computers are now being converted into </a:t>
            </a:r>
            <a:endParaRPr lang="en-US"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Continue…</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533400" y="1219200"/>
            <a:ext cx="8915400" cy="3785652"/>
          </a:xfrm>
          <a:prstGeom prst="rect">
            <a:avLst/>
          </a:prstGeom>
        </p:spPr>
        <p:txBody>
          <a:bodyPr wrap="square">
            <a:spAutoFit/>
          </a:bodyPr>
          <a:lstStyle/>
          <a:p>
            <a:pPr algn="just"/>
            <a:r>
              <a:rPr lang="en-US" sz="2400" dirty="0" smtClean="0">
                <a:latin typeface="Times New Roman" pitchFamily="18" charset="0"/>
                <a:cs typeface="Times New Roman" pitchFamily="18" charset="0"/>
              </a:rPr>
              <a:t>Through cloud computing, the web is becoming a platform. With trends (applications) such as Office 2.0, more and more applications that were originally available on desktop computers are now being converted into </a:t>
            </a:r>
            <a:r>
              <a:rPr lang="en-US" sz="2400" dirty="0" smtClean="0"/>
              <a:t>web–cloud applications. </a:t>
            </a:r>
          </a:p>
          <a:p>
            <a:pPr algn="just"/>
            <a:endParaRPr lang="en-US" sz="2400" dirty="0" smtClean="0"/>
          </a:p>
          <a:p>
            <a:pPr algn="just"/>
            <a:r>
              <a:rPr lang="en-US" sz="2400" dirty="0" smtClean="0"/>
              <a:t>Word processors like Buzzword and office suites like Google Docs are now available in the cloud as their desktop counterparts. </a:t>
            </a:r>
          </a:p>
          <a:p>
            <a:pPr algn="just"/>
            <a:endParaRPr lang="en-US" sz="2400" dirty="0" smtClean="0"/>
          </a:p>
          <a:p>
            <a:pPr algn="just"/>
            <a:r>
              <a:rPr lang="en-US" sz="2400" dirty="0" smtClean="0"/>
              <a:t>All these kinds of trends in providing applications via the cloud are turning cloud computing into a platform or to act as a platform.</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262890"/>
            <a:ext cx="75438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Cloud Computing Fundamentals</a:t>
            </a:r>
            <a:endParaRPr sz="4000">
              <a:latin typeface="Times New Roman" pitchFamily="18" charset="0"/>
              <a:cs typeface="Times New Roman" pitchFamily="18" charset="0"/>
            </a:endParaRPr>
          </a:p>
        </p:txBody>
      </p:sp>
      <p:sp>
        <p:nvSpPr>
          <p:cNvPr id="4" name="Rectangle 3"/>
          <p:cNvSpPr/>
          <p:nvPr/>
        </p:nvSpPr>
        <p:spPr>
          <a:xfrm>
            <a:off x="1143000" y="1015503"/>
            <a:ext cx="8001000" cy="5842497"/>
          </a:xfrm>
          <a:prstGeom prst="rect">
            <a:avLst/>
          </a:prstGeom>
        </p:spPr>
        <p:txBody>
          <a:bodyPr wrap="square">
            <a:spAutoFit/>
          </a:bodyPr>
          <a:lstStyle/>
          <a:p>
            <a:pPr>
              <a:lnSpc>
                <a:spcPct val="150000"/>
              </a:lnSpc>
              <a:buFont typeface="Wingdings" pitchFamily="2" charset="2"/>
              <a:buChar char="ü"/>
            </a:pPr>
            <a:r>
              <a:rPr lang="en-US" sz="2800" dirty="0" smtClean="0">
                <a:solidFill>
                  <a:srgbClr val="92D050"/>
                </a:solidFill>
              </a:rPr>
              <a:t>Motivation for Cloud Computing </a:t>
            </a:r>
          </a:p>
          <a:p>
            <a:pPr>
              <a:lnSpc>
                <a:spcPct val="150000"/>
              </a:lnSpc>
              <a:buFont typeface="Wingdings" pitchFamily="2" charset="2"/>
              <a:buChar char="ü"/>
            </a:pPr>
            <a:r>
              <a:rPr lang="en-US" sz="2800" dirty="0" smtClean="0">
                <a:solidFill>
                  <a:srgbClr val="92D050"/>
                </a:solidFill>
              </a:rPr>
              <a:t>The Need for Cloud Computing</a:t>
            </a:r>
          </a:p>
          <a:p>
            <a:pPr>
              <a:lnSpc>
                <a:spcPct val="150000"/>
              </a:lnSpc>
              <a:buFont typeface="Wingdings" pitchFamily="2" charset="2"/>
              <a:buChar char="ü"/>
            </a:pPr>
            <a:r>
              <a:rPr lang="en-US" sz="2800" dirty="0" smtClean="0">
                <a:solidFill>
                  <a:srgbClr val="92D050"/>
                </a:solidFill>
              </a:rPr>
              <a:t>Defining Cloud Computing</a:t>
            </a:r>
          </a:p>
          <a:p>
            <a:pPr>
              <a:lnSpc>
                <a:spcPct val="150000"/>
              </a:lnSpc>
              <a:buFont typeface="Wingdings" pitchFamily="2" charset="2"/>
              <a:buChar char="ü"/>
            </a:pPr>
            <a:r>
              <a:rPr lang="en-US" sz="2800" dirty="0" smtClean="0">
                <a:solidFill>
                  <a:srgbClr val="92D050"/>
                </a:solidFill>
              </a:rPr>
              <a:t>Definition of Cloud computing</a:t>
            </a:r>
          </a:p>
          <a:p>
            <a:pPr>
              <a:lnSpc>
                <a:spcPct val="150000"/>
              </a:lnSpc>
              <a:buFont typeface="Wingdings" pitchFamily="2" charset="2"/>
              <a:buChar char="ü"/>
            </a:pPr>
            <a:r>
              <a:rPr lang="en-US" sz="2800" dirty="0" smtClean="0">
                <a:solidFill>
                  <a:srgbClr val="92D050"/>
                </a:solidFill>
              </a:rPr>
              <a:t>Cloud Computing Is a Service</a:t>
            </a:r>
          </a:p>
          <a:p>
            <a:pPr>
              <a:lnSpc>
                <a:spcPct val="150000"/>
              </a:lnSpc>
              <a:buFont typeface="Wingdings" pitchFamily="2" charset="2"/>
              <a:buChar char="ü"/>
            </a:pPr>
            <a:r>
              <a:rPr lang="en-US" sz="2800" dirty="0" smtClean="0">
                <a:solidFill>
                  <a:srgbClr val="92D050"/>
                </a:solidFill>
              </a:rPr>
              <a:t>Cloud Computing Is a Platform</a:t>
            </a:r>
          </a:p>
          <a:p>
            <a:pPr>
              <a:lnSpc>
                <a:spcPct val="150000"/>
              </a:lnSpc>
              <a:buFont typeface="Wingdings" pitchFamily="2" charset="2"/>
              <a:buChar char="ü"/>
            </a:pPr>
            <a:r>
              <a:rPr lang="en-US" sz="2800" dirty="0" smtClean="0">
                <a:solidFill>
                  <a:srgbClr val="92D050"/>
                </a:solidFill>
              </a:rPr>
              <a:t>Principles of Cloud computing</a:t>
            </a:r>
          </a:p>
          <a:p>
            <a:pPr>
              <a:lnSpc>
                <a:spcPct val="150000"/>
              </a:lnSpc>
              <a:buFont typeface="Wingdings" pitchFamily="2" charset="2"/>
              <a:buChar char="ü"/>
            </a:pPr>
            <a:r>
              <a:rPr lang="en-US" sz="2800" dirty="0" smtClean="0">
                <a:solidFill>
                  <a:srgbClr val="92D050"/>
                </a:solidFill>
              </a:rPr>
              <a:t> Five Essential Characteristics</a:t>
            </a:r>
          </a:p>
          <a:p>
            <a:pPr>
              <a:lnSpc>
                <a:spcPct val="150000"/>
              </a:lnSpc>
              <a:buFont typeface="Wingdings" pitchFamily="2" charset="2"/>
              <a:buChar char="ü"/>
            </a:pPr>
            <a:r>
              <a:rPr lang="en-US" sz="2800" dirty="0" smtClean="0">
                <a:solidFill>
                  <a:srgbClr val="92D050"/>
                </a:solidFill>
              </a:rPr>
              <a:t> Four Cloud Deployment Models</a:t>
            </a:r>
            <a:endParaRPr lang="en-US" dirty="0">
              <a:solidFill>
                <a:srgbClr val="92D05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5-4-3 Principles of Cloud computing</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533400" y="1219200"/>
            <a:ext cx="8915400" cy="4154984"/>
          </a:xfrm>
          <a:prstGeom prst="rect">
            <a:avLst/>
          </a:prstGeom>
        </p:spPr>
        <p:txBody>
          <a:bodyPr wrap="square">
            <a:spAutoFit/>
          </a:bodyPr>
          <a:lstStyle/>
          <a:p>
            <a:pPr algn="just"/>
            <a:r>
              <a:rPr lang="en-US" sz="2400" dirty="0" smtClean="0">
                <a:latin typeface="Times New Roman" pitchFamily="18" charset="0"/>
                <a:cs typeface="Times New Roman" pitchFamily="18" charset="0"/>
              </a:rPr>
              <a:t>The 5-4-3 principles put forth by NIST describe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marL="457200" indent="-457200" algn="just">
              <a:buAutoNum type="alphaLcParenBoth"/>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five essential characteristic features that promote cloud computing</a:t>
            </a:r>
            <a:r>
              <a:rPr lang="en-US" sz="2400" dirty="0" smtClean="0">
                <a:latin typeface="Times New Roman" pitchFamily="18" charset="0"/>
                <a:cs typeface="Times New Roman" pitchFamily="18" charset="0"/>
              </a:rPr>
              <a:t>,</a:t>
            </a:r>
          </a:p>
          <a:p>
            <a:pPr marL="457200" indent="-457200" algn="just">
              <a:buAutoNum type="alphaLcParenBoth"/>
            </a:pPr>
            <a:endParaRPr lang="en-US" sz="2400" dirty="0" smtClean="0">
              <a:latin typeface="Times New Roman" pitchFamily="18" charset="0"/>
              <a:cs typeface="Times New Roman" pitchFamily="18" charset="0"/>
            </a:endParaRPr>
          </a:p>
          <a:p>
            <a:pPr marL="457200" indent="-457200" algn="just">
              <a:buAutoNum type="alphaLcParenBoth"/>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four deployment models that are used to narrate the cloud computing opportunities for customers while looking at architectural models, </a:t>
            </a:r>
            <a:r>
              <a:rPr lang="en-US" sz="2400" dirty="0" smtClean="0">
                <a:latin typeface="Times New Roman" pitchFamily="18" charset="0"/>
                <a:cs typeface="Times New Roman" pitchFamily="18" charset="0"/>
              </a:rPr>
              <a:t>and</a:t>
            </a:r>
          </a:p>
          <a:p>
            <a:pPr marL="457200" indent="-457200" algn="just"/>
            <a:r>
              <a:rPr lang="en-US" sz="2400" dirty="0" smtClean="0">
                <a:latin typeface="Times New Roman" pitchFamily="18" charset="0"/>
                <a:cs typeface="Times New Roman" pitchFamily="18" charset="0"/>
              </a:rPr>
              <a:t> </a:t>
            </a:r>
          </a:p>
          <a:p>
            <a:pPr marL="457200" indent="-457200" algn="just"/>
            <a:r>
              <a:rPr lang="en-US" sz="2400" dirty="0" smtClean="0">
                <a:latin typeface="Times New Roman" pitchFamily="18" charset="0"/>
                <a:cs typeface="Times New Roman" pitchFamily="18" charset="0"/>
              </a:rPr>
              <a:t>(c) the </a:t>
            </a:r>
            <a:r>
              <a:rPr lang="en-US" sz="2400" dirty="0" smtClean="0">
                <a:latin typeface="Times New Roman" pitchFamily="18" charset="0"/>
                <a:cs typeface="Times New Roman" pitchFamily="18" charset="0"/>
              </a:rPr>
              <a:t>three important and basic service offering models of cloud computing.</a:t>
            </a:r>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Five Essential Characteristics</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533400" y="1219200"/>
            <a:ext cx="8915400" cy="1569660"/>
          </a:xfrm>
          <a:prstGeom prst="rect">
            <a:avLst/>
          </a:prstGeom>
        </p:spPr>
        <p:txBody>
          <a:bodyPr wrap="square">
            <a:spAutoFit/>
          </a:bodyPr>
          <a:lstStyle/>
          <a:p>
            <a:pPr algn="just"/>
            <a:r>
              <a:rPr lang="en-US" sz="2400" dirty="0" smtClean="0"/>
              <a:t>Cloud computing has five essential characteristics, which are shown in </a:t>
            </a:r>
            <a:r>
              <a:rPr lang="en-US" sz="2400" dirty="0" smtClean="0"/>
              <a:t>below Figure.</a:t>
            </a:r>
          </a:p>
          <a:p>
            <a:pPr algn="just"/>
            <a:r>
              <a:rPr lang="en-US" sz="2400" dirty="0" smtClean="0"/>
              <a:t> </a:t>
            </a:r>
            <a:r>
              <a:rPr lang="en-US" sz="2400" dirty="0" smtClean="0"/>
              <a:t>Readers can note the word </a:t>
            </a:r>
            <a:r>
              <a:rPr lang="en-US" sz="2400" i="1" dirty="0" smtClean="0"/>
              <a:t>essential, which means that if any of these characteristics is missing, then it is not cloud computing</a:t>
            </a: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828800" y="2847975"/>
            <a:ext cx="7010400" cy="40100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Five Essential Characteristics</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457200" y="1143000"/>
            <a:ext cx="8915400" cy="3785652"/>
          </a:xfrm>
          <a:prstGeom prst="rect">
            <a:avLst/>
          </a:prstGeom>
        </p:spPr>
        <p:txBody>
          <a:bodyPr wrap="square">
            <a:spAutoFit/>
          </a:bodyPr>
          <a:lstStyle/>
          <a:p>
            <a:pPr marL="457200" indent="-457200" algn="just">
              <a:buAutoNum type="arabicPeriod"/>
            </a:pPr>
            <a:r>
              <a:rPr lang="en-US" sz="2400" b="1" i="1" dirty="0" smtClean="0">
                <a:latin typeface="Times New Roman" pitchFamily="18" charset="0"/>
                <a:cs typeface="Times New Roman" pitchFamily="18" charset="0"/>
              </a:rPr>
              <a:t>On-demand </a:t>
            </a:r>
            <a:r>
              <a:rPr lang="en-US" sz="2400" b="1" i="1" dirty="0" smtClean="0">
                <a:latin typeface="Times New Roman" pitchFamily="18" charset="0"/>
                <a:cs typeface="Times New Roman" pitchFamily="18" charset="0"/>
              </a:rPr>
              <a:t>self-service: </a:t>
            </a:r>
            <a:r>
              <a:rPr lang="en-US" sz="2400" i="1" dirty="0" smtClean="0">
                <a:latin typeface="Times New Roman" pitchFamily="18" charset="0"/>
                <a:cs typeface="Times New Roman" pitchFamily="18" charset="0"/>
              </a:rPr>
              <a:t>A consumer can unilaterally provision computing capabilities, such as server time and network storage, as needed automatically without requiring human interaction with each service’s provider. </a:t>
            </a:r>
            <a:endParaRPr lang="en-US" sz="2400" i="1" dirty="0" smtClean="0">
              <a:latin typeface="Times New Roman" pitchFamily="18" charset="0"/>
              <a:cs typeface="Times New Roman" pitchFamily="18" charset="0"/>
            </a:endParaRPr>
          </a:p>
          <a:p>
            <a:pPr marL="457200" indent="-457200" algn="just"/>
            <a:endParaRPr lang="en-US" sz="2400" i="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2. </a:t>
            </a:r>
            <a:r>
              <a:rPr lang="en-US" sz="2400" b="1" i="1" dirty="0" smtClean="0">
                <a:latin typeface="Times New Roman" pitchFamily="18" charset="0"/>
                <a:cs typeface="Times New Roman" pitchFamily="18" charset="0"/>
              </a:rPr>
              <a:t>Broad network access: </a:t>
            </a:r>
            <a:r>
              <a:rPr lang="en-US" sz="2400" i="1" dirty="0" smtClean="0">
                <a:latin typeface="Times New Roman" pitchFamily="18" charset="0"/>
                <a:cs typeface="Times New Roman" pitchFamily="18" charset="0"/>
              </a:rPr>
              <a:t>Capabilities are available over the network and accessed through standard mechanisms that promote use by heterogeneous thin or thick client platforms (e.g., mobile phones, laptops, and personal digital assistants [PDAs</a:t>
            </a:r>
            <a:r>
              <a:rPr lang="en-US" sz="2400" i="1"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Continue…</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457200" y="1143000"/>
            <a:ext cx="8915400" cy="4154984"/>
          </a:xfrm>
          <a:prstGeom prst="rect">
            <a:avLst/>
          </a:prstGeom>
        </p:spPr>
        <p:txBody>
          <a:bodyPr wrap="square">
            <a:spAutoFit/>
          </a:bodyPr>
          <a:lstStyle/>
          <a:p>
            <a:pPr algn="just"/>
            <a:r>
              <a:rPr lang="en-US" sz="2400" b="1" dirty="0" smtClean="0"/>
              <a:t>3</a:t>
            </a:r>
            <a:r>
              <a:rPr lang="en-US" sz="2400" b="1" dirty="0" smtClean="0"/>
              <a:t>. </a:t>
            </a:r>
            <a:r>
              <a:rPr lang="en-US" sz="2400" b="1" i="1" dirty="0" smtClean="0"/>
              <a:t>Elastic resource pooling: </a:t>
            </a:r>
            <a:r>
              <a:rPr lang="en-US" sz="2400" i="1" dirty="0" smtClean="0"/>
              <a:t>The provider’s computing resources are pooled to serve multiple consumers using a multitenant model, with different physical and virtual resources dynamically assigned and reassigned according to consumer demand. </a:t>
            </a:r>
            <a:endParaRPr lang="en-US" sz="2400" i="1" dirty="0" smtClean="0"/>
          </a:p>
          <a:p>
            <a:pPr algn="just"/>
            <a:endParaRPr lang="en-US" sz="2400" i="1" dirty="0" smtClean="0"/>
          </a:p>
          <a:p>
            <a:pPr algn="just"/>
            <a:r>
              <a:rPr lang="en-US" sz="2400" i="1" dirty="0" smtClean="0"/>
              <a:t>There </a:t>
            </a:r>
            <a:r>
              <a:rPr lang="en-US" sz="2400" i="1" dirty="0" smtClean="0"/>
              <a:t>is a sense of location independence in that the customer generally has no control or knowledge over the exact location of the provided resources but may be able to specify the location at a higher level of abstraction (e.g., country, state, or data center). Examples of resources include storage, processing, memory, and network bandwidth.</a:t>
            </a:r>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Continue…</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457200" y="1143000"/>
            <a:ext cx="8915400" cy="4524315"/>
          </a:xfrm>
          <a:prstGeom prst="rect">
            <a:avLst/>
          </a:prstGeom>
        </p:spPr>
        <p:txBody>
          <a:bodyPr wrap="square">
            <a:spAutoFit/>
          </a:bodyPr>
          <a:lstStyle/>
          <a:p>
            <a:pPr algn="just"/>
            <a:r>
              <a:rPr lang="en-US" sz="2400" b="1" dirty="0" smtClean="0">
                <a:latin typeface="Times New Roman" pitchFamily="18" charset="0"/>
                <a:cs typeface="Times New Roman" pitchFamily="18" charset="0"/>
              </a:rPr>
              <a:t>4. </a:t>
            </a:r>
            <a:r>
              <a:rPr lang="en-US" sz="2400" b="1" i="1" dirty="0" smtClean="0">
                <a:latin typeface="Times New Roman" pitchFamily="18" charset="0"/>
                <a:cs typeface="Times New Roman" pitchFamily="18" charset="0"/>
              </a:rPr>
              <a:t>Rapid elasticity: </a:t>
            </a:r>
            <a:r>
              <a:rPr lang="en-US" sz="2400" i="1" dirty="0" smtClean="0">
                <a:latin typeface="Times New Roman" pitchFamily="18" charset="0"/>
                <a:cs typeface="Times New Roman" pitchFamily="18" charset="0"/>
              </a:rPr>
              <a:t>Capabilities can be rapidly and elastically provisioned, in some cases automatically, to quickly scale out and rapidly released to quickly scale in. To the consumer, the capabilities available for provisioning often appear to be unlimited and can be purchased in any quantity at any time</a:t>
            </a:r>
            <a:r>
              <a:rPr lang="en-US" sz="2400" i="1" dirty="0" smtClean="0">
                <a:latin typeface="Times New Roman" pitchFamily="18" charset="0"/>
                <a:cs typeface="Times New Roman" pitchFamily="18" charset="0"/>
              </a:rPr>
              <a:t>.</a:t>
            </a:r>
          </a:p>
          <a:p>
            <a:pPr algn="just"/>
            <a:r>
              <a:rPr lang="en-US" sz="2400" i="1" dirty="0" smtClean="0">
                <a:latin typeface="Times New Roman" pitchFamily="18" charset="0"/>
                <a:cs typeface="Times New Roman" pitchFamily="18" charset="0"/>
              </a:rPr>
              <a:t> </a:t>
            </a:r>
            <a:endParaRPr lang="en-US" sz="2400" i="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5. </a:t>
            </a:r>
            <a:r>
              <a:rPr lang="en-US" sz="2400" b="1" i="1" dirty="0" smtClean="0">
                <a:latin typeface="Times New Roman" pitchFamily="18" charset="0"/>
                <a:cs typeface="Times New Roman" pitchFamily="18" charset="0"/>
              </a:rPr>
              <a:t>Measured service: </a:t>
            </a:r>
            <a:r>
              <a:rPr lang="en-US" sz="2400" i="1" dirty="0" smtClean="0">
                <a:latin typeface="Times New Roman" pitchFamily="18" charset="0"/>
                <a:cs typeface="Times New Roman" pitchFamily="18" charset="0"/>
              </a:rPr>
              <a:t>Cloud systems automatically control and optimize resource use by leveraging a metering capability at some level of abstraction appropriate to the type of service (e.g., storage, processing, bandwidth, and active user accounts). Resource usage can be monitored, controlled, and reported providing transparency for both the provider and consumer of the utilized service.</a:t>
            </a:r>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Four Cloud Deployment Models</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457200" y="1143000"/>
            <a:ext cx="8915400" cy="4893647"/>
          </a:xfrm>
          <a:prstGeom prst="rect">
            <a:avLst/>
          </a:prstGeom>
        </p:spPr>
        <p:txBody>
          <a:bodyPr wrap="square">
            <a:spAutoFit/>
          </a:bodyPr>
          <a:lstStyle/>
          <a:p>
            <a:pPr algn="just"/>
            <a:r>
              <a:rPr lang="en-US" sz="2400" dirty="0" smtClean="0"/>
              <a:t>Deployment models describe the ways with which the cloud services can be deployed or made available to its customers, depending on the organizational structure and the provisioning location. </a:t>
            </a:r>
            <a:endParaRPr lang="en-US" sz="2400" dirty="0" smtClean="0"/>
          </a:p>
          <a:p>
            <a:pPr algn="just"/>
            <a:endParaRPr lang="en-US" sz="2400" dirty="0" smtClean="0"/>
          </a:p>
          <a:p>
            <a:pPr algn="just"/>
            <a:r>
              <a:rPr lang="en-US" sz="2400" dirty="0" smtClean="0"/>
              <a:t>One </a:t>
            </a:r>
            <a:r>
              <a:rPr lang="en-US" sz="2400" dirty="0" smtClean="0"/>
              <a:t>can understand it in this manner too: cloud (Internet)-based computing resources—that is, the locations where data and services are acquired and provisioned to its customers—can take various forms</a:t>
            </a:r>
            <a:r>
              <a:rPr lang="en-US" sz="2400" dirty="0" smtClean="0"/>
              <a:t>.</a:t>
            </a:r>
          </a:p>
          <a:p>
            <a:pPr algn="just"/>
            <a:endParaRPr lang="en-US" sz="2400" dirty="0" smtClean="0"/>
          </a:p>
          <a:p>
            <a:pPr algn="just"/>
            <a:r>
              <a:rPr lang="en-US" sz="2400" dirty="0" smtClean="0"/>
              <a:t> </a:t>
            </a:r>
            <a:r>
              <a:rPr lang="en-US" sz="2400" dirty="0" smtClean="0"/>
              <a:t>Four deployment models are usually distinguished, namely, </a:t>
            </a:r>
            <a:r>
              <a:rPr lang="en-US" sz="2400" dirty="0" smtClean="0"/>
              <a:t>1.public</a:t>
            </a:r>
          </a:p>
          <a:p>
            <a:pPr algn="just"/>
            <a:r>
              <a:rPr lang="en-US" sz="2400" dirty="0" smtClean="0"/>
              <a:t>2.Private</a:t>
            </a:r>
          </a:p>
          <a:p>
            <a:pPr algn="just"/>
            <a:r>
              <a:rPr lang="en-US" sz="2400" dirty="0" smtClean="0"/>
              <a:t>3.Community</a:t>
            </a:r>
          </a:p>
          <a:p>
            <a:pPr algn="just"/>
            <a:r>
              <a:rPr lang="en-US" sz="2400" dirty="0" smtClean="0"/>
              <a:t>4.hybrid </a:t>
            </a:r>
            <a:r>
              <a:rPr lang="en-US" sz="2400" dirty="0" smtClean="0"/>
              <a:t>cloud service </a:t>
            </a:r>
            <a:r>
              <a:rPr lang="en-US" sz="2400" dirty="0" smtClean="0"/>
              <a:t>usage</a:t>
            </a:r>
            <a:endParaRPr lang="en-US" sz="24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Continue…</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457200" y="1143000"/>
            <a:ext cx="8915400" cy="3785652"/>
          </a:xfrm>
          <a:prstGeom prst="rect">
            <a:avLst/>
          </a:prstGeom>
        </p:spPr>
        <p:txBody>
          <a:bodyPr wrap="square">
            <a:spAutoFit/>
          </a:bodyPr>
          <a:lstStyle/>
          <a:p>
            <a:pPr marL="457200" indent="-457200">
              <a:buAutoNum type="arabicPeriod"/>
            </a:pPr>
            <a:r>
              <a:rPr lang="en-US" sz="2400" b="1" i="1" dirty="0" smtClean="0"/>
              <a:t>Private </a:t>
            </a:r>
            <a:r>
              <a:rPr lang="en-US" sz="2400" b="1" i="1" dirty="0" smtClean="0"/>
              <a:t>cloud: </a:t>
            </a:r>
            <a:r>
              <a:rPr lang="en-US" sz="2400" i="1" dirty="0" smtClean="0"/>
              <a:t>The cloud infrastructure is provisioned for exclusive use by a single organization comprising multiple consumers (e.g., business units). It may be owned, managed, and operated by the organization, a third party, or some combination of them, and it may exist on or off premises. </a:t>
            </a:r>
            <a:endParaRPr lang="en-US" sz="2400" i="1" dirty="0" smtClean="0"/>
          </a:p>
          <a:p>
            <a:pPr marL="457200" indent="-457200"/>
            <a:endParaRPr lang="en-US" sz="2400" i="1" dirty="0" smtClean="0"/>
          </a:p>
          <a:p>
            <a:r>
              <a:rPr lang="en-US" sz="2400" b="1" dirty="0" smtClean="0"/>
              <a:t>2. </a:t>
            </a:r>
            <a:r>
              <a:rPr lang="en-US" sz="2400" b="1" i="1" dirty="0" smtClean="0"/>
              <a:t>Public cloud: </a:t>
            </a:r>
            <a:r>
              <a:rPr lang="en-US" sz="2400" i="1" dirty="0" smtClean="0"/>
              <a:t>The cloud infrastructure is provisioned for open use by the general public. It may be owned, managed, and operated by a business, academic, or government organization, or some combination of them. It exists on the premises of the cloud provider.</a:t>
            </a:r>
            <a:endParaRPr lang="en-US" sz="24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Continue…</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457200" y="1143000"/>
            <a:ext cx="8915400" cy="4893647"/>
          </a:xfrm>
          <a:prstGeom prst="rect">
            <a:avLst/>
          </a:prstGeom>
        </p:spPr>
        <p:txBody>
          <a:bodyPr wrap="square">
            <a:spAutoFit/>
          </a:bodyPr>
          <a:lstStyle/>
          <a:p>
            <a:pPr marL="457200" indent="-457200" algn="just"/>
            <a:r>
              <a:rPr lang="en-US" sz="2400" b="1" dirty="0" smtClean="0"/>
              <a:t>3. </a:t>
            </a:r>
            <a:r>
              <a:rPr lang="en-US" sz="2400" b="1" i="1" dirty="0" smtClean="0"/>
              <a:t>Community cloud: </a:t>
            </a:r>
            <a:r>
              <a:rPr lang="en-US" sz="2400" i="1" dirty="0" smtClean="0"/>
              <a:t>The cloud infrastructure is shared by several organizations and supports a specific community that has shared concerns (e.g., mission, security requirements, policy, and compliance considerations). It may be managed by the organizations or a third party and may exist on premise or off premise</a:t>
            </a:r>
            <a:r>
              <a:rPr lang="en-US" sz="2400" i="1" dirty="0" smtClean="0"/>
              <a:t>.</a:t>
            </a:r>
          </a:p>
          <a:p>
            <a:pPr marL="457200" indent="-457200" algn="just"/>
            <a:endParaRPr lang="en-US" sz="2400" i="1" dirty="0" smtClean="0"/>
          </a:p>
          <a:p>
            <a:pPr marL="457200" indent="-457200" algn="just"/>
            <a:r>
              <a:rPr lang="en-US" sz="2400" b="1" dirty="0" smtClean="0"/>
              <a:t>4. </a:t>
            </a:r>
            <a:r>
              <a:rPr lang="en-US" sz="2400" b="1" i="1" dirty="0" smtClean="0"/>
              <a:t>Hybrid cloud: </a:t>
            </a:r>
            <a:r>
              <a:rPr lang="en-US" sz="2400" i="1" dirty="0" smtClean="0"/>
              <a:t>The cloud infrastructure is a composition of two or more distinct cloud infrastructures (private, community, or public) that remain unique entities but are bound together by standardized or proprietary technology that enables data and application portability (e.g., cloud bursting for load balancing between clouds).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Three Service Offering Models</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457200" y="1143000"/>
            <a:ext cx="8915400" cy="4154984"/>
          </a:xfrm>
          <a:prstGeom prst="rect">
            <a:avLst/>
          </a:prstGeom>
        </p:spPr>
        <p:txBody>
          <a:bodyPr wrap="square">
            <a:spAutoFit/>
          </a:bodyPr>
          <a:lstStyle/>
          <a:p>
            <a:pPr marL="457200" indent="-457200" algn="just"/>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three kinds of services with which the cloud-based computing resources are available to end customers are as follows: </a:t>
            </a:r>
            <a:endParaRPr lang="en-US" sz="2400" dirty="0" smtClean="0">
              <a:latin typeface="Times New Roman" pitchFamily="18" charset="0"/>
              <a:cs typeface="Times New Roman" pitchFamily="18" charset="0"/>
            </a:endParaRPr>
          </a:p>
          <a:p>
            <a:pPr marL="457200" indent="-457200" algn="just"/>
            <a:endParaRPr lang="en-US" sz="2400" dirty="0" smtClean="0">
              <a:latin typeface="Times New Roman" pitchFamily="18" charset="0"/>
              <a:cs typeface="Times New Roman" pitchFamily="18" charset="0"/>
            </a:endParaRPr>
          </a:p>
          <a:p>
            <a:pPr marL="457200" indent="-457200" algn="just">
              <a:buAutoNum type="arabicPeriod"/>
            </a:pPr>
            <a:r>
              <a:rPr lang="en-US" sz="2400" dirty="0" smtClean="0">
                <a:latin typeface="Times New Roman" pitchFamily="18" charset="0"/>
                <a:cs typeface="Times New Roman" pitchFamily="18" charset="0"/>
              </a:rPr>
              <a:t>Software </a:t>
            </a:r>
            <a:r>
              <a:rPr lang="en-US" sz="2400" dirty="0" smtClean="0">
                <a:latin typeface="Times New Roman" pitchFamily="18" charset="0"/>
                <a:cs typeface="Times New Roman" pitchFamily="18" charset="0"/>
              </a:rPr>
              <a:t>as a Service (</a:t>
            </a:r>
            <a:r>
              <a:rPr lang="en-US" sz="2400" dirty="0" err="1" smtClean="0">
                <a:latin typeface="Times New Roman" pitchFamily="18" charset="0"/>
                <a:cs typeface="Times New Roman" pitchFamily="18" charset="0"/>
              </a:rPr>
              <a:t>SaaS</a:t>
            </a:r>
            <a:r>
              <a:rPr lang="en-US" sz="2400" dirty="0" smtClean="0">
                <a:latin typeface="Times New Roman" pitchFamily="18" charset="0"/>
                <a:cs typeface="Times New Roman" pitchFamily="18" charset="0"/>
              </a:rPr>
              <a:t>) </a:t>
            </a:r>
          </a:p>
          <a:p>
            <a:pPr marL="457200" indent="-457200" algn="just">
              <a:buAutoNum type="arabicPeriod"/>
            </a:pPr>
            <a:endParaRPr lang="en-US" sz="2400" dirty="0" smtClean="0">
              <a:latin typeface="Times New Roman" pitchFamily="18" charset="0"/>
              <a:cs typeface="Times New Roman" pitchFamily="18" charset="0"/>
            </a:endParaRPr>
          </a:p>
          <a:p>
            <a:pPr marL="457200" indent="-457200" algn="just"/>
            <a:r>
              <a:rPr lang="en-US" sz="2400" dirty="0" smtClean="0">
                <a:latin typeface="Times New Roman" pitchFamily="18" charset="0"/>
                <a:cs typeface="Times New Roman" pitchFamily="18" charset="0"/>
              </a:rPr>
              <a:t>2. Platform </a:t>
            </a:r>
            <a:r>
              <a:rPr lang="en-US" sz="2400" dirty="0" smtClean="0">
                <a:latin typeface="Times New Roman" pitchFamily="18" charset="0"/>
                <a:cs typeface="Times New Roman" pitchFamily="18" charset="0"/>
              </a:rPr>
              <a:t>as a Service (</a:t>
            </a:r>
            <a:r>
              <a:rPr lang="en-US" sz="2400" dirty="0" err="1" smtClean="0">
                <a:latin typeface="Times New Roman" pitchFamily="18" charset="0"/>
                <a:cs typeface="Times New Roman" pitchFamily="18" charset="0"/>
              </a:rPr>
              <a:t>PaaS</a:t>
            </a:r>
            <a:r>
              <a:rPr lang="en-US" sz="2400" dirty="0" smtClean="0">
                <a:latin typeface="Times New Roman" pitchFamily="18" charset="0"/>
                <a:cs typeface="Times New Roman" pitchFamily="18" charset="0"/>
              </a:rPr>
              <a:t>)</a:t>
            </a:r>
          </a:p>
          <a:p>
            <a:pPr marL="457200" indent="-457200" algn="just"/>
            <a:endParaRPr lang="en-US" sz="2400" dirty="0" smtClean="0">
              <a:latin typeface="Times New Roman" pitchFamily="18" charset="0"/>
              <a:cs typeface="Times New Roman" pitchFamily="18" charset="0"/>
            </a:endParaRPr>
          </a:p>
          <a:p>
            <a:pPr marL="457200" indent="-457200" algn="just"/>
            <a:r>
              <a:rPr lang="en-US" sz="2400" dirty="0" smtClean="0">
                <a:latin typeface="Times New Roman" pitchFamily="18" charset="0"/>
                <a:cs typeface="Times New Roman" pitchFamily="18" charset="0"/>
              </a:rPr>
              <a:t>3. Infrastructure </a:t>
            </a:r>
            <a:r>
              <a:rPr lang="en-US" sz="2400" dirty="0" smtClean="0">
                <a:latin typeface="Times New Roman" pitchFamily="18" charset="0"/>
                <a:cs typeface="Times New Roman" pitchFamily="18" charset="0"/>
              </a:rPr>
              <a:t>as a Service (</a:t>
            </a:r>
            <a:r>
              <a:rPr lang="en-US" sz="2400" dirty="0" err="1" smtClean="0">
                <a:latin typeface="Times New Roman" pitchFamily="18" charset="0"/>
                <a:cs typeface="Times New Roman" pitchFamily="18" charset="0"/>
              </a:rPr>
              <a:t>IaaS</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457200" indent="-457200" algn="just"/>
            <a:endParaRPr lang="en-US" sz="2400" dirty="0" smtClean="0">
              <a:latin typeface="Times New Roman" pitchFamily="18" charset="0"/>
              <a:cs typeface="Times New Roman" pitchFamily="18" charset="0"/>
            </a:endParaRPr>
          </a:p>
          <a:p>
            <a:pPr marL="457200" indent="-457200" algn="just"/>
            <a:r>
              <a:rPr lang="en-US" sz="2400" dirty="0" smtClean="0">
                <a:latin typeface="Times New Roman" pitchFamily="18" charset="0"/>
                <a:cs typeface="Times New Roman" pitchFamily="18" charset="0"/>
              </a:rPr>
              <a:t>It </a:t>
            </a:r>
            <a:r>
              <a:rPr lang="en-US" sz="2400" dirty="0" smtClean="0">
                <a:latin typeface="Times New Roman" pitchFamily="18" charset="0"/>
                <a:cs typeface="Times New Roman" pitchFamily="18" charset="0"/>
              </a:rPr>
              <a:t>is also known as the service–platform–infrastructure (SPI) model </a:t>
            </a:r>
            <a:r>
              <a:rPr lang="en-US" sz="2400" dirty="0" smtClean="0">
                <a:latin typeface="Times New Roman" pitchFamily="18" charset="0"/>
                <a:cs typeface="Times New Roman" pitchFamily="18" charset="0"/>
              </a:rPr>
              <a:t>of the </a:t>
            </a:r>
            <a:r>
              <a:rPr lang="en-US" sz="2400" dirty="0" smtClean="0">
                <a:latin typeface="Times New Roman" pitchFamily="18" charset="0"/>
                <a:cs typeface="Times New Roman" pitchFamily="18" charset="0"/>
              </a:rPr>
              <a:t>cloud and is shown in </a:t>
            </a:r>
            <a:r>
              <a:rPr lang="en-US" sz="2400" dirty="0" smtClean="0">
                <a:latin typeface="Times New Roman" pitchFamily="18" charset="0"/>
                <a:cs typeface="Times New Roman" pitchFamily="18" charset="0"/>
              </a:rPr>
              <a:t>Figure. </a:t>
            </a:r>
            <a:endParaRPr lang="en-US" sz="2400" i="1" dirty="0" smtClean="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Continue…</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457200" y="1143000"/>
            <a:ext cx="8915400" cy="5262979"/>
          </a:xfrm>
          <a:prstGeom prst="rect">
            <a:avLst/>
          </a:prstGeom>
        </p:spPr>
        <p:txBody>
          <a:bodyPr wrap="square">
            <a:spAutoFit/>
          </a:bodyPr>
          <a:lstStyle/>
          <a:p>
            <a:pPr marL="457200" indent="-52388" algn="just"/>
            <a:r>
              <a:rPr lang="en-US" sz="2400" dirty="0" err="1" smtClean="0">
                <a:latin typeface="Times New Roman" pitchFamily="18" charset="0"/>
                <a:cs typeface="Times New Roman" pitchFamily="18" charset="0"/>
              </a:rPr>
              <a:t>SaaS</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is a software distribution model in which applications (software, which is one of the most important computing resources) are hosted by a vendor or service provider and made available to customers over a network, typically the Internet. </a:t>
            </a:r>
            <a:endParaRPr lang="en-US" sz="2400" dirty="0" smtClean="0">
              <a:latin typeface="Times New Roman" pitchFamily="18" charset="0"/>
              <a:cs typeface="Times New Roman" pitchFamily="18" charset="0"/>
            </a:endParaRPr>
          </a:p>
          <a:p>
            <a:pPr marL="457200" indent="-52388" algn="just"/>
            <a:endParaRPr lang="en-US" sz="2400" dirty="0" smtClean="0">
              <a:latin typeface="Times New Roman" pitchFamily="18" charset="0"/>
              <a:cs typeface="Times New Roman" pitchFamily="18" charset="0"/>
            </a:endParaRPr>
          </a:p>
          <a:p>
            <a:pPr marL="457200" indent="-52388" algn="just"/>
            <a:r>
              <a:rPr lang="en-US" sz="2400" dirty="0" err="1" smtClean="0">
                <a:latin typeface="Times New Roman" pitchFamily="18" charset="0"/>
                <a:cs typeface="Times New Roman" pitchFamily="18" charset="0"/>
              </a:rPr>
              <a:t>PaaS</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is a paradigm for delivering operating systems and associated services (e.g., computer aided software engineering [CASE] tools, integrated development environments [IDEs] for developing software solutions) over the Internet without downloads or installation. </a:t>
            </a:r>
            <a:endParaRPr lang="en-US" sz="2400" dirty="0" smtClean="0">
              <a:latin typeface="Times New Roman" pitchFamily="18" charset="0"/>
              <a:cs typeface="Times New Roman" pitchFamily="18" charset="0"/>
            </a:endParaRPr>
          </a:p>
          <a:p>
            <a:pPr marL="457200" indent="-52388" algn="just"/>
            <a:endParaRPr lang="en-US" sz="2400" dirty="0" smtClean="0">
              <a:latin typeface="Times New Roman" pitchFamily="18" charset="0"/>
              <a:cs typeface="Times New Roman" pitchFamily="18" charset="0"/>
            </a:endParaRPr>
          </a:p>
          <a:p>
            <a:pPr marL="457200" indent="-52388" algn="just"/>
            <a:r>
              <a:rPr lang="en-US" sz="2400" dirty="0" err="1" smtClean="0">
                <a:latin typeface="Times New Roman" pitchFamily="18" charset="0"/>
                <a:cs typeface="Times New Roman" pitchFamily="18" charset="0"/>
              </a:rPr>
              <a:t>IaaS</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involves outsourcing the equipment used to support operations, including storage, hardware, servers, and networking components. </a:t>
            </a:r>
            <a:endParaRPr lang="en-US" sz="2400" i="1"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0"/>
            <a:ext cx="8458200" cy="936154"/>
          </a:xfrm>
          <a:prstGeom prst="rect">
            <a:avLst/>
          </a:prstGeom>
        </p:spPr>
        <p:txBody>
          <a:bodyPr vert="horz" wrap="square" lIns="0" tIns="12700" rIns="0" bIns="0" rtlCol="0">
            <a:spAutoFit/>
          </a:bodyPr>
          <a:lstStyle/>
          <a:p>
            <a:pPr>
              <a:lnSpc>
                <a:spcPct val="150000"/>
              </a:lnSpc>
            </a:pPr>
            <a:r>
              <a:rPr lang="en-US" sz="4000" dirty="0" smtClean="0">
                <a:solidFill>
                  <a:srgbClr val="92D050"/>
                </a:solidFill>
              </a:rPr>
              <a:t>Motivation for Cloud Computing </a:t>
            </a:r>
          </a:p>
        </p:txBody>
      </p:sp>
      <p:sp>
        <p:nvSpPr>
          <p:cNvPr id="5" name="Rectangle 4"/>
          <p:cNvSpPr/>
          <p:nvPr/>
        </p:nvSpPr>
        <p:spPr>
          <a:xfrm>
            <a:off x="609600" y="1219200"/>
            <a:ext cx="9144000" cy="4524315"/>
          </a:xfrm>
          <a:prstGeom prst="rect">
            <a:avLst/>
          </a:prstGeom>
        </p:spPr>
        <p:txBody>
          <a:bodyPr wrap="square">
            <a:spAutoFit/>
          </a:bodyPr>
          <a:lstStyle/>
          <a:p>
            <a:pPr algn="just"/>
            <a:r>
              <a:rPr lang="en-US" sz="2400" dirty="0" smtClean="0">
                <a:latin typeface="Times New Roman" pitchFamily="18" charset="0"/>
                <a:cs typeface="Times New Roman" pitchFamily="18" charset="0"/>
              </a:rPr>
              <a:t>Let us review the scenario of computing prior to the announcement and availability of cloud computing.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users who are in need of computing are expected to invest money on computing resources such as hardware, software, networking, and storage; this investment naturally costs a bulk currency to the users as they have to buy these computing resources, keep these in their premises, and maintain and make it operational—all these tasks would add cost.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And, this is a particularly true and huge expenditure to the enterprises that require enormous computing power and resources, compared with classical academics and individuals.</a:t>
            </a:r>
            <a:endParaRPr lang="en-US" sz="24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Three Service Offering Models</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457200" y="1143000"/>
            <a:ext cx="8915400" cy="461665"/>
          </a:xfrm>
          <a:prstGeom prst="rect">
            <a:avLst/>
          </a:prstGeom>
        </p:spPr>
        <p:txBody>
          <a:bodyPr wrap="square">
            <a:spAutoFit/>
          </a:bodyPr>
          <a:lstStyle/>
          <a:p>
            <a:pPr marL="457200" indent="-52388" algn="just"/>
            <a:endParaRPr lang="en-US" sz="2400" i="1"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381000" y="1219200"/>
            <a:ext cx="9058275" cy="501015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Continue…</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457200" y="1143000"/>
            <a:ext cx="8915400" cy="5262979"/>
          </a:xfrm>
          <a:prstGeom prst="rect">
            <a:avLst/>
          </a:prstGeom>
        </p:spPr>
        <p:txBody>
          <a:bodyPr wrap="square">
            <a:spAutoFit/>
          </a:bodyPr>
          <a:lstStyle/>
          <a:p>
            <a:pPr marL="862012" indent="-457200" algn="just">
              <a:buAutoNum type="arabicPeriod"/>
            </a:pPr>
            <a:r>
              <a:rPr lang="en-US" sz="2400" b="1" i="1" dirty="0" smtClean="0">
                <a:latin typeface="Times New Roman" pitchFamily="18" charset="0"/>
                <a:cs typeface="Times New Roman" pitchFamily="18" charset="0"/>
              </a:rPr>
              <a:t>Cloud </a:t>
            </a:r>
            <a:r>
              <a:rPr lang="en-US" sz="2400" b="1" i="1" dirty="0" err="1" smtClean="0">
                <a:latin typeface="Times New Roman" pitchFamily="18" charset="0"/>
                <a:cs typeface="Times New Roman" pitchFamily="18" charset="0"/>
              </a:rPr>
              <a:t>SaaS</a:t>
            </a:r>
            <a:r>
              <a:rPr lang="en-US" sz="2400" b="1" i="1"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The capability provided to the consumer is to use the provider’s applications running on a cloud infrastructure, including network, servers, operating systems, storage, and even individual application capabilities, with the possible exception of limited user-specific application configuration settings</a:t>
            </a:r>
            <a:r>
              <a:rPr lang="en-US" sz="2400" i="1" dirty="0" smtClean="0">
                <a:latin typeface="Times New Roman" pitchFamily="18" charset="0"/>
                <a:cs typeface="Times New Roman" pitchFamily="18" charset="0"/>
              </a:rPr>
              <a:t>.</a:t>
            </a:r>
          </a:p>
          <a:p>
            <a:pPr marL="862012" indent="-457200" algn="just"/>
            <a:r>
              <a:rPr lang="en-US" sz="2400" i="1"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The applications are accessible from various client devices through either a thin client </a:t>
            </a:r>
            <a:r>
              <a:rPr lang="en-US" sz="2400" dirty="0" smtClean="0">
                <a:latin typeface="Times New Roman" pitchFamily="18" charset="0"/>
                <a:cs typeface="Times New Roman" pitchFamily="18" charset="0"/>
              </a:rPr>
              <a:t>interface, such as a web browser (e.g., web-based e-mail), or a program interface. </a:t>
            </a:r>
            <a:endParaRPr lang="en-US" sz="2400" dirty="0" smtClean="0">
              <a:latin typeface="Times New Roman" pitchFamily="18" charset="0"/>
              <a:cs typeface="Times New Roman" pitchFamily="18" charset="0"/>
            </a:endParaRPr>
          </a:p>
          <a:p>
            <a:pPr marL="862012" indent="-457200" algn="just"/>
            <a:endParaRPr lang="en-US" sz="2400" dirty="0" smtClean="0">
              <a:latin typeface="Times New Roman" pitchFamily="18" charset="0"/>
              <a:cs typeface="Times New Roman" pitchFamily="18" charset="0"/>
            </a:endParaRPr>
          </a:p>
          <a:p>
            <a:pPr marL="862012" indent="-457200" algn="just"/>
            <a:r>
              <a:rPr lang="en-US" sz="2400" dirty="0" smtClean="0">
                <a:latin typeface="Times New Roman" pitchFamily="18" charset="0"/>
                <a:cs typeface="Times New Roman" pitchFamily="18" charset="0"/>
              </a:rPr>
              <a:t>      The </a:t>
            </a:r>
            <a:r>
              <a:rPr lang="en-US" sz="2400" dirty="0" smtClean="0">
                <a:latin typeface="Times New Roman" pitchFamily="18" charset="0"/>
                <a:cs typeface="Times New Roman" pitchFamily="18" charset="0"/>
              </a:rPr>
              <a:t>consumer does not manage or control the underlying cloud infrastructure. Typical applications offered as a service include customer relationship management (CRM), business intelligence analytics, and online accounting software. </a:t>
            </a:r>
            <a:endParaRPr lang="en-US" sz="2400" i="1" dirty="0" smtClean="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Continue…</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381000" y="856357"/>
            <a:ext cx="8915400" cy="6001643"/>
          </a:xfrm>
          <a:prstGeom prst="rect">
            <a:avLst/>
          </a:prstGeom>
        </p:spPr>
        <p:txBody>
          <a:bodyPr wrap="square">
            <a:spAutoFit/>
          </a:bodyPr>
          <a:lstStyle/>
          <a:p>
            <a:pPr marL="862012" indent="-457200" algn="just"/>
            <a:r>
              <a:rPr lang="en-US" sz="2400" b="1" dirty="0" smtClean="0">
                <a:latin typeface="Times New Roman" pitchFamily="18" charset="0"/>
                <a:cs typeface="Times New Roman" pitchFamily="18" charset="0"/>
              </a:rPr>
              <a:t>2. </a:t>
            </a:r>
            <a:r>
              <a:rPr lang="en-US" sz="2400" b="1" i="1" dirty="0" smtClean="0">
                <a:latin typeface="Times New Roman" pitchFamily="18" charset="0"/>
                <a:cs typeface="Times New Roman" pitchFamily="18" charset="0"/>
              </a:rPr>
              <a:t>Cloud </a:t>
            </a:r>
            <a:r>
              <a:rPr lang="en-US" sz="2400" b="1" i="1" dirty="0" err="1" smtClean="0">
                <a:latin typeface="Times New Roman" pitchFamily="18" charset="0"/>
                <a:cs typeface="Times New Roman" pitchFamily="18" charset="0"/>
              </a:rPr>
              <a:t>PaaS</a:t>
            </a:r>
            <a:r>
              <a:rPr lang="en-US" sz="2400" b="1" i="1" dirty="0" smtClean="0">
                <a:latin typeface="Times New Roman" pitchFamily="18" charset="0"/>
                <a:cs typeface="Times New Roman" pitchFamily="18" charset="0"/>
              </a:rPr>
              <a:t>: </a:t>
            </a:r>
            <a:r>
              <a:rPr lang="en-US" sz="2400" i="1" dirty="0" smtClean="0"/>
              <a:t>The capability provided to the consumer is to deploy onto the cloud infrastructure consumer-created or acquired applications created using programming languages, libraries, services, and tools supported by the provider</a:t>
            </a:r>
            <a:r>
              <a:rPr lang="en-US" sz="2400" i="1" dirty="0" smtClean="0"/>
              <a:t>.</a:t>
            </a:r>
          </a:p>
          <a:p>
            <a:pPr marL="862012" indent="-457200" algn="just"/>
            <a:endParaRPr lang="en-US" sz="2400" i="1" dirty="0" smtClean="0"/>
          </a:p>
          <a:p>
            <a:pPr marL="862012" indent="-457200" algn="just"/>
            <a:r>
              <a:rPr lang="en-US" sz="2400" i="1" dirty="0" smtClean="0"/>
              <a:t>        </a:t>
            </a:r>
            <a:r>
              <a:rPr lang="en-US" sz="2400" i="1" dirty="0" smtClean="0"/>
              <a:t>The consumer does not manage or control the underlying cloud infrastructure but has control over the deployed applications and possibly configuration settings for the application-hosting environment. </a:t>
            </a:r>
            <a:endParaRPr lang="en-US" sz="2400" i="1" dirty="0" smtClean="0"/>
          </a:p>
          <a:p>
            <a:pPr marL="862012" indent="-457200" algn="just"/>
            <a:endParaRPr lang="en-US" sz="2400" i="1" dirty="0" smtClean="0"/>
          </a:p>
          <a:p>
            <a:pPr marL="862012" indent="-457200" algn="just"/>
            <a:r>
              <a:rPr lang="en-US" sz="2400" i="1" dirty="0" smtClean="0"/>
              <a:t>      In </a:t>
            </a:r>
            <a:r>
              <a:rPr lang="en-US" sz="2400" i="1" dirty="0" smtClean="0"/>
              <a:t>other words, it is a packaged and ready-to-run development or operating framework. The </a:t>
            </a:r>
            <a:r>
              <a:rPr lang="en-US" sz="2400" i="1" dirty="0" err="1" smtClean="0"/>
              <a:t>PaaS</a:t>
            </a:r>
            <a:r>
              <a:rPr lang="en-US" sz="2400" i="1" dirty="0" smtClean="0"/>
              <a:t> vendor provides the networks, servers, and storage and manages the levels of scalability and maintenance. The client typically pays for services used. Examples of </a:t>
            </a:r>
            <a:r>
              <a:rPr lang="en-US" sz="2400" i="1" dirty="0" err="1" smtClean="0"/>
              <a:t>PaaS</a:t>
            </a:r>
            <a:r>
              <a:rPr lang="en-US" sz="2400" i="1" dirty="0" smtClean="0"/>
              <a:t> providers include Google App Engine and Microsoft Azure Services. </a:t>
            </a:r>
            <a:endParaRPr lang="en-US" sz="2400" i="1" dirty="0" smtClean="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Continue…</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381000" y="856357"/>
            <a:ext cx="8915400" cy="5262979"/>
          </a:xfrm>
          <a:prstGeom prst="rect">
            <a:avLst/>
          </a:prstGeom>
        </p:spPr>
        <p:txBody>
          <a:bodyPr wrap="square">
            <a:spAutoFit/>
          </a:bodyPr>
          <a:lstStyle/>
          <a:p>
            <a:pPr marL="862012" indent="-457200" algn="just"/>
            <a:r>
              <a:rPr lang="en-US" sz="2400" b="1" dirty="0" smtClean="0"/>
              <a:t>3. </a:t>
            </a:r>
            <a:r>
              <a:rPr lang="en-US" sz="2400" b="1" i="1" dirty="0" smtClean="0"/>
              <a:t>Cloud </a:t>
            </a:r>
            <a:r>
              <a:rPr lang="en-US" sz="2400" b="1" i="1" dirty="0" err="1" smtClean="0"/>
              <a:t>IaaS</a:t>
            </a:r>
            <a:r>
              <a:rPr lang="en-US" sz="2400" b="1" i="1" dirty="0" smtClean="0"/>
              <a:t>: </a:t>
            </a:r>
            <a:r>
              <a:rPr lang="en-US" sz="2400" i="1" dirty="0" smtClean="0"/>
              <a:t>The capability provided to the consumer is to provision processing, storage, networks, and other fundamental computing resources on a pay-per-use basis where he or she is able to deploy and run arbitrary software, which can include operating systems and applications</a:t>
            </a:r>
            <a:r>
              <a:rPr lang="en-US" sz="2400" i="1" dirty="0" smtClean="0"/>
              <a:t>.</a:t>
            </a:r>
          </a:p>
          <a:p>
            <a:pPr marL="862012" indent="-457200" algn="just"/>
            <a:endParaRPr lang="en-US" sz="2400" i="1" dirty="0" smtClean="0"/>
          </a:p>
          <a:p>
            <a:pPr marL="862012" indent="-457200" algn="just"/>
            <a:r>
              <a:rPr lang="en-US" sz="2400" i="1" dirty="0" smtClean="0"/>
              <a:t>      </a:t>
            </a:r>
            <a:r>
              <a:rPr lang="en-US" sz="2400" i="1" dirty="0" smtClean="0"/>
              <a:t>The consumer does not manage or control the underlying cloud infrastructure but has control over the operating systems, storage, and deployed applications and possibly limited control of select networking components (e.g., host firewalls</a:t>
            </a:r>
            <a:r>
              <a:rPr lang="en-US" sz="2400" i="1" dirty="0" smtClean="0"/>
              <a:t>).</a:t>
            </a:r>
          </a:p>
          <a:p>
            <a:pPr marL="862012" indent="-457200" algn="just"/>
            <a:endParaRPr lang="en-US" sz="2400" i="1" dirty="0" smtClean="0"/>
          </a:p>
          <a:p>
            <a:pPr marL="862012" indent="-457200" algn="just"/>
            <a:r>
              <a:rPr lang="en-US" sz="2400" i="1" dirty="0" smtClean="0"/>
              <a:t>       </a:t>
            </a:r>
            <a:r>
              <a:rPr lang="en-US" sz="2400" i="1" dirty="0" smtClean="0"/>
              <a:t>The service provider owns the equipment and is responsible for housing, cooling operation, and maintenance. Amazon Web Services (AWS) is a popular example of a large </a:t>
            </a:r>
            <a:r>
              <a:rPr lang="en-US" sz="2400" i="1" dirty="0" err="1" smtClean="0"/>
              <a:t>IaaS</a:t>
            </a:r>
            <a:r>
              <a:rPr lang="en-US" sz="2400" i="1" dirty="0" smtClean="0"/>
              <a:t> provider.</a:t>
            </a:r>
            <a:endParaRPr lang="en-US" sz="2400" i="1" dirty="0" smtClean="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9372600" cy="834074"/>
          </a:xfrm>
          <a:prstGeom prst="rect">
            <a:avLst/>
          </a:prstGeom>
        </p:spPr>
        <p:txBody>
          <a:bodyPr vert="horz" wrap="square" lIns="0" tIns="12700" rIns="0" bIns="0" rtlCol="0">
            <a:spAutoFit/>
          </a:bodyPr>
          <a:lstStyle/>
          <a:p>
            <a:pPr>
              <a:lnSpc>
                <a:spcPct val="150000"/>
              </a:lnSpc>
            </a:pPr>
            <a:r>
              <a:rPr lang="en-US" sz="4000" dirty="0" smtClean="0"/>
              <a:t>Difference </a:t>
            </a:r>
            <a:r>
              <a:rPr lang="en-US" sz="4000" dirty="0" smtClean="0"/>
              <a:t>between </a:t>
            </a:r>
            <a:r>
              <a:rPr lang="en-US" sz="4000" dirty="0" err="1" smtClean="0"/>
              <a:t>PaaS</a:t>
            </a:r>
            <a:r>
              <a:rPr lang="en-US" sz="4000" dirty="0" smtClean="0"/>
              <a:t> and </a:t>
            </a:r>
            <a:r>
              <a:rPr lang="en-US" sz="4000" dirty="0" err="1" smtClean="0"/>
              <a:t>IaaS</a:t>
            </a:r>
            <a:endParaRPr lang="en-US" sz="4000" dirty="0" smtClean="0">
              <a:solidFill>
                <a:srgbClr val="92D050"/>
              </a:solidFill>
            </a:endParaRP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Rectangle 6"/>
          <p:cNvSpPr/>
          <p:nvPr/>
        </p:nvSpPr>
        <p:spPr>
          <a:xfrm>
            <a:off x="381000" y="856357"/>
            <a:ext cx="8915400" cy="3785652"/>
          </a:xfrm>
          <a:prstGeom prst="rect">
            <a:avLst/>
          </a:prstGeom>
        </p:spPr>
        <p:txBody>
          <a:bodyPr wrap="square">
            <a:spAutoFit/>
          </a:bodyPr>
          <a:lstStyle/>
          <a:p>
            <a:pPr marL="404813" indent="-1588" algn="just"/>
            <a:r>
              <a:rPr lang="en-US" sz="2400" dirty="0" smtClean="0"/>
              <a:t>The major difference between </a:t>
            </a:r>
            <a:r>
              <a:rPr lang="en-US" sz="2400" dirty="0" err="1" smtClean="0"/>
              <a:t>PaaS</a:t>
            </a:r>
            <a:r>
              <a:rPr lang="en-US" sz="2400" dirty="0" smtClean="0"/>
              <a:t> and </a:t>
            </a:r>
            <a:r>
              <a:rPr lang="en-US" sz="2400" dirty="0" err="1" smtClean="0"/>
              <a:t>IaaS</a:t>
            </a:r>
            <a:r>
              <a:rPr lang="en-US" sz="2400" dirty="0" smtClean="0"/>
              <a:t> is the amount </a:t>
            </a:r>
            <a:r>
              <a:rPr lang="en-US" sz="2400" dirty="0" smtClean="0"/>
              <a:t>of control </a:t>
            </a:r>
            <a:r>
              <a:rPr lang="en-US" sz="2400" dirty="0" smtClean="0"/>
              <a:t>that users have</a:t>
            </a:r>
            <a:r>
              <a:rPr lang="en-US" sz="2400" dirty="0" smtClean="0"/>
              <a:t>.</a:t>
            </a:r>
          </a:p>
          <a:p>
            <a:pPr marL="404813" indent="-1588" algn="just"/>
            <a:endParaRPr lang="en-US" sz="2400" dirty="0" smtClean="0"/>
          </a:p>
          <a:p>
            <a:pPr marL="404813" indent="-1588" algn="just"/>
            <a:r>
              <a:rPr lang="en-US" sz="2400" dirty="0" smtClean="0"/>
              <a:t> </a:t>
            </a:r>
            <a:r>
              <a:rPr lang="en-US" sz="2400" dirty="0" smtClean="0"/>
              <a:t>In essence, </a:t>
            </a:r>
            <a:r>
              <a:rPr lang="en-US" sz="2400" dirty="0" err="1" smtClean="0"/>
              <a:t>PaaS</a:t>
            </a:r>
            <a:r>
              <a:rPr lang="en-US" sz="2400" dirty="0" smtClean="0"/>
              <a:t> allows vendors to manage everything, </a:t>
            </a:r>
            <a:endParaRPr lang="en-US" sz="2400" dirty="0" smtClean="0"/>
          </a:p>
          <a:p>
            <a:pPr marL="404813" indent="-1588" algn="just"/>
            <a:endParaRPr lang="en-US" sz="2400" dirty="0" smtClean="0"/>
          </a:p>
          <a:p>
            <a:pPr marL="404813" indent="-1588" algn="just"/>
            <a:r>
              <a:rPr lang="en-US" sz="2400" dirty="0" smtClean="0"/>
              <a:t>while </a:t>
            </a:r>
            <a:r>
              <a:rPr lang="en-US" sz="2400" dirty="0" err="1" smtClean="0"/>
              <a:t>IaaS</a:t>
            </a:r>
            <a:r>
              <a:rPr lang="en-US" sz="2400" dirty="0" smtClean="0"/>
              <a:t> requires more management from the customer side. </a:t>
            </a:r>
            <a:endParaRPr lang="en-US" sz="2400" dirty="0" smtClean="0"/>
          </a:p>
          <a:p>
            <a:pPr marL="404813" indent="-1588" algn="just"/>
            <a:endParaRPr lang="en-US" sz="2400" dirty="0" smtClean="0"/>
          </a:p>
          <a:p>
            <a:pPr marL="404813" indent="-1588" algn="just"/>
            <a:r>
              <a:rPr lang="en-US" sz="2400" dirty="0" smtClean="0"/>
              <a:t>Generally </a:t>
            </a:r>
            <a:r>
              <a:rPr lang="en-US" sz="2400" dirty="0" smtClean="0"/>
              <a:t>speaking, organizations that already have a software package or application for a specific purpose and want to install and run it in the cloud should opt to use </a:t>
            </a:r>
            <a:r>
              <a:rPr lang="en-US" sz="2400" dirty="0" err="1" smtClean="0"/>
              <a:t>IaaS</a:t>
            </a:r>
            <a:r>
              <a:rPr lang="en-US" sz="2400" dirty="0" smtClean="0"/>
              <a:t> instead of </a:t>
            </a:r>
            <a:r>
              <a:rPr lang="en-US" sz="2400" dirty="0" err="1" smtClean="0"/>
              <a:t>PaaS</a:t>
            </a:r>
            <a:r>
              <a:rPr lang="en-US" sz="2400" dirty="0" smtClean="0"/>
              <a:t>.</a:t>
            </a:r>
            <a:endParaRPr lang="en-US" sz="2400" i="1" dirty="0" smtClean="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307" y="1357884"/>
            <a:ext cx="9055100" cy="2477135"/>
          </a:xfrm>
          <a:prstGeom prst="rect">
            <a:avLst/>
          </a:prstGeom>
        </p:spPr>
        <p:txBody>
          <a:bodyPr vert="horz" wrap="square" lIns="0" tIns="140970" rIns="0" bIns="0" rtlCol="0">
            <a:spAutoFit/>
          </a:bodyPr>
          <a:lstStyle/>
          <a:p>
            <a:pPr marL="1539875" algn="ctr">
              <a:lnSpc>
                <a:spcPct val="100000"/>
              </a:lnSpc>
              <a:spcBef>
                <a:spcPts val="1110"/>
              </a:spcBef>
            </a:pPr>
            <a:r>
              <a:rPr sz="7200" dirty="0">
                <a:solidFill>
                  <a:srgbClr val="404040"/>
                </a:solidFill>
              </a:rPr>
              <a:t>Thank</a:t>
            </a:r>
            <a:r>
              <a:rPr sz="7200" spc="-20" dirty="0">
                <a:solidFill>
                  <a:srgbClr val="404040"/>
                </a:solidFill>
              </a:rPr>
              <a:t> </a:t>
            </a:r>
            <a:r>
              <a:rPr sz="7200" spc="-5" dirty="0">
                <a:solidFill>
                  <a:srgbClr val="404040"/>
                </a:solidFill>
              </a:rPr>
              <a:t>You</a:t>
            </a:r>
            <a:endParaRPr sz="7200"/>
          </a:p>
          <a:p>
            <a:pPr algn="ctr">
              <a:lnSpc>
                <a:spcPct val="100000"/>
              </a:lnSpc>
              <a:spcBef>
                <a:spcPts val="1010"/>
              </a:spcBef>
            </a:pPr>
            <a:r>
              <a:rPr sz="7200" dirty="0">
                <a:solidFill>
                  <a:srgbClr val="404040"/>
                </a:solidFill>
              </a:rPr>
              <a:t>For </a:t>
            </a:r>
            <a:r>
              <a:rPr sz="7200" spc="-5" dirty="0">
                <a:solidFill>
                  <a:srgbClr val="404040"/>
                </a:solidFill>
              </a:rPr>
              <a:t>Your</a:t>
            </a:r>
            <a:r>
              <a:rPr sz="7200" spc="-80" dirty="0">
                <a:solidFill>
                  <a:srgbClr val="404040"/>
                </a:solidFill>
              </a:rPr>
              <a:t> </a:t>
            </a:r>
            <a:r>
              <a:rPr sz="7200" spc="-5" dirty="0">
                <a:solidFill>
                  <a:srgbClr val="404040"/>
                </a:solidFill>
              </a:rPr>
              <a:t>Attention…</a:t>
            </a:r>
            <a:endParaRPr sz="72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0"/>
            <a:ext cx="8458200" cy="834074"/>
          </a:xfrm>
          <a:prstGeom prst="rect">
            <a:avLst/>
          </a:prstGeom>
        </p:spPr>
        <p:txBody>
          <a:bodyPr vert="horz" wrap="square" lIns="0" tIns="12700" rIns="0" bIns="0" rtlCol="0">
            <a:spAutoFit/>
          </a:bodyPr>
          <a:lstStyle/>
          <a:p>
            <a:pPr>
              <a:lnSpc>
                <a:spcPct val="150000"/>
              </a:lnSpc>
            </a:pPr>
            <a:r>
              <a:rPr lang="en-US" sz="4000" dirty="0" smtClean="0">
                <a:solidFill>
                  <a:srgbClr val="92D050"/>
                </a:solidFill>
              </a:rPr>
              <a:t>Continue…….</a:t>
            </a: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Rectangle 3"/>
          <p:cNvSpPr/>
          <p:nvPr/>
        </p:nvSpPr>
        <p:spPr>
          <a:xfrm>
            <a:off x="381000" y="1143000"/>
            <a:ext cx="9144000" cy="3785652"/>
          </a:xfrm>
          <a:prstGeom prst="rect">
            <a:avLst/>
          </a:prstGeom>
        </p:spPr>
        <p:txBody>
          <a:bodyPr wrap="square">
            <a:spAutoFit/>
          </a:bodyPr>
          <a:lstStyle/>
          <a:p>
            <a:pPr algn="just"/>
            <a:r>
              <a:rPr lang="en-US" sz="2400" dirty="0" smtClean="0">
                <a:latin typeface="Times New Roman" pitchFamily="18" charset="0"/>
                <a:cs typeface="Times New Roman" pitchFamily="18" charset="0"/>
              </a:rPr>
              <a:t>As one can easily assess the huge lump sum required for capital expenditure (whole investment and maintenance for computing infrastructure) and compare it with the moderate or smaller lump sum required for the hiring or getting the computing infrastructure only to the tune of required time, and rest of the time free from that.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Therefore, cloud computing is a mechanism of </a:t>
            </a:r>
            <a:r>
              <a:rPr lang="en-US" sz="2400" i="1" dirty="0" smtClean="0">
                <a:latin typeface="Times New Roman" pitchFamily="18" charset="0"/>
                <a:cs typeface="Times New Roman" pitchFamily="18" charset="0"/>
              </a:rPr>
              <a:t>bringing–hiring or getting the services of the computing power or infrastructure to an organizational or individual level to the extent required and paying only for the consumed services.</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0"/>
            <a:ext cx="8458200" cy="834074"/>
          </a:xfrm>
          <a:prstGeom prst="rect">
            <a:avLst/>
          </a:prstGeom>
        </p:spPr>
        <p:txBody>
          <a:bodyPr vert="horz" wrap="square" lIns="0" tIns="12700" rIns="0" bIns="0" rtlCol="0">
            <a:spAutoFit/>
          </a:bodyPr>
          <a:lstStyle/>
          <a:p>
            <a:pPr>
              <a:lnSpc>
                <a:spcPct val="150000"/>
              </a:lnSpc>
            </a:pPr>
            <a:r>
              <a:rPr lang="en-US" sz="4000" dirty="0" smtClean="0">
                <a:solidFill>
                  <a:srgbClr val="92D050"/>
                </a:solidFill>
              </a:rPr>
              <a:t>Continue…….</a:t>
            </a: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Rectangle 3"/>
          <p:cNvSpPr/>
          <p:nvPr/>
        </p:nvSpPr>
        <p:spPr>
          <a:xfrm>
            <a:off x="381000" y="1143000"/>
            <a:ext cx="9144000" cy="5262979"/>
          </a:xfrm>
          <a:prstGeom prst="rect">
            <a:avLst/>
          </a:prstGeom>
        </p:spPr>
        <p:txBody>
          <a:bodyPr wrap="square">
            <a:spAutoFit/>
          </a:bodyPr>
          <a:lstStyle/>
          <a:p>
            <a:pPr algn="just"/>
            <a:r>
              <a:rPr lang="en-US" sz="2400" dirty="0" smtClean="0">
                <a:latin typeface="Times New Roman" pitchFamily="18" charset="0"/>
                <a:cs typeface="Times New Roman" pitchFamily="18" charset="0"/>
              </a:rPr>
              <a:t>One can compare this situation with the usage of electricity (its services) from its producer-cum-distributor (in India, it is the state-/government-owned electricity boards that give electricity supply to all residences and organizations) to houses or organizations; here, we do not generate electricity (comparable with electricity production–related tasks); rather, we use it only to tune up our requirements in our premises, such as for our lighting and usage of other electrical appliances, and pay as per the electricity meter reading value.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Therefore, cloud computing is needed in getting the services of computing resources. Thus, one can say as a one-line answer to the need for cloud computing that it eliminates a large computing investment without compromising the use of computing at the user level at an operational cost. </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0"/>
            <a:ext cx="8458200" cy="834074"/>
          </a:xfrm>
          <a:prstGeom prst="rect">
            <a:avLst/>
          </a:prstGeom>
        </p:spPr>
        <p:txBody>
          <a:bodyPr vert="horz" wrap="square" lIns="0" tIns="12700" rIns="0" bIns="0" rtlCol="0">
            <a:spAutoFit/>
          </a:bodyPr>
          <a:lstStyle/>
          <a:p>
            <a:pPr>
              <a:lnSpc>
                <a:spcPct val="150000"/>
              </a:lnSpc>
            </a:pPr>
            <a:r>
              <a:rPr lang="en-US" sz="4000" dirty="0" smtClean="0">
                <a:solidFill>
                  <a:srgbClr val="92D050"/>
                </a:solidFill>
              </a:rPr>
              <a:t>Continue…….</a:t>
            </a: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Rectangle 3"/>
          <p:cNvSpPr/>
          <p:nvPr/>
        </p:nvSpPr>
        <p:spPr>
          <a:xfrm>
            <a:off x="381000" y="1143000"/>
            <a:ext cx="9144000" cy="4154984"/>
          </a:xfrm>
          <a:prstGeom prst="rect">
            <a:avLst/>
          </a:prstGeom>
        </p:spPr>
        <p:txBody>
          <a:bodyPr wrap="square">
            <a:spAutoFit/>
          </a:bodyPr>
          <a:lstStyle/>
          <a:p>
            <a:pPr algn="just"/>
            <a:r>
              <a:rPr lang="en-US" sz="2400" dirty="0" smtClean="0">
                <a:latin typeface="Times New Roman" pitchFamily="18" charset="0"/>
                <a:cs typeface="Times New Roman" pitchFamily="18" charset="0"/>
              </a:rPr>
              <a:t>Cloud computing is very economical and saves a lot of money.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blind benefit of this computing is that even if we lose our laptop or due to some crisis our personal computer—and the desktop system—gets damaged, still our data and files will stay safe and secured as these are not in our local machine (but remotely located at the provider’s place—machine).</a:t>
            </a:r>
          </a:p>
          <a:p>
            <a:pPr algn="just"/>
            <a:endParaRPr lang="en-US" sz="2400" dirty="0" smtClean="0">
              <a:latin typeface="Times New Roman" pitchFamily="18" charset="0"/>
              <a:cs typeface="Times New Roman" pitchFamily="18" charset="0"/>
            </a:endParaRPr>
          </a:p>
          <a:p>
            <a:pPr algn="just"/>
            <a:r>
              <a:rPr lang="en-US" sz="2400" dirty="0" smtClean="0"/>
              <a:t>one can think to add security while accessing these remote computing resources as depicted in below Figure.</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0"/>
            <a:ext cx="8458200" cy="834074"/>
          </a:xfrm>
          <a:prstGeom prst="rect">
            <a:avLst/>
          </a:prstGeom>
        </p:spPr>
        <p:txBody>
          <a:bodyPr vert="horz" wrap="square" lIns="0" tIns="12700" rIns="0" bIns="0" rtlCol="0">
            <a:spAutoFit/>
          </a:bodyPr>
          <a:lstStyle/>
          <a:p>
            <a:pPr>
              <a:lnSpc>
                <a:spcPct val="150000"/>
              </a:lnSpc>
            </a:pPr>
            <a:r>
              <a:rPr lang="en-US" sz="4000" dirty="0" smtClean="0">
                <a:solidFill>
                  <a:srgbClr val="92D050"/>
                </a:solidFill>
              </a:rPr>
              <a:t>Continue…….</a:t>
            </a: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0" y="838200"/>
            <a:ext cx="10287000" cy="5791200"/>
          </a:xfrm>
          <a:prstGeom prst="rect">
            <a:avLst/>
          </a:prstGeom>
          <a:noFill/>
          <a:ln w="9525">
            <a:noFill/>
            <a:miter lim="800000"/>
            <a:headEnd/>
            <a:tailEnd/>
          </a:ln>
          <a:effectLst/>
        </p:spPr>
      </p:pic>
      <p:sp>
        <p:nvSpPr>
          <p:cNvPr id="6" name="Rectangle 5"/>
          <p:cNvSpPr/>
          <p:nvPr/>
        </p:nvSpPr>
        <p:spPr>
          <a:xfrm>
            <a:off x="2743200" y="1143000"/>
            <a:ext cx="6096000" cy="1938992"/>
          </a:xfrm>
          <a:prstGeom prst="rect">
            <a:avLst/>
          </a:prstGeom>
        </p:spPr>
        <p:txBody>
          <a:bodyPr wrap="square">
            <a:spAutoFit/>
          </a:bodyPr>
          <a:lstStyle/>
          <a:p>
            <a:r>
              <a:rPr lang="en-US" sz="2000" dirty="0" smtClean="0">
                <a:latin typeface="Times New Roman" pitchFamily="18" charset="0"/>
                <a:cs typeface="Times New Roman" pitchFamily="18" charset="0"/>
              </a:rPr>
              <a:t>Document management ,  Email and office productivity Finance ERP,  Social networks,   Training,               Business intelligence,   Integration ,                   Development and testing platform ,  Storage,           Application deployment,   Network .   Database,</a:t>
            </a:r>
          </a:p>
          <a:p>
            <a:r>
              <a:rPr lang="en-US" sz="2000" dirty="0" smtClean="0">
                <a:latin typeface="Times New Roman" pitchFamily="18" charset="0"/>
                <a:cs typeface="Times New Roman" pitchFamily="18" charset="0"/>
              </a:rPr>
              <a:t>Compute.</a:t>
            </a:r>
            <a:endParaRPr lang="en-US" sz="2000" dirty="0">
              <a:latin typeface="Times New Roman" pitchFamily="18" charset="0"/>
              <a:cs typeface="Times New Roman" pitchFamily="18" charset="0"/>
            </a:endParaRPr>
          </a:p>
        </p:txBody>
      </p:sp>
      <p:sp>
        <p:nvSpPr>
          <p:cNvPr id="9" name="Rectangle 8"/>
          <p:cNvSpPr/>
          <p:nvPr/>
        </p:nvSpPr>
        <p:spPr>
          <a:xfrm>
            <a:off x="914400" y="3733800"/>
            <a:ext cx="1214884" cy="369332"/>
          </a:xfrm>
          <a:prstGeom prst="rect">
            <a:avLst/>
          </a:prstGeom>
        </p:spPr>
        <p:txBody>
          <a:bodyPr wrap="none">
            <a:spAutoFit/>
          </a:bodyPr>
          <a:lstStyle/>
          <a:p>
            <a:r>
              <a:rPr lang="en-US" dirty="0" smtClean="0"/>
              <a:t>Thin client </a:t>
            </a:r>
            <a:endParaRPr lang="en-US" dirty="0"/>
          </a:p>
        </p:txBody>
      </p:sp>
      <p:sp>
        <p:nvSpPr>
          <p:cNvPr id="10" name="Rectangle 9"/>
          <p:cNvSpPr/>
          <p:nvPr/>
        </p:nvSpPr>
        <p:spPr>
          <a:xfrm>
            <a:off x="8001000" y="3657600"/>
            <a:ext cx="755335" cy="369332"/>
          </a:xfrm>
          <a:prstGeom prst="rect">
            <a:avLst/>
          </a:prstGeom>
        </p:spPr>
        <p:txBody>
          <a:bodyPr wrap="none">
            <a:spAutoFit/>
          </a:bodyPr>
          <a:lstStyle/>
          <a:p>
            <a:r>
              <a:rPr lang="en-US" dirty="0" smtClean="0"/>
              <a:t>Tablet</a:t>
            </a:r>
            <a:endParaRPr lang="en-US" dirty="0"/>
          </a:p>
        </p:txBody>
      </p:sp>
      <p:sp>
        <p:nvSpPr>
          <p:cNvPr id="11" name="Rectangle 10"/>
          <p:cNvSpPr/>
          <p:nvPr/>
        </p:nvSpPr>
        <p:spPr>
          <a:xfrm>
            <a:off x="381000" y="5334000"/>
            <a:ext cx="1345240" cy="369332"/>
          </a:xfrm>
          <a:prstGeom prst="rect">
            <a:avLst/>
          </a:prstGeom>
        </p:spPr>
        <p:txBody>
          <a:bodyPr wrap="none">
            <a:spAutoFit/>
          </a:bodyPr>
          <a:lstStyle/>
          <a:p>
            <a:r>
              <a:rPr lang="en-US" dirty="0" smtClean="0"/>
              <a:t>Smartphone</a:t>
            </a:r>
            <a:endParaRPr lang="en-US" dirty="0"/>
          </a:p>
        </p:txBody>
      </p:sp>
      <p:sp>
        <p:nvSpPr>
          <p:cNvPr id="12" name="Rectangle 11"/>
          <p:cNvSpPr/>
          <p:nvPr/>
        </p:nvSpPr>
        <p:spPr>
          <a:xfrm>
            <a:off x="8458200" y="5029200"/>
            <a:ext cx="953915" cy="369332"/>
          </a:xfrm>
          <a:prstGeom prst="rect">
            <a:avLst/>
          </a:prstGeom>
        </p:spPr>
        <p:txBody>
          <a:bodyPr wrap="none">
            <a:spAutoFit/>
          </a:bodyPr>
          <a:lstStyle/>
          <a:p>
            <a:r>
              <a:rPr lang="en-US" dirty="0" smtClean="0"/>
              <a:t>Desktop</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0"/>
            <a:ext cx="8458200" cy="834074"/>
          </a:xfrm>
          <a:prstGeom prst="rect">
            <a:avLst/>
          </a:prstGeom>
        </p:spPr>
        <p:txBody>
          <a:bodyPr vert="horz" wrap="square" lIns="0" tIns="12700" rIns="0" bIns="0" rtlCol="0">
            <a:spAutoFit/>
          </a:bodyPr>
          <a:lstStyle/>
          <a:p>
            <a:pPr>
              <a:lnSpc>
                <a:spcPct val="150000"/>
              </a:lnSpc>
            </a:pPr>
            <a:r>
              <a:rPr lang="en-US" sz="4000" dirty="0" smtClean="0">
                <a:solidFill>
                  <a:srgbClr val="92D050"/>
                </a:solidFill>
              </a:rPr>
              <a:t>Continue…….</a:t>
            </a: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Rectangle 3"/>
          <p:cNvSpPr/>
          <p:nvPr/>
        </p:nvSpPr>
        <p:spPr>
          <a:xfrm>
            <a:off x="381000" y="1143000"/>
            <a:ext cx="9144000" cy="4154984"/>
          </a:xfrm>
          <a:prstGeom prst="rect">
            <a:avLst/>
          </a:prstGeom>
        </p:spPr>
        <p:txBody>
          <a:bodyPr wrap="square">
            <a:spAutoFit/>
          </a:bodyPr>
          <a:lstStyle/>
          <a:p>
            <a:pPr algn="just"/>
            <a:r>
              <a:rPr lang="en-US" sz="2400" dirty="0" smtClean="0"/>
              <a:t>Above Figure shows several cloud computing applications. </a:t>
            </a:r>
          </a:p>
          <a:p>
            <a:pPr algn="just"/>
            <a:endParaRPr lang="en-US" sz="2400" dirty="0" smtClean="0"/>
          </a:p>
          <a:p>
            <a:r>
              <a:rPr lang="en-US" sz="2400" dirty="0" smtClean="0"/>
              <a:t>The </a:t>
            </a:r>
            <a:r>
              <a:rPr lang="en-US" sz="2400" i="1" dirty="0" smtClean="0"/>
              <a:t>cloud represents the Internet-based computing resources, and the accessibility is through some</a:t>
            </a:r>
            <a:r>
              <a:rPr lang="en-US" sz="2400" dirty="0" smtClean="0"/>
              <a:t> secure support of connectivity. </a:t>
            </a:r>
          </a:p>
          <a:p>
            <a:endParaRPr lang="en-US" sz="2400" dirty="0" smtClean="0"/>
          </a:p>
          <a:p>
            <a:r>
              <a:rPr lang="en-US" sz="2400" dirty="0" smtClean="0"/>
              <a:t>It is a computing solution growing in popularity, especially among individuals and small- and medium-sized companies (SMEs).</a:t>
            </a:r>
          </a:p>
          <a:p>
            <a:endParaRPr lang="en-US" sz="2400" dirty="0" smtClean="0"/>
          </a:p>
          <a:p>
            <a:r>
              <a:rPr lang="en-US" sz="2400" dirty="0" smtClean="0"/>
              <a:t> In the cloud computing model, an organization’s core computer power resides offsite and is essentially subscribed to rather than owned.</a:t>
            </a:r>
          </a:p>
          <a:p>
            <a:endParaRPr lang="en-US" sz="2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0"/>
            <a:ext cx="8458200" cy="834074"/>
          </a:xfrm>
          <a:prstGeom prst="rect">
            <a:avLst/>
          </a:prstGeom>
        </p:spPr>
        <p:txBody>
          <a:bodyPr vert="horz" wrap="square" lIns="0" tIns="12700" rIns="0" bIns="0" rtlCol="0">
            <a:spAutoFit/>
          </a:bodyPr>
          <a:lstStyle/>
          <a:p>
            <a:pPr>
              <a:lnSpc>
                <a:spcPct val="150000"/>
              </a:lnSpc>
            </a:pPr>
            <a:r>
              <a:rPr lang="en-US" sz="4000" dirty="0" smtClean="0">
                <a:solidFill>
                  <a:srgbClr val="92D050"/>
                </a:solidFill>
              </a:rPr>
              <a:t>Continue…….</a:t>
            </a:r>
          </a:p>
        </p:txBody>
      </p:sp>
      <p:sp>
        <p:nvSpPr>
          <p:cNvPr id="5" name="Rectangle 4"/>
          <p:cNvSpPr/>
          <p:nvPr/>
        </p:nvSpPr>
        <p:spPr>
          <a:xfrm>
            <a:off x="609600" y="1219200"/>
            <a:ext cx="91440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Rectangle 3"/>
          <p:cNvSpPr/>
          <p:nvPr/>
        </p:nvSpPr>
        <p:spPr>
          <a:xfrm>
            <a:off x="381000" y="1143000"/>
            <a:ext cx="9144000" cy="4154984"/>
          </a:xfrm>
          <a:prstGeom prst="rect">
            <a:avLst/>
          </a:prstGeom>
        </p:spPr>
        <p:txBody>
          <a:bodyPr wrap="square">
            <a:spAutoFit/>
          </a:bodyPr>
          <a:lstStyle/>
          <a:p>
            <a:pPr algn="just"/>
            <a:r>
              <a:rPr lang="en-US" sz="2400" dirty="0" smtClean="0"/>
              <a:t>Cloud computing comes into focus and much needed only when we think about what computing resources and information technology (IT) solutions are required. </a:t>
            </a:r>
          </a:p>
          <a:p>
            <a:pPr algn="just"/>
            <a:endParaRPr lang="en-US" sz="2400" dirty="0" smtClean="0"/>
          </a:p>
          <a:p>
            <a:pPr algn="just"/>
            <a:r>
              <a:rPr lang="en-US" sz="2400" dirty="0" smtClean="0"/>
              <a:t>This need caters to a way to increase capacity or add capabilities on the fly without investing in new infrastructure, training new personnel, or licensing new software. </a:t>
            </a:r>
          </a:p>
          <a:p>
            <a:pPr algn="just"/>
            <a:endParaRPr lang="en-US" sz="2400" dirty="0" smtClean="0"/>
          </a:p>
          <a:p>
            <a:pPr algn="just"/>
            <a:r>
              <a:rPr lang="en-US" sz="2400" dirty="0" smtClean="0"/>
              <a:t>Cloud computing encompasses the subscription-based or pay-per-use service model of offering computing to end users or customers over the Internet and thereby extending the IT’s existing capabilities.</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1646</TotalTime>
  <Words>3241</Words>
  <Application>Microsoft Office PowerPoint</Application>
  <PresentationFormat>Custom</PresentationFormat>
  <Paragraphs>228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Cloud Computing Fundamentals</vt:lpstr>
      <vt:lpstr>Motivation for Cloud Computing </vt:lpstr>
      <vt:lpstr>Continue…….</vt:lpstr>
      <vt:lpstr>Continue…….</vt:lpstr>
      <vt:lpstr>Continue…….</vt:lpstr>
      <vt:lpstr>Continue…….</vt:lpstr>
      <vt:lpstr>Continue…….</vt:lpstr>
      <vt:lpstr>Continue…….</vt:lpstr>
      <vt:lpstr>The Need for Cloud Computing</vt:lpstr>
      <vt:lpstr>Continue….</vt:lpstr>
      <vt:lpstr>Defining Cloud Computing</vt:lpstr>
      <vt:lpstr>NIST Definition of Cloud Computing</vt:lpstr>
      <vt:lpstr>Continue…</vt:lpstr>
      <vt:lpstr>Continue…</vt:lpstr>
      <vt:lpstr>Cloud Computing Is a Service</vt:lpstr>
      <vt:lpstr>Continue…</vt:lpstr>
      <vt:lpstr>Cloud Computing Is a Platform</vt:lpstr>
      <vt:lpstr>Continue…</vt:lpstr>
      <vt:lpstr>5-4-3 Principles of Cloud computing</vt:lpstr>
      <vt:lpstr>Five Essential Characteristics</vt:lpstr>
      <vt:lpstr>Five Essential Characteristics</vt:lpstr>
      <vt:lpstr>Continue…</vt:lpstr>
      <vt:lpstr>Continue…</vt:lpstr>
      <vt:lpstr>Four Cloud Deployment Models</vt:lpstr>
      <vt:lpstr>Continue…</vt:lpstr>
      <vt:lpstr>Continue…</vt:lpstr>
      <vt:lpstr>Three Service Offering Models</vt:lpstr>
      <vt:lpstr>Continue…</vt:lpstr>
      <vt:lpstr>Three Service Offering Models</vt:lpstr>
      <vt:lpstr>Continue…</vt:lpstr>
      <vt:lpstr>Continue…</vt:lpstr>
      <vt:lpstr>Continue…</vt:lpstr>
      <vt:lpstr>Difference between PaaS and IaaS</vt:lpstr>
      <vt:lpstr>Thank You For Your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vj</cp:lastModifiedBy>
  <cp:revision>68</cp:revision>
  <dcterms:created xsi:type="dcterms:W3CDTF">2020-07-03T07:21:41Z</dcterms:created>
  <dcterms:modified xsi:type="dcterms:W3CDTF">2020-09-14T07:47:26Z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2014-03-07T00:00:00Z</vt:filetime>
  </property>
  <property fmtid="{D5CDD505-2E9C-101B-9397-08002B2CF9AE}" pid="3" name="Creator">
    <vt:lpwstr>Microsoft® Office PowerPoint® 2007</vt:lpwstr>
  </property>
  <property fmtid="{D5CDD505-2E9C-101B-9397-08002B2CF9AE}" pid="4" name="LastSaved">
    <vt:filetime>2020-07-03T00:00:00Z</vt:filetime>
  </property>
</Properties>
</file>