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308" r:id="rId4"/>
    <p:sldId id="271" r:id="rId5"/>
    <p:sldId id="309" r:id="rId6"/>
    <p:sldId id="310" r:id="rId7"/>
    <p:sldId id="311" r:id="rId8"/>
    <p:sldId id="312" r:id="rId9"/>
    <p:sldId id="313" r:id="rId10"/>
    <p:sldId id="314" r:id="rId11"/>
    <p:sldId id="315" r:id="rId12"/>
    <p:sldId id="316" r:id="rId13"/>
    <p:sldId id="317" r:id="rId14"/>
    <p:sldId id="318"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7" r:id="rId41"/>
    <p:sldId id="345" r:id="rId42"/>
    <p:sldId id="346" r:id="rId43"/>
    <p:sldId id="348" r:id="rId44"/>
    <p:sldId id="349" r:id="rId45"/>
    <p:sldId id="350" r:id="rId46"/>
    <p:sldId id="351" r:id="rId47"/>
    <p:sldId id="352" r:id="rId48"/>
    <p:sldId id="353" r:id="rId49"/>
    <p:sldId id="354" r:id="rId50"/>
    <p:sldId id="356" r:id="rId51"/>
    <p:sldId id="355" r:id="rId52"/>
    <p:sldId id="357" r:id="rId53"/>
    <p:sldId id="358" r:id="rId54"/>
    <p:sldId id="359" r:id="rId55"/>
    <p:sldId id="360" r:id="rId56"/>
    <p:sldId id="361" r:id="rId57"/>
    <p:sldId id="362" r:id="rId58"/>
    <p:sldId id="364" r:id="rId59"/>
    <p:sldId id="363"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6" r:id="rId92"/>
    <p:sldId id="397" r:id="rId93"/>
    <p:sldId id="398" r:id="rId94"/>
    <p:sldId id="319" r:id="rId9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3" d="100"/>
          <a:sy n="63" d="100"/>
        </p:scale>
        <p:origin x="-126" y="-21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type="body" idx="1"/>
          </p:nvPr>
        </p:nvSpPr>
        <p:spPr/>
        <p:txBody>
          <a:bodyPr lIns="0" tIns="0" rIns="0" bIns="0"/>
          <a:lstStyle>
            <a:lvl1pPr>
              <a:defRPr sz="4000" b="1" i="0">
                <a:solidFill>
                  <a:srgbClr val="404040"/>
                </a:solidFill>
                <a:latin typeface="Comic Sans MS"/>
                <a:cs typeface="Comic Sans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rgbClr val="90C225"/>
                </a:solidFill>
                <a:latin typeface="Comic Sans MS"/>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k object 25"/>
          <p:cNvSpPr/>
          <p:nvPr/>
        </p:nvSpPr>
        <p:spPr>
          <a:xfrm>
            <a:off x="0" y="0"/>
            <a:ext cx="842644" cy="5666740"/>
          </a:xfrm>
          <a:custGeom>
            <a:avLst/>
            <a:gdLst/>
            <a:ahLst/>
            <a:cxnLst/>
            <a:rect l="l" t="t" r="r" b="b"/>
            <a:pathLst>
              <a:path w="842644" h="5666740">
                <a:moveTo>
                  <a:pt x="842594" y="0"/>
                </a:moveTo>
                <a:lnTo>
                  <a:pt x="0" y="0"/>
                </a:lnTo>
                <a:lnTo>
                  <a:pt x="0" y="5666155"/>
                </a:lnTo>
                <a:lnTo>
                  <a:pt x="842594" y="0"/>
                </a:lnTo>
                <a:close/>
              </a:path>
            </a:pathLst>
          </a:custGeom>
          <a:solidFill>
            <a:srgbClr val="90C225">
              <a:alpha val="85096"/>
            </a:srgbClr>
          </a:solidFill>
        </p:spPr>
        <p:txBody>
          <a:bodyPr wrap="square" lIns="0" tIns="0" rIns="0" bIns="0" rtlCol="0"/>
          <a:lstStyle/>
          <a:p>
            <a:endParaRPr/>
          </a:p>
        </p:txBody>
      </p:sp>
      <p:sp>
        <p:nvSpPr>
          <p:cNvPr id="26" name="bk object 26"/>
          <p:cNvSpPr/>
          <p:nvPr/>
        </p:nvSpPr>
        <p:spPr>
          <a:xfrm>
            <a:off x="1085850" y="2667000"/>
            <a:ext cx="8572500" cy="2895600"/>
          </a:xfrm>
          <a:prstGeom prst="rect">
            <a:avLst/>
          </a:prstGeom>
          <a:blipFill>
            <a:blip r:embed="rId2" cstate="print"/>
            <a:stretch>
              <a:fillRect/>
            </a:stretch>
          </a:blipFill>
        </p:spPr>
        <p:txBody>
          <a:bodyPr wrap="square" lIns="0" tIns="0" rIns="0" bIns="0" rtlCol="0"/>
          <a:lstStyle/>
          <a:p>
            <a:endParaRPr/>
          </a:p>
        </p:txBody>
      </p:sp>
      <p:sp>
        <p:nvSpPr>
          <p:cNvPr id="27" name="bk object 27"/>
          <p:cNvSpPr/>
          <p:nvPr/>
        </p:nvSpPr>
        <p:spPr>
          <a:xfrm>
            <a:off x="2021458" y="3101467"/>
            <a:ext cx="7062216" cy="998854"/>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0948" y="0"/>
            <a:ext cx="1219200" cy="6858000"/>
          </a:xfrm>
          <a:custGeom>
            <a:avLst/>
            <a:gdLst/>
            <a:ahLst/>
            <a:cxnLst/>
            <a:rect l="l" t="t" r="r" b="b"/>
            <a:pathLst>
              <a:path w="1219200" h="6858000">
                <a:moveTo>
                  <a:pt x="0" y="0"/>
                </a:moveTo>
                <a:lnTo>
                  <a:pt x="1219200" y="6857999"/>
                </a:lnTo>
              </a:path>
            </a:pathLst>
          </a:custGeom>
          <a:ln w="12700">
            <a:solidFill>
              <a:srgbClr val="BEBEBE"/>
            </a:solidFill>
          </a:ln>
        </p:spPr>
        <p:txBody>
          <a:bodyPr wrap="square" lIns="0" tIns="0" rIns="0" bIns="0" rtlCol="0"/>
          <a:lstStyle/>
          <a:p>
            <a:endParaRPr/>
          </a:p>
        </p:txBody>
      </p:sp>
      <p:sp>
        <p:nvSpPr>
          <p:cNvPr id="17" name="bk object 17"/>
          <p:cNvSpPr/>
          <p:nvPr/>
        </p:nvSpPr>
        <p:spPr>
          <a:xfrm>
            <a:off x="7425308" y="3681476"/>
            <a:ext cx="4763770" cy="3176905"/>
          </a:xfrm>
          <a:custGeom>
            <a:avLst/>
            <a:gdLst/>
            <a:ahLst/>
            <a:cxnLst/>
            <a:rect l="l" t="t" r="r" b="b"/>
            <a:pathLst>
              <a:path w="4763770" h="3176904">
                <a:moveTo>
                  <a:pt x="4763516" y="0"/>
                </a:moveTo>
                <a:lnTo>
                  <a:pt x="0" y="3176523"/>
                </a:lnTo>
              </a:path>
            </a:pathLst>
          </a:custGeom>
          <a:ln w="12700">
            <a:solidFill>
              <a:srgbClr val="D9D9D9"/>
            </a:solidFill>
          </a:ln>
        </p:spPr>
        <p:txBody>
          <a:bodyPr wrap="square" lIns="0" tIns="0" rIns="0" bIns="0" rtlCol="0"/>
          <a:lstStyle/>
          <a:p>
            <a:endParaRPr/>
          </a:p>
        </p:txBody>
      </p:sp>
      <p:sp>
        <p:nvSpPr>
          <p:cNvPr id="18" name="bk object 18"/>
          <p:cNvSpPr/>
          <p:nvPr/>
        </p:nvSpPr>
        <p:spPr>
          <a:xfrm>
            <a:off x="9181465" y="0"/>
            <a:ext cx="3007360" cy="6858000"/>
          </a:xfrm>
          <a:custGeom>
            <a:avLst/>
            <a:gdLst/>
            <a:ahLst/>
            <a:cxnLst/>
            <a:rect l="l" t="t" r="r" b="b"/>
            <a:pathLst>
              <a:path w="3007359" h="6858000">
                <a:moveTo>
                  <a:pt x="3007359" y="0"/>
                </a:moveTo>
                <a:lnTo>
                  <a:pt x="2043053" y="0"/>
                </a:lnTo>
                <a:lnTo>
                  <a:pt x="0" y="6857998"/>
                </a:lnTo>
                <a:lnTo>
                  <a:pt x="3007359" y="6857998"/>
                </a:lnTo>
                <a:lnTo>
                  <a:pt x="3007359"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985" y="0"/>
            <a:ext cx="2587625" cy="6858000"/>
          </a:xfrm>
          <a:custGeom>
            <a:avLst/>
            <a:gdLst/>
            <a:ahLst/>
            <a:cxnLst/>
            <a:rect l="l" t="t" r="r" b="b"/>
            <a:pathLst>
              <a:path w="2587625" h="6858000">
                <a:moveTo>
                  <a:pt x="2587015" y="0"/>
                </a:moveTo>
                <a:lnTo>
                  <a:pt x="0" y="0"/>
                </a:lnTo>
                <a:lnTo>
                  <a:pt x="1207922" y="6857998"/>
                </a:lnTo>
                <a:lnTo>
                  <a:pt x="2587015" y="6857998"/>
                </a:lnTo>
                <a:lnTo>
                  <a:pt x="2587015"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291"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561" y="0"/>
            <a:ext cx="2851785" cy="6858000"/>
          </a:xfrm>
          <a:custGeom>
            <a:avLst/>
            <a:gdLst/>
            <a:ahLst/>
            <a:cxnLst/>
            <a:rect l="l" t="t" r="r" b="b"/>
            <a:pathLst>
              <a:path w="2851784" h="6858000">
                <a:moveTo>
                  <a:pt x="2851263" y="0"/>
                </a:moveTo>
                <a:lnTo>
                  <a:pt x="0" y="0"/>
                </a:lnTo>
                <a:lnTo>
                  <a:pt x="2467722" y="6857998"/>
                </a:lnTo>
                <a:lnTo>
                  <a:pt x="2851263" y="6857998"/>
                </a:lnTo>
                <a:lnTo>
                  <a:pt x="2851263"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759" y="0"/>
            <a:ext cx="1290320" cy="6858000"/>
          </a:xfrm>
          <a:custGeom>
            <a:avLst/>
            <a:gdLst/>
            <a:ahLst/>
            <a:cxnLst/>
            <a:rect l="l" t="t" r="r" b="b"/>
            <a:pathLst>
              <a:path w="1290320" h="6858000">
                <a:moveTo>
                  <a:pt x="1290065" y="0"/>
                </a:moveTo>
                <a:lnTo>
                  <a:pt x="1018419" y="0"/>
                </a:lnTo>
                <a:lnTo>
                  <a:pt x="0" y="6857998"/>
                </a:lnTo>
                <a:lnTo>
                  <a:pt x="1290065" y="6857998"/>
                </a:lnTo>
                <a:lnTo>
                  <a:pt x="1290065"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392" y="0"/>
            <a:ext cx="1249045" cy="6858000"/>
          </a:xfrm>
          <a:custGeom>
            <a:avLst/>
            <a:gdLst/>
            <a:ahLst/>
            <a:cxnLst/>
            <a:rect l="l" t="t" r="r" b="b"/>
            <a:pathLst>
              <a:path w="1249045" h="6858000">
                <a:moveTo>
                  <a:pt x="1248432" y="0"/>
                </a:moveTo>
                <a:lnTo>
                  <a:pt x="0" y="0"/>
                </a:lnTo>
                <a:lnTo>
                  <a:pt x="1107970" y="6857998"/>
                </a:lnTo>
                <a:lnTo>
                  <a:pt x="1248432" y="6857998"/>
                </a:lnTo>
                <a:lnTo>
                  <a:pt x="1248432"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 name="Holder 2"/>
          <p:cNvSpPr>
            <a:spLocks noGrp="1"/>
          </p:cNvSpPr>
          <p:nvPr>
            <p:ph type="title"/>
          </p:nvPr>
        </p:nvSpPr>
        <p:spPr>
          <a:xfrm>
            <a:off x="2091308" y="434466"/>
            <a:ext cx="6081395" cy="1489075"/>
          </a:xfrm>
          <a:prstGeom prst="rect">
            <a:avLst/>
          </a:prstGeom>
        </p:spPr>
        <p:txBody>
          <a:bodyPr wrap="square" lIns="0" tIns="0" rIns="0" bIns="0">
            <a:spAutoFit/>
          </a:bodyPr>
          <a:lstStyle>
            <a:lvl1pPr>
              <a:defRPr sz="4800" b="1" i="0">
                <a:solidFill>
                  <a:srgbClr val="90C225"/>
                </a:solidFill>
                <a:latin typeface="Comic Sans MS"/>
                <a:cs typeface="Comic Sans MS"/>
              </a:defRPr>
            </a:lvl1pPr>
          </a:lstStyle>
          <a:p>
            <a:endParaRPr/>
          </a:p>
        </p:txBody>
      </p:sp>
      <p:sp>
        <p:nvSpPr>
          <p:cNvPr id="3" name="Holder 3"/>
          <p:cNvSpPr>
            <a:spLocks noGrp="1"/>
          </p:cNvSpPr>
          <p:nvPr>
            <p:ph type="body" idx="1"/>
          </p:nvPr>
        </p:nvSpPr>
        <p:spPr>
          <a:xfrm>
            <a:off x="1086408" y="1887246"/>
            <a:ext cx="7691755" cy="2973704"/>
          </a:xfrm>
          <a:prstGeom prst="rect">
            <a:avLst/>
          </a:prstGeom>
        </p:spPr>
        <p:txBody>
          <a:bodyPr wrap="square" lIns="0" tIns="0" rIns="0" bIns="0">
            <a:spAutoFit/>
          </a:bodyPr>
          <a:lstStyle>
            <a:lvl1pPr>
              <a:defRPr sz="4000" b="1" i="0">
                <a:solidFill>
                  <a:srgbClr val="404040"/>
                </a:solidFill>
                <a:latin typeface="Comic Sans MS"/>
                <a:cs typeface="Comic Sans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12/12/2020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38200" y="0"/>
            <a:ext cx="2609850" cy="3067050"/>
          </a:xfrm>
          <a:prstGeom prst="rect">
            <a:avLst/>
          </a:prstGeom>
          <a:blipFill>
            <a:blip r:embed="rId2" cstate="print"/>
            <a:stretch>
              <a:fillRect/>
            </a:stretch>
          </a:blipFill>
        </p:spPr>
        <p:txBody>
          <a:bodyPr wrap="square" lIns="0" tIns="0" rIns="0" bIns="0" rtlCol="0"/>
          <a:lstStyle/>
          <a:p>
            <a:endParaRPr/>
          </a:p>
        </p:txBody>
      </p:sp>
      <p:sp>
        <p:nvSpPr>
          <p:cNvPr id="7" name="Title 1"/>
          <p:cNvSpPr txBox="1">
            <a:spLocks/>
          </p:cNvSpPr>
          <p:nvPr/>
        </p:nvSpPr>
        <p:spPr>
          <a:xfrm>
            <a:off x="2362200" y="1524000"/>
            <a:ext cx="6081395" cy="738664"/>
          </a:xfrm>
          <a:prstGeom prst="rect">
            <a:avLst/>
          </a:prstGeom>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smtClean="0">
                <a:ln>
                  <a:noFill/>
                </a:ln>
                <a:solidFill>
                  <a:srgbClr val="92D050"/>
                </a:solidFill>
                <a:effectLst/>
                <a:uLnTx/>
                <a:uFillTx/>
                <a:latin typeface="Times New Roman" pitchFamily="18" charset="0"/>
                <a:ea typeface="+mj-ea"/>
                <a:cs typeface="Times New Roman" pitchFamily="18" charset="0"/>
              </a:rPr>
              <a:t>UNIT - 4</a:t>
            </a:r>
            <a:endParaRPr kumimoji="0" lang="en-US" sz="4000" b="1" i="0" u="none" strike="noStrike" kern="0" cap="none" spc="0" normalizeH="0" baseline="0" noProof="0" dirty="0">
              <a:ln>
                <a:noFill/>
              </a:ln>
              <a:solidFill>
                <a:srgbClr val="92D050"/>
              </a:solidFill>
              <a:effectLst/>
              <a:uLnTx/>
              <a:uFillTx/>
              <a:latin typeface="Times New Roman" pitchFamily="18" charset="0"/>
              <a:ea typeface="+mj-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41773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Introduction</a:t>
            </a:r>
            <a:endParaRPr sz="4000"/>
          </a:p>
        </p:txBody>
      </p:sp>
      <p:sp>
        <p:nvSpPr>
          <p:cNvPr id="3" name="object 3"/>
          <p:cNvSpPr txBox="1"/>
          <p:nvPr/>
        </p:nvSpPr>
        <p:spPr>
          <a:xfrm>
            <a:off x="381000" y="1219200"/>
            <a:ext cx="10310706" cy="2598147"/>
          </a:xfrm>
          <a:prstGeom prst="rect">
            <a:avLst/>
          </a:prstGeom>
        </p:spPr>
        <p:txBody>
          <a:bodyPr vert="horz" wrap="square" lIns="0" tIns="12700" rIns="0" bIns="0" rtlCol="0">
            <a:spAutoFit/>
          </a:bodyPr>
          <a:lstStyle/>
          <a:p>
            <a:pPr algn="just"/>
            <a:r>
              <a:rPr lang="en-US" sz="2400" dirty="0" smtClean="0"/>
              <a:t>The different cloud service models target different audiences. </a:t>
            </a:r>
          </a:p>
          <a:p>
            <a:pPr algn="just"/>
            <a:endParaRPr lang="en-US" sz="2400" dirty="0" smtClean="0"/>
          </a:p>
          <a:p>
            <a:pPr algn="just"/>
            <a:r>
              <a:rPr lang="en-US" sz="2400" dirty="0" smtClean="0"/>
              <a:t>For example, the </a:t>
            </a:r>
            <a:r>
              <a:rPr lang="en-US" sz="2400" dirty="0" err="1" smtClean="0"/>
              <a:t>IaaS</a:t>
            </a:r>
            <a:r>
              <a:rPr lang="en-US" sz="2400" dirty="0" smtClean="0"/>
              <a:t> model targets the information technology (IT) architects, </a:t>
            </a:r>
            <a:r>
              <a:rPr lang="en-US" sz="2400" dirty="0" err="1" smtClean="0"/>
              <a:t>PaaS</a:t>
            </a:r>
            <a:r>
              <a:rPr lang="en-US" sz="2400" dirty="0" smtClean="0"/>
              <a:t> targets the developers, and </a:t>
            </a:r>
            <a:r>
              <a:rPr lang="en-US" sz="2400" dirty="0" err="1" smtClean="0"/>
              <a:t>SaaS</a:t>
            </a:r>
            <a:r>
              <a:rPr lang="en-US" sz="2400" dirty="0" smtClean="0"/>
              <a:t> targets the end users. </a:t>
            </a:r>
          </a:p>
          <a:p>
            <a:pPr algn="just"/>
            <a:endParaRPr lang="en-US" sz="2400" dirty="0" smtClean="0"/>
          </a:p>
          <a:p>
            <a:pPr algn="just"/>
            <a:r>
              <a:rPr lang="en-US" sz="2400" dirty="0" smtClean="0"/>
              <a:t>Based on the services subscribed, the responsibility of the targeted audience may vary as shown in Figure 5.2.</a:t>
            </a:r>
            <a:endParaRPr sz="240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41773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Introduction</a:t>
            </a:r>
            <a:endParaRPr sz="4000"/>
          </a:p>
        </p:txBody>
      </p:sp>
      <p:sp>
        <p:nvSpPr>
          <p:cNvPr id="3" name="object 3"/>
          <p:cNvSpPr txBox="1"/>
          <p:nvPr/>
        </p:nvSpPr>
        <p:spPr>
          <a:xfrm>
            <a:off x="381000" y="1219200"/>
            <a:ext cx="10310706" cy="4444807"/>
          </a:xfrm>
          <a:prstGeom prst="rect">
            <a:avLst/>
          </a:prstGeom>
        </p:spPr>
        <p:txBody>
          <a:bodyPr vert="horz" wrap="square" lIns="0" tIns="12700" rIns="0" bIns="0" rtlCol="0">
            <a:spAutoFit/>
          </a:bodyPr>
          <a:lstStyle/>
          <a:p>
            <a:pPr algn="just"/>
            <a:r>
              <a:rPr lang="en-US" sz="2400" dirty="0" smtClean="0"/>
              <a:t>In </a:t>
            </a:r>
            <a:r>
              <a:rPr lang="en-US" sz="2400" dirty="0" err="1" smtClean="0"/>
              <a:t>IaaS</a:t>
            </a:r>
            <a:r>
              <a:rPr lang="en-US" sz="2400" dirty="0" smtClean="0"/>
              <a:t>, the end users are responsible for maintaining the development platform and the application running on top of the underlying infrastructure. The </a:t>
            </a:r>
            <a:r>
              <a:rPr lang="en-US" sz="2400" dirty="0" err="1" smtClean="0"/>
              <a:t>IaaS</a:t>
            </a:r>
            <a:r>
              <a:rPr lang="en-US" sz="2400" dirty="0" smtClean="0"/>
              <a:t> providers are responsible for maintaining the underlying hardware as shown in Figure 5.2a.</a:t>
            </a:r>
          </a:p>
          <a:p>
            <a:pPr algn="just"/>
            <a:endParaRPr lang="en-US" sz="2400" dirty="0" smtClean="0"/>
          </a:p>
          <a:p>
            <a:pPr algn="just"/>
            <a:r>
              <a:rPr lang="en-US" sz="2400" dirty="0" smtClean="0"/>
              <a:t> In </a:t>
            </a:r>
            <a:r>
              <a:rPr lang="en-US" sz="2400" dirty="0" err="1" smtClean="0"/>
              <a:t>PaaS</a:t>
            </a:r>
            <a:r>
              <a:rPr lang="en-US" sz="2400" dirty="0" smtClean="0"/>
              <a:t>, the end users are responsible for managing the application that they have developed. The underlying infrastructure will be maintained by the infrastructure provider as shown in Figure 5.2b. </a:t>
            </a:r>
          </a:p>
          <a:p>
            <a:pPr algn="just"/>
            <a:endParaRPr lang="en-US" sz="2400" dirty="0" smtClean="0"/>
          </a:p>
          <a:p>
            <a:pPr algn="just"/>
            <a:r>
              <a:rPr lang="en-US" sz="2400" dirty="0" smtClean="0"/>
              <a:t>In </a:t>
            </a:r>
            <a:r>
              <a:rPr lang="en-US" sz="2400" dirty="0" err="1" smtClean="0"/>
              <a:t>SaaS</a:t>
            </a:r>
            <a:r>
              <a:rPr lang="en-US" sz="2400" dirty="0" smtClean="0"/>
              <a:t>, the end user is free from maintaining the infrastructure, development platform, and application that they are using. All the maintenance will be carried out by the </a:t>
            </a:r>
            <a:r>
              <a:rPr lang="en-US" sz="2400" dirty="0" err="1" smtClean="0"/>
              <a:t>SaaS</a:t>
            </a:r>
            <a:r>
              <a:rPr lang="en-US" sz="2400" dirty="0" smtClean="0"/>
              <a:t> providers as shown Figure 5.2c.</a:t>
            </a:r>
            <a:endParaRPr sz="240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41773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Introduction</a:t>
            </a:r>
            <a:endParaRPr sz="4000"/>
          </a:p>
        </p:txBody>
      </p:sp>
      <p:pic>
        <p:nvPicPr>
          <p:cNvPr id="2050" name="Picture 2"/>
          <p:cNvPicPr>
            <a:picLocks noChangeAspect="1" noChangeArrowheads="1"/>
          </p:cNvPicPr>
          <p:nvPr/>
        </p:nvPicPr>
        <p:blipFill>
          <a:blip r:embed="rId2"/>
          <a:srcRect/>
          <a:stretch>
            <a:fillRect/>
          </a:stretch>
        </p:blipFill>
        <p:spPr bwMode="auto">
          <a:xfrm>
            <a:off x="304800" y="990600"/>
            <a:ext cx="9067800" cy="5410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41773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Introduction</a:t>
            </a:r>
            <a:endParaRPr sz="4000"/>
          </a:p>
        </p:txBody>
      </p:sp>
      <p:sp>
        <p:nvSpPr>
          <p:cNvPr id="3" name="object 3"/>
          <p:cNvSpPr txBox="1"/>
          <p:nvPr/>
        </p:nvSpPr>
        <p:spPr>
          <a:xfrm>
            <a:off x="381000" y="1219200"/>
            <a:ext cx="10310706" cy="4814138"/>
          </a:xfrm>
          <a:prstGeom prst="rect">
            <a:avLst/>
          </a:prstGeom>
        </p:spPr>
        <p:txBody>
          <a:bodyPr vert="horz" wrap="square" lIns="0" tIns="12700" rIns="0" bIns="0" rtlCol="0">
            <a:spAutoFit/>
          </a:bodyPr>
          <a:lstStyle/>
          <a:p>
            <a:pPr algn="just"/>
            <a:r>
              <a:rPr lang="en-US" sz="2400" dirty="0" smtClean="0"/>
              <a:t>The different service models of cloud computing can be deployed and delivered through any one of the cloud deployment models. </a:t>
            </a:r>
          </a:p>
          <a:p>
            <a:pPr algn="just"/>
            <a:endParaRPr lang="en-US" sz="2400" dirty="0" smtClean="0"/>
          </a:p>
          <a:p>
            <a:pPr algn="just"/>
            <a:r>
              <a:rPr lang="en-US" sz="2400" dirty="0" smtClean="0"/>
              <a:t>The NIST defines four different types of cloud deployment models, namely, public cloud, private cloud, community cloud, and hybrid cloud. </a:t>
            </a:r>
          </a:p>
          <a:p>
            <a:pPr algn="just"/>
            <a:endParaRPr lang="en-US" sz="2400" dirty="0" smtClean="0"/>
          </a:p>
          <a:p>
            <a:pPr algn="just"/>
            <a:r>
              <a:rPr lang="en-US" sz="2400" dirty="0" smtClean="0"/>
              <a:t>The public cloud is provided for the general public. The private cloud is used by an organization for its multiple business units. The community cloud is for some group of organization with the same goals. The hybrid cloud is any combination of the public, private, and community clouds. </a:t>
            </a:r>
          </a:p>
          <a:p>
            <a:pPr algn="just"/>
            <a:endParaRPr lang="en-US" sz="2400" dirty="0" smtClean="0"/>
          </a:p>
          <a:p>
            <a:pPr algn="just"/>
            <a:r>
              <a:rPr lang="en-US" sz="2400" dirty="0" smtClean="0"/>
              <a:t>The service delivery of cloud services through different deployment models is shown in Figure 5.3.</a:t>
            </a:r>
            <a:endParaRPr sz="240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41773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Introduction</a:t>
            </a:r>
            <a:endParaRPr sz="4000"/>
          </a:p>
        </p:txBody>
      </p:sp>
      <p:pic>
        <p:nvPicPr>
          <p:cNvPr id="3074" name="Picture 2"/>
          <p:cNvPicPr>
            <a:picLocks noChangeAspect="1" noChangeArrowheads="1"/>
          </p:cNvPicPr>
          <p:nvPr/>
        </p:nvPicPr>
        <p:blipFill>
          <a:blip r:embed="rId2"/>
          <a:srcRect/>
          <a:stretch>
            <a:fillRect/>
          </a:stretch>
        </p:blipFill>
        <p:spPr bwMode="auto">
          <a:xfrm>
            <a:off x="609600" y="1219200"/>
            <a:ext cx="8763000" cy="53625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Infrastructure as a Service</a:t>
            </a:r>
            <a:endParaRPr sz="4000"/>
          </a:p>
        </p:txBody>
      </p:sp>
      <p:sp>
        <p:nvSpPr>
          <p:cNvPr id="3" name="object 3"/>
          <p:cNvSpPr txBox="1"/>
          <p:nvPr/>
        </p:nvSpPr>
        <p:spPr>
          <a:xfrm>
            <a:off x="381000" y="1219200"/>
            <a:ext cx="10310706" cy="5183470"/>
          </a:xfrm>
          <a:prstGeom prst="rect">
            <a:avLst/>
          </a:prstGeom>
        </p:spPr>
        <p:txBody>
          <a:bodyPr vert="horz" wrap="square" lIns="0" tIns="12700" rIns="0" bIns="0" rtlCol="0">
            <a:spAutoFit/>
          </a:bodyPr>
          <a:lstStyle/>
          <a:p>
            <a:pPr algn="just"/>
            <a:r>
              <a:rPr lang="en-US" sz="2400" dirty="0" err="1" smtClean="0"/>
              <a:t>IaaS</a:t>
            </a:r>
            <a:r>
              <a:rPr lang="en-US" sz="2400" dirty="0" smtClean="0"/>
              <a:t> changes the way that the compute, storage, and networking resources are consumed. In traditional data centers, the computing power is consumed by having physical access to the infrastructure. </a:t>
            </a:r>
          </a:p>
          <a:p>
            <a:pPr algn="just"/>
            <a:endParaRPr lang="en-US" sz="2400" dirty="0" smtClean="0"/>
          </a:p>
          <a:p>
            <a:pPr algn="just"/>
            <a:r>
              <a:rPr lang="en-US" sz="2400" dirty="0" err="1" smtClean="0"/>
              <a:t>IaaS</a:t>
            </a:r>
            <a:r>
              <a:rPr lang="en-US" sz="2400" dirty="0" smtClean="0"/>
              <a:t> changes the computing from a physical infrastructure to a virtual infrastructure. </a:t>
            </a:r>
          </a:p>
          <a:p>
            <a:pPr algn="just"/>
            <a:endParaRPr lang="en-US" sz="2400" dirty="0" smtClean="0"/>
          </a:p>
          <a:p>
            <a:pPr algn="just"/>
            <a:r>
              <a:rPr lang="en-US" sz="2400" dirty="0" err="1" smtClean="0"/>
              <a:t>IaaS</a:t>
            </a:r>
            <a:r>
              <a:rPr lang="en-US" sz="2400" dirty="0" smtClean="0"/>
              <a:t> provides virtual computing, storage, and network resources by abstracting the physical resources. Technology </a:t>
            </a:r>
            <a:r>
              <a:rPr lang="en-US" sz="2400" i="1" dirty="0" smtClean="0"/>
              <a:t>virtualization is used to provide the virtual resources. </a:t>
            </a:r>
          </a:p>
          <a:p>
            <a:pPr algn="just"/>
            <a:endParaRPr lang="en-US" sz="2400" i="1" dirty="0" smtClean="0"/>
          </a:p>
          <a:p>
            <a:pPr algn="just"/>
            <a:r>
              <a:rPr lang="en-US" sz="2400" i="1" dirty="0" smtClean="0"/>
              <a:t>All the virtual resources are given to the virtual machines (VMs) that are configured by the service provider. The end users or IT architects will use the infrastructure resources in the form of VMs as shown in Figure 5.4.</a:t>
            </a:r>
            <a:endParaRPr sz="240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Infrastructure as a Service</a:t>
            </a:r>
            <a:endParaRPr sz="4000"/>
          </a:p>
        </p:txBody>
      </p:sp>
      <p:pic>
        <p:nvPicPr>
          <p:cNvPr id="1026" name="Picture 2"/>
          <p:cNvPicPr>
            <a:picLocks noChangeAspect="1" noChangeArrowheads="1"/>
          </p:cNvPicPr>
          <p:nvPr/>
        </p:nvPicPr>
        <p:blipFill>
          <a:blip r:embed="rId2"/>
          <a:srcRect/>
          <a:stretch>
            <a:fillRect/>
          </a:stretch>
        </p:blipFill>
        <p:spPr bwMode="auto">
          <a:xfrm>
            <a:off x="1447800" y="1066800"/>
            <a:ext cx="6734175" cy="5410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Infrastructure as a Service</a:t>
            </a:r>
            <a:endParaRPr sz="4000"/>
          </a:p>
        </p:txBody>
      </p:sp>
      <p:sp>
        <p:nvSpPr>
          <p:cNvPr id="3" name="object 3"/>
          <p:cNvSpPr txBox="1"/>
          <p:nvPr/>
        </p:nvSpPr>
        <p:spPr>
          <a:xfrm>
            <a:off x="381000" y="1219200"/>
            <a:ext cx="10310706" cy="4814138"/>
          </a:xfrm>
          <a:prstGeom prst="rect">
            <a:avLst/>
          </a:prstGeom>
        </p:spPr>
        <p:txBody>
          <a:bodyPr vert="horz" wrap="square" lIns="0" tIns="12700" rIns="0" bIns="0" rtlCol="0">
            <a:spAutoFit/>
          </a:bodyPr>
          <a:lstStyle/>
          <a:p>
            <a:pPr algn="just"/>
            <a:r>
              <a:rPr lang="en-US" sz="2400" dirty="0" smtClean="0"/>
              <a:t>The targeted audience of </a:t>
            </a:r>
            <a:r>
              <a:rPr lang="en-US" sz="2400" dirty="0" err="1" smtClean="0"/>
              <a:t>IaaS</a:t>
            </a:r>
            <a:r>
              <a:rPr lang="en-US" sz="2400" dirty="0" smtClean="0"/>
              <a:t> is the IT architect. </a:t>
            </a:r>
          </a:p>
          <a:p>
            <a:pPr algn="just"/>
            <a:endParaRPr lang="en-US" sz="2400" dirty="0" smtClean="0"/>
          </a:p>
          <a:p>
            <a:pPr algn="just"/>
            <a:r>
              <a:rPr lang="en-US" sz="2400" dirty="0" smtClean="0"/>
              <a:t>The IT architect can design virtual infrastructure, network, load balancers, etc., based on their needs. </a:t>
            </a:r>
          </a:p>
          <a:p>
            <a:pPr algn="just"/>
            <a:endParaRPr lang="en-US" sz="2400" dirty="0" smtClean="0"/>
          </a:p>
          <a:p>
            <a:pPr algn="just"/>
            <a:r>
              <a:rPr lang="en-US" sz="2400" dirty="0" smtClean="0"/>
              <a:t>The IT architects need not maintain the physical servers as it is maintained by the service providers. </a:t>
            </a:r>
          </a:p>
          <a:p>
            <a:pPr algn="just"/>
            <a:endParaRPr lang="en-US" sz="2400" dirty="0" smtClean="0"/>
          </a:p>
          <a:p>
            <a:pPr algn="just"/>
            <a:r>
              <a:rPr lang="en-US" sz="2400" dirty="0" smtClean="0"/>
              <a:t>The physical infrastructure can be maintained by the service providers themselves. Thus, it eliminates or hides the complexity of maintaining the physical infrastructure from the IT architects. </a:t>
            </a:r>
          </a:p>
          <a:p>
            <a:pPr algn="just"/>
            <a:endParaRPr lang="en-US" sz="2400" dirty="0" smtClean="0"/>
          </a:p>
          <a:p>
            <a:pPr algn="just"/>
            <a:r>
              <a:rPr lang="en-US" sz="2400" dirty="0" smtClean="0"/>
              <a:t>A typical </a:t>
            </a:r>
            <a:r>
              <a:rPr lang="en-US" sz="2400" dirty="0" err="1" smtClean="0"/>
              <a:t>IaaS</a:t>
            </a:r>
            <a:r>
              <a:rPr lang="en-US" sz="2400" dirty="0" smtClean="0"/>
              <a:t> provider may provide the flowing services as shown in Figure 5.5: </a:t>
            </a:r>
            <a:endParaRPr sz="240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Infrastructure as a Service</a:t>
            </a:r>
            <a:endParaRPr sz="4000"/>
          </a:p>
        </p:txBody>
      </p:sp>
      <p:pic>
        <p:nvPicPr>
          <p:cNvPr id="2050" name="Picture 2"/>
          <p:cNvPicPr>
            <a:picLocks noChangeAspect="1" noChangeArrowheads="1"/>
          </p:cNvPicPr>
          <p:nvPr/>
        </p:nvPicPr>
        <p:blipFill>
          <a:blip r:embed="rId2"/>
          <a:srcRect/>
          <a:stretch>
            <a:fillRect/>
          </a:stretch>
        </p:blipFill>
        <p:spPr bwMode="auto">
          <a:xfrm>
            <a:off x="685800" y="1219200"/>
            <a:ext cx="8229600" cy="499783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Infrastructure as a Service</a:t>
            </a:r>
            <a:endParaRPr sz="4000"/>
          </a:p>
        </p:txBody>
      </p:sp>
      <p:sp>
        <p:nvSpPr>
          <p:cNvPr id="3" name="object 3"/>
          <p:cNvSpPr txBox="1"/>
          <p:nvPr/>
        </p:nvSpPr>
        <p:spPr>
          <a:xfrm>
            <a:off x="381000" y="1219200"/>
            <a:ext cx="10310706" cy="4075475"/>
          </a:xfrm>
          <a:prstGeom prst="rect">
            <a:avLst/>
          </a:prstGeom>
        </p:spPr>
        <p:txBody>
          <a:bodyPr vert="horz" wrap="square" lIns="0" tIns="12700" rIns="0" bIns="0" rtlCol="0">
            <a:spAutoFit/>
          </a:bodyPr>
          <a:lstStyle/>
          <a:p>
            <a:pPr marL="457200" indent="-457200">
              <a:buAutoNum type="arabicPeriod"/>
            </a:pPr>
            <a:r>
              <a:rPr lang="en-US" sz="2400" b="1" i="1" dirty="0" smtClean="0"/>
              <a:t>Compute: </a:t>
            </a:r>
            <a:r>
              <a:rPr lang="en-US" sz="2400" i="1" dirty="0" smtClean="0"/>
              <a:t>Computing as a Service includes virtual central processing units (CPUs) and virtual main memory for the VMs that are provisioned to the end users.</a:t>
            </a:r>
          </a:p>
          <a:p>
            <a:r>
              <a:rPr lang="en-US" sz="2400" b="1" dirty="0" smtClean="0"/>
              <a:t>2. </a:t>
            </a:r>
            <a:r>
              <a:rPr lang="en-US" sz="2400" b="1" i="1" dirty="0" smtClean="0"/>
              <a:t>Storage: </a:t>
            </a:r>
            <a:r>
              <a:rPr lang="en-US" sz="2400" i="1" dirty="0" err="1" smtClean="0"/>
              <a:t>STaaS</a:t>
            </a:r>
            <a:r>
              <a:rPr lang="en-US" sz="2400" i="1" dirty="0" smtClean="0"/>
              <a:t> provides back-end storage for the VM images. Some of the </a:t>
            </a:r>
            <a:r>
              <a:rPr lang="en-US" sz="2400" i="1" dirty="0" err="1" smtClean="0"/>
              <a:t>IaaS</a:t>
            </a:r>
            <a:r>
              <a:rPr lang="en-US" sz="2400" i="1" dirty="0" smtClean="0"/>
              <a:t> providers also provide the back end for storing files. </a:t>
            </a:r>
          </a:p>
          <a:p>
            <a:endParaRPr lang="en-US" sz="2400" i="1" dirty="0" smtClean="0"/>
          </a:p>
          <a:p>
            <a:r>
              <a:rPr lang="en-US" sz="2400" b="1" dirty="0" smtClean="0"/>
              <a:t>3. </a:t>
            </a:r>
            <a:r>
              <a:rPr lang="en-US" sz="2400" b="1" i="1" dirty="0" smtClean="0"/>
              <a:t>Network: </a:t>
            </a:r>
            <a:r>
              <a:rPr lang="en-US" sz="2400" i="1" dirty="0" smtClean="0"/>
              <a:t>Network as a Service (</a:t>
            </a:r>
            <a:r>
              <a:rPr lang="en-US" sz="2400" i="1" dirty="0" err="1" smtClean="0"/>
              <a:t>NaaS</a:t>
            </a:r>
            <a:r>
              <a:rPr lang="en-US" sz="2400" i="1" dirty="0" smtClean="0"/>
              <a:t>) provides virtual networking components such as virtual router, switch, and bridge for the VMs</a:t>
            </a:r>
          </a:p>
          <a:p>
            <a:r>
              <a:rPr lang="en-US" sz="2400" i="1" dirty="0" smtClean="0"/>
              <a:t>. </a:t>
            </a:r>
          </a:p>
          <a:p>
            <a:r>
              <a:rPr lang="en-US" sz="2400" b="1" dirty="0" smtClean="0"/>
              <a:t>4. </a:t>
            </a:r>
            <a:r>
              <a:rPr lang="en-US" sz="2400" b="1" i="1" dirty="0" smtClean="0"/>
              <a:t>Load balancers: </a:t>
            </a:r>
            <a:r>
              <a:rPr lang="en-US" sz="2400" i="1" dirty="0" smtClean="0"/>
              <a:t>Load Balancing as a Service may provide load balancing capability at the infrastructure layer.</a:t>
            </a:r>
            <a:endParaRPr sz="240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62890"/>
            <a:ext cx="539157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Cloud Service Models</a:t>
            </a:r>
            <a:endParaRPr sz="4000">
              <a:latin typeface="Times New Roman" pitchFamily="18" charset="0"/>
              <a:cs typeface="Times New Roman" pitchFamily="18" charset="0"/>
            </a:endParaRPr>
          </a:p>
        </p:txBody>
      </p:sp>
      <p:sp>
        <p:nvSpPr>
          <p:cNvPr id="4" name="Rectangle 3"/>
          <p:cNvSpPr/>
          <p:nvPr/>
        </p:nvSpPr>
        <p:spPr>
          <a:xfrm>
            <a:off x="1143000" y="1371600"/>
            <a:ext cx="8001000" cy="4401205"/>
          </a:xfrm>
          <a:prstGeom prst="rect">
            <a:avLst/>
          </a:prstGeom>
        </p:spPr>
        <p:txBody>
          <a:bodyPr wrap="square">
            <a:spAutoFit/>
          </a:bodyPr>
          <a:lstStyle/>
          <a:p>
            <a:pPr>
              <a:buFont typeface="Wingdings" pitchFamily="2" charset="2"/>
              <a:buChar char="ü"/>
            </a:pPr>
            <a:r>
              <a:rPr lang="en-US" sz="2800" dirty="0" smtClean="0">
                <a:solidFill>
                  <a:srgbClr val="92D050"/>
                </a:solidFill>
              </a:rPr>
              <a:t> Infrastructure as a Service</a:t>
            </a:r>
          </a:p>
          <a:p>
            <a:pPr>
              <a:buFont typeface="Wingdings" pitchFamily="2" charset="2"/>
              <a:buChar char="ü"/>
            </a:pPr>
            <a:r>
              <a:rPr lang="en-US" sz="2800" dirty="0" smtClean="0">
                <a:solidFill>
                  <a:srgbClr val="92D050"/>
                </a:solidFill>
              </a:rPr>
              <a:t> Characteristics of </a:t>
            </a:r>
            <a:r>
              <a:rPr lang="en-US" sz="2800" dirty="0" err="1" smtClean="0">
                <a:solidFill>
                  <a:srgbClr val="92D050"/>
                </a:solidFill>
              </a:rPr>
              <a:t>IaaS</a:t>
            </a:r>
            <a:endParaRPr lang="en-US" sz="2800" dirty="0" smtClean="0">
              <a:solidFill>
                <a:srgbClr val="92D050"/>
              </a:solidFill>
            </a:endParaRPr>
          </a:p>
          <a:p>
            <a:pPr>
              <a:buFont typeface="Wingdings" pitchFamily="2" charset="2"/>
              <a:buChar char="ü"/>
            </a:pPr>
            <a:r>
              <a:rPr lang="en-US" sz="2800" dirty="0" smtClean="0">
                <a:solidFill>
                  <a:srgbClr val="92D050"/>
                </a:solidFill>
              </a:rPr>
              <a:t> Suitability of </a:t>
            </a:r>
            <a:r>
              <a:rPr lang="en-US" sz="2800" dirty="0" err="1" smtClean="0">
                <a:solidFill>
                  <a:srgbClr val="92D050"/>
                </a:solidFill>
              </a:rPr>
              <a:t>IaaS</a:t>
            </a:r>
            <a:endParaRPr lang="en-US" sz="2800" dirty="0" smtClean="0">
              <a:solidFill>
                <a:srgbClr val="92D050"/>
              </a:solidFill>
            </a:endParaRPr>
          </a:p>
          <a:p>
            <a:pPr>
              <a:buFont typeface="Wingdings" pitchFamily="2" charset="2"/>
              <a:buChar char="ü"/>
            </a:pPr>
            <a:r>
              <a:rPr lang="en-US" sz="2800" dirty="0" smtClean="0">
                <a:solidFill>
                  <a:srgbClr val="92D050"/>
                </a:solidFill>
              </a:rPr>
              <a:t> Pros and Cons of </a:t>
            </a:r>
            <a:r>
              <a:rPr lang="en-US" sz="2800" dirty="0" err="1" smtClean="0">
                <a:solidFill>
                  <a:srgbClr val="92D050"/>
                </a:solidFill>
              </a:rPr>
              <a:t>IaaS</a:t>
            </a:r>
            <a:endParaRPr lang="en-US" sz="2800" dirty="0" smtClean="0">
              <a:solidFill>
                <a:srgbClr val="92D050"/>
              </a:solidFill>
            </a:endParaRPr>
          </a:p>
          <a:p>
            <a:pPr>
              <a:buFont typeface="Wingdings" pitchFamily="2" charset="2"/>
              <a:buChar char="ü"/>
            </a:pPr>
            <a:r>
              <a:rPr lang="en-US" sz="2800" dirty="0" smtClean="0">
                <a:solidFill>
                  <a:srgbClr val="92D050"/>
                </a:solidFill>
              </a:rPr>
              <a:t> Summary of </a:t>
            </a:r>
            <a:r>
              <a:rPr lang="en-US" sz="2800" dirty="0" err="1" smtClean="0">
                <a:solidFill>
                  <a:srgbClr val="92D050"/>
                </a:solidFill>
              </a:rPr>
              <a:t>IaaS</a:t>
            </a:r>
            <a:r>
              <a:rPr lang="en-US" sz="2800" dirty="0" smtClean="0">
                <a:solidFill>
                  <a:srgbClr val="92D050"/>
                </a:solidFill>
              </a:rPr>
              <a:t> Providers</a:t>
            </a:r>
          </a:p>
          <a:p>
            <a:pPr>
              <a:buFont typeface="Wingdings" pitchFamily="2" charset="2"/>
              <a:buChar char="ü"/>
            </a:pPr>
            <a:r>
              <a:rPr lang="en-US" sz="2800" dirty="0" smtClean="0">
                <a:solidFill>
                  <a:srgbClr val="92D050"/>
                </a:solidFill>
              </a:rPr>
              <a:t> Platform as a Service</a:t>
            </a:r>
          </a:p>
          <a:p>
            <a:pPr>
              <a:buFont typeface="Wingdings" pitchFamily="2" charset="2"/>
              <a:buChar char="ü"/>
            </a:pPr>
            <a:r>
              <a:rPr lang="en-US" sz="2800" dirty="0" smtClean="0">
                <a:solidFill>
                  <a:srgbClr val="92D050"/>
                </a:solidFill>
              </a:rPr>
              <a:t> Characteristics of </a:t>
            </a:r>
            <a:r>
              <a:rPr lang="en-US" sz="2800" dirty="0" err="1" smtClean="0">
                <a:solidFill>
                  <a:srgbClr val="92D050"/>
                </a:solidFill>
              </a:rPr>
              <a:t>PaaS</a:t>
            </a:r>
            <a:endParaRPr lang="en-US" sz="2800" dirty="0" smtClean="0">
              <a:solidFill>
                <a:srgbClr val="92D050"/>
              </a:solidFill>
            </a:endParaRPr>
          </a:p>
          <a:p>
            <a:pPr>
              <a:buFont typeface="Wingdings" pitchFamily="2" charset="2"/>
              <a:buChar char="ü"/>
            </a:pPr>
            <a:r>
              <a:rPr lang="en-US" sz="2800" dirty="0" smtClean="0">
                <a:solidFill>
                  <a:srgbClr val="92D050"/>
                </a:solidFill>
              </a:rPr>
              <a:t> Suitability of </a:t>
            </a:r>
            <a:r>
              <a:rPr lang="en-US" sz="2800" dirty="0" err="1" smtClean="0">
                <a:solidFill>
                  <a:srgbClr val="92D050"/>
                </a:solidFill>
              </a:rPr>
              <a:t>PaaS</a:t>
            </a:r>
            <a:endParaRPr lang="en-US" sz="2800" dirty="0" smtClean="0">
              <a:solidFill>
                <a:srgbClr val="92D050"/>
              </a:solidFill>
            </a:endParaRPr>
          </a:p>
          <a:p>
            <a:pPr>
              <a:buFont typeface="Wingdings" pitchFamily="2" charset="2"/>
              <a:buChar char="ü"/>
            </a:pPr>
            <a:r>
              <a:rPr lang="en-US" sz="2800" dirty="0" smtClean="0">
                <a:solidFill>
                  <a:srgbClr val="92D050"/>
                </a:solidFill>
              </a:rPr>
              <a:t>Pros and Cons of </a:t>
            </a:r>
            <a:r>
              <a:rPr lang="en-US" sz="2800" dirty="0" err="1" smtClean="0">
                <a:solidFill>
                  <a:srgbClr val="92D050"/>
                </a:solidFill>
              </a:rPr>
              <a:t>PaaS</a:t>
            </a:r>
            <a:endParaRPr lang="en-US" sz="2800" dirty="0" smtClean="0">
              <a:solidFill>
                <a:srgbClr val="92D050"/>
              </a:solidFill>
            </a:endParaRPr>
          </a:p>
          <a:p>
            <a:pPr>
              <a:buFont typeface="Wingdings" pitchFamily="2" charset="2"/>
              <a:buChar char="ü"/>
            </a:pPr>
            <a:r>
              <a:rPr lang="en-US" sz="2800" dirty="0" smtClean="0">
                <a:solidFill>
                  <a:srgbClr val="92D050"/>
                </a:solidFill>
              </a:rPr>
              <a:t> Summary of </a:t>
            </a:r>
            <a:r>
              <a:rPr lang="en-US" sz="2800" dirty="0" err="1" smtClean="0">
                <a:solidFill>
                  <a:srgbClr val="92D050"/>
                </a:solidFill>
              </a:rPr>
              <a:t>PaaS</a:t>
            </a:r>
            <a:endParaRPr lang="en-US" sz="2800" dirty="0" smtClean="0">
              <a:solidFill>
                <a:srgbClr val="92D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Characteristics of </a:t>
            </a:r>
            <a:r>
              <a:rPr lang="en-US" sz="4000" dirty="0" err="1" smtClean="0"/>
              <a:t>IaaS</a:t>
            </a:r>
            <a:endParaRPr sz="4000"/>
          </a:p>
        </p:txBody>
      </p:sp>
      <p:sp>
        <p:nvSpPr>
          <p:cNvPr id="3" name="object 3"/>
          <p:cNvSpPr txBox="1"/>
          <p:nvPr/>
        </p:nvSpPr>
        <p:spPr>
          <a:xfrm>
            <a:off x="381000" y="1219200"/>
            <a:ext cx="10310706" cy="2967479"/>
          </a:xfrm>
          <a:prstGeom prst="rect">
            <a:avLst/>
          </a:prstGeom>
        </p:spPr>
        <p:txBody>
          <a:bodyPr vert="horz" wrap="square" lIns="0" tIns="12700" rIns="0" bIns="0" rtlCol="0">
            <a:spAutoFit/>
          </a:bodyPr>
          <a:lstStyle/>
          <a:p>
            <a:pPr marL="457200" indent="-457200"/>
            <a:r>
              <a:rPr lang="en-US" sz="2400" dirty="0" smtClean="0"/>
              <a:t>	</a:t>
            </a:r>
            <a:r>
              <a:rPr lang="en-US" sz="2400" dirty="0" err="1" smtClean="0"/>
              <a:t>IaaS</a:t>
            </a:r>
            <a:r>
              <a:rPr lang="en-US" sz="2400" dirty="0" smtClean="0"/>
              <a:t> providers offer virtual computing resources to the consumers on a pay-as-you-go basis.</a:t>
            </a:r>
          </a:p>
          <a:p>
            <a:pPr marL="457200" indent="-457200"/>
            <a:endParaRPr lang="en-US" sz="2400" dirty="0" smtClean="0"/>
          </a:p>
          <a:p>
            <a:pPr marL="457200" indent="-457200"/>
            <a:r>
              <a:rPr lang="en-US" sz="2400" dirty="0" smtClean="0"/>
              <a:t>	 </a:t>
            </a:r>
            <a:r>
              <a:rPr lang="en-US" sz="2400" dirty="0" err="1" smtClean="0"/>
              <a:t>IaaS</a:t>
            </a:r>
            <a:r>
              <a:rPr lang="en-US" sz="2400" dirty="0" smtClean="0"/>
              <a:t> contains the characteristics of cloud computing such as on-demand self-service, broad network access, resource pooling, rapid elasticity, and measured service. </a:t>
            </a:r>
          </a:p>
          <a:p>
            <a:pPr marL="457200" indent="-457200"/>
            <a:endParaRPr lang="en-US" sz="2400" dirty="0" smtClean="0"/>
          </a:p>
          <a:p>
            <a:pPr marL="457200" indent="-457200"/>
            <a:r>
              <a:rPr lang="en-US" sz="2400" dirty="0" smtClean="0"/>
              <a:t>	Apart from all these, </a:t>
            </a:r>
            <a:r>
              <a:rPr lang="en-US" sz="2400" dirty="0" err="1" smtClean="0"/>
              <a:t>IaaS</a:t>
            </a:r>
            <a:r>
              <a:rPr lang="en-US" sz="2400" dirty="0" smtClean="0"/>
              <a:t> has its own unique characteristics as follows:</a:t>
            </a:r>
            <a:endParaRPr sz="240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Characteristics of </a:t>
            </a:r>
            <a:r>
              <a:rPr lang="en-US" sz="4000" dirty="0" err="1" smtClean="0"/>
              <a:t>IaaS</a:t>
            </a:r>
            <a:endParaRPr sz="4000"/>
          </a:p>
        </p:txBody>
      </p:sp>
      <p:sp>
        <p:nvSpPr>
          <p:cNvPr id="3" name="object 3"/>
          <p:cNvSpPr txBox="1"/>
          <p:nvPr/>
        </p:nvSpPr>
        <p:spPr>
          <a:xfrm>
            <a:off x="381000" y="1447800"/>
            <a:ext cx="10310706" cy="3706143"/>
          </a:xfrm>
          <a:prstGeom prst="rect">
            <a:avLst/>
          </a:prstGeom>
        </p:spPr>
        <p:txBody>
          <a:bodyPr vert="horz" wrap="square" lIns="0" tIns="12700" rIns="0" bIns="0" rtlCol="0">
            <a:spAutoFit/>
          </a:bodyPr>
          <a:lstStyle/>
          <a:p>
            <a:pPr marL="457200" indent="-457200" algn="just">
              <a:buAutoNum type="arabicPeriod"/>
            </a:pPr>
            <a:r>
              <a:rPr lang="en-US" sz="2400" b="1" i="1" dirty="0" smtClean="0"/>
              <a:t>Web access to the resources: </a:t>
            </a:r>
            <a:r>
              <a:rPr lang="en-US" sz="2400" i="1" dirty="0" smtClean="0"/>
              <a:t>The </a:t>
            </a:r>
            <a:r>
              <a:rPr lang="en-US" sz="2400" i="1" dirty="0" err="1" smtClean="0"/>
              <a:t>IaaS</a:t>
            </a:r>
            <a:r>
              <a:rPr lang="en-US" sz="2400" i="1" dirty="0" smtClean="0"/>
              <a:t> model enables the IT users to access infrastructure resources over the Internet. When accessing a huge computing power, the IT user need not get physical access to the servers. Through any web browsers or management console, the users can access the required infrastructure.</a:t>
            </a:r>
          </a:p>
          <a:p>
            <a:pPr marL="457200" indent="-457200" algn="just">
              <a:buAutoNum type="arabicPeriod"/>
            </a:pPr>
            <a:endParaRPr lang="en-US" sz="2400" i="1" dirty="0" smtClean="0">
              <a:latin typeface="Times New Roman" pitchFamily="18" charset="0"/>
              <a:cs typeface="Times New Roman" pitchFamily="18" charset="0"/>
            </a:endParaRPr>
          </a:p>
          <a:p>
            <a:pPr marL="457200" indent="-457200" algn="just">
              <a:buAutoNum type="arabicPeriod"/>
            </a:pPr>
            <a:r>
              <a:rPr lang="en-US" sz="2400" b="1" i="1" dirty="0" smtClean="0"/>
              <a:t>Centralized management: </a:t>
            </a:r>
            <a:r>
              <a:rPr lang="en-US" sz="2400" i="1" dirty="0" smtClean="0"/>
              <a:t>Even though the physical resources are distributed, the management will be from a single place. The resources distributed across different parts can be controlled from any management console. This ensures effective resource management and effective resource utilization.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Characteristics of </a:t>
            </a:r>
            <a:r>
              <a:rPr lang="en-US" sz="4000" dirty="0" err="1" smtClean="0"/>
              <a:t>IaaS</a:t>
            </a:r>
            <a:endParaRPr sz="4000"/>
          </a:p>
        </p:txBody>
      </p:sp>
      <p:sp>
        <p:nvSpPr>
          <p:cNvPr id="3" name="object 3"/>
          <p:cNvSpPr txBox="1"/>
          <p:nvPr/>
        </p:nvSpPr>
        <p:spPr>
          <a:xfrm>
            <a:off x="381000" y="1219200"/>
            <a:ext cx="10310706" cy="4075475"/>
          </a:xfrm>
          <a:prstGeom prst="rect">
            <a:avLst/>
          </a:prstGeom>
        </p:spPr>
        <p:txBody>
          <a:bodyPr vert="horz" wrap="square" lIns="0" tIns="12700" rIns="0" bIns="0" rtlCol="0">
            <a:spAutoFit/>
          </a:bodyPr>
          <a:lstStyle/>
          <a:p>
            <a:pPr algn="just"/>
            <a:r>
              <a:rPr lang="en-US" sz="2400" b="1" dirty="0" smtClean="0"/>
              <a:t>3. </a:t>
            </a:r>
            <a:r>
              <a:rPr lang="en-US" sz="2400" b="1" i="1" dirty="0" smtClean="0"/>
              <a:t>Elasticity and dynamic scaling: </a:t>
            </a:r>
            <a:r>
              <a:rPr lang="en-US" sz="2400" i="1" dirty="0" err="1" smtClean="0"/>
              <a:t>IaaS</a:t>
            </a:r>
            <a:r>
              <a:rPr lang="en-US" sz="2400" i="1" dirty="0" smtClean="0"/>
              <a:t> provides elastic services where the usage of resources can be increased or decreased according to the requirements. The infrastructure need depends on the load on the application. </a:t>
            </a:r>
          </a:p>
          <a:p>
            <a:pPr algn="just"/>
            <a:endParaRPr lang="en-US" sz="2400" i="1" dirty="0" smtClean="0"/>
          </a:p>
          <a:p>
            <a:pPr algn="just"/>
            <a:r>
              <a:rPr lang="en-US" sz="2400" i="1" dirty="0" smtClean="0"/>
              <a:t>According to the load, </a:t>
            </a:r>
            <a:r>
              <a:rPr lang="en-US" sz="2400" i="1" dirty="0" err="1" smtClean="0"/>
              <a:t>IaaS</a:t>
            </a:r>
            <a:r>
              <a:rPr lang="en-US" sz="2400" i="1" dirty="0" smtClean="0"/>
              <a:t> services can provide the resources. The load on any application is dynamic and </a:t>
            </a:r>
            <a:r>
              <a:rPr lang="en-US" sz="2400" i="1" dirty="0" err="1" smtClean="0"/>
              <a:t>IaaS</a:t>
            </a:r>
            <a:r>
              <a:rPr lang="en-US" sz="2400" i="1" dirty="0" smtClean="0"/>
              <a:t> services are capable of proving the required services dynamically. </a:t>
            </a:r>
          </a:p>
          <a:p>
            <a:pPr algn="just"/>
            <a:endParaRPr lang="en-US" sz="2400" i="1" dirty="0" smtClean="0"/>
          </a:p>
          <a:p>
            <a:pPr algn="just"/>
            <a:r>
              <a:rPr lang="en-US" sz="2400" b="1" i="1" dirty="0" smtClean="0"/>
              <a:t>4. Shared infrastructure: </a:t>
            </a:r>
            <a:r>
              <a:rPr lang="en-US" sz="2400" i="1" dirty="0" err="1" smtClean="0"/>
              <a:t>IaaS</a:t>
            </a:r>
            <a:r>
              <a:rPr lang="en-US" sz="2400" i="1" dirty="0" smtClean="0"/>
              <a:t> follows a one-to-many delivery model and allows multiple IT users to share the same physical infrastructure. The different IT users will be given different VMs. </a:t>
            </a:r>
            <a:r>
              <a:rPr lang="en-US" sz="2400" i="1" dirty="0" err="1" smtClean="0"/>
              <a:t>IaaS</a:t>
            </a:r>
            <a:r>
              <a:rPr lang="en-US" sz="2400" i="1" dirty="0" smtClean="0"/>
              <a:t> ensures high resource utilization.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Characteristics of </a:t>
            </a:r>
            <a:r>
              <a:rPr lang="en-US" sz="4000" dirty="0" err="1" smtClean="0"/>
              <a:t>IaaS</a:t>
            </a:r>
            <a:endParaRPr sz="4000"/>
          </a:p>
        </p:txBody>
      </p:sp>
      <p:sp>
        <p:nvSpPr>
          <p:cNvPr id="3" name="object 3"/>
          <p:cNvSpPr txBox="1"/>
          <p:nvPr/>
        </p:nvSpPr>
        <p:spPr>
          <a:xfrm>
            <a:off x="381000" y="1219200"/>
            <a:ext cx="10310706" cy="4444807"/>
          </a:xfrm>
          <a:prstGeom prst="rect">
            <a:avLst/>
          </a:prstGeom>
        </p:spPr>
        <p:txBody>
          <a:bodyPr vert="horz" wrap="square" lIns="0" tIns="12700" rIns="0" bIns="0" rtlCol="0">
            <a:spAutoFit/>
          </a:bodyPr>
          <a:lstStyle/>
          <a:p>
            <a:pPr algn="just"/>
            <a:r>
              <a:rPr lang="en-US" sz="2400" b="1" i="1" dirty="0" smtClean="0"/>
              <a:t>5. Preconfigured VMs</a:t>
            </a:r>
            <a:r>
              <a:rPr lang="en-US" sz="2400" i="1" dirty="0" smtClean="0"/>
              <a:t>: </a:t>
            </a:r>
            <a:r>
              <a:rPr lang="en-US" sz="2400" i="1" dirty="0" err="1" smtClean="0"/>
              <a:t>IaaS</a:t>
            </a:r>
            <a:r>
              <a:rPr lang="en-US" sz="2400" i="1" dirty="0" smtClean="0"/>
              <a:t> providers offer preconfigured VMs with operating systems (OSs), network configuration, etc. </a:t>
            </a:r>
          </a:p>
          <a:p>
            <a:pPr algn="just"/>
            <a:endParaRPr lang="en-US" sz="2400" i="1" dirty="0" smtClean="0"/>
          </a:p>
          <a:p>
            <a:pPr algn="just"/>
            <a:r>
              <a:rPr lang="en-US" sz="2400" i="1" dirty="0" smtClean="0"/>
              <a:t>The IT users can select any kind of VMs of their choice. The IT users are free to configure VMs from scratch. The users can directly start using the VMs as soon as they subscribed to the services. </a:t>
            </a:r>
          </a:p>
          <a:p>
            <a:pPr algn="just"/>
            <a:endParaRPr lang="en-US" sz="2400" i="1" dirty="0" smtClean="0"/>
          </a:p>
          <a:p>
            <a:pPr algn="just"/>
            <a:r>
              <a:rPr lang="en-US" sz="2400" b="1" dirty="0" smtClean="0"/>
              <a:t>6. </a:t>
            </a:r>
            <a:r>
              <a:rPr lang="en-US" sz="2400" b="1" i="1" dirty="0" smtClean="0"/>
              <a:t>Metered services: </a:t>
            </a:r>
            <a:r>
              <a:rPr lang="en-US" sz="2400" i="1" dirty="0" err="1" smtClean="0"/>
              <a:t>IaaS</a:t>
            </a:r>
            <a:r>
              <a:rPr lang="en-US" sz="2400" i="1" dirty="0" smtClean="0"/>
              <a:t> allows the IT users to rent the computing resources instead of buying it. </a:t>
            </a:r>
          </a:p>
          <a:p>
            <a:pPr algn="just"/>
            <a:endParaRPr lang="en-US" sz="2400" i="1" dirty="0" smtClean="0"/>
          </a:p>
          <a:p>
            <a:pPr algn="just"/>
            <a:r>
              <a:rPr lang="en-US" sz="2400" i="1" dirty="0" smtClean="0"/>
              <a:t>The services consumed by the IT user will be measured, and the users will be charged by the </a:t>
            </a:r>
            <a:r>
              <a:rPr lang="en-US" sz="2400" i="1" dirty="0" err="1" smtClean="0"/>
              <a:t>IaaS</a:t>
            </a:r>
            <a:r>
              <a:rPr lang="en-US" sz="2400" i="1" dirty="0" smtClean="0"/>
              <a:t> providers based on the amount of usage.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Suitability of </a:t>
            </a:r>
            <a:r>
              <a:rPr lang="en-US" sz="4000" dirty="0" err="1" smtClean="0"/>
              <a:t>IaaS</a:t>
            </a:r>
            <a:endParaRPr sz="4000"/>
          </a:p>
        </p:txBody>
      </p:sp>
      <p:sp>
        <p:nvSpPr>
          <p:cNvPr id="3" name="object 3"/>
          <p:cNvSpPr txBox="1"/>
          <p:nvPr/>
        </p:nvSpPr>
        <p:spPr>
          <a:xfrm>
            <a:off x="381000" y="1219200"/>
            <a:ext cx="10310706" cy="3767698"/>
          </a:xfrm>
          <a:prstGeom prst="rect">
            <a:avLst/>
          </a:prstGeom>
        </p:spPr>
        <p:txBody>
          <a:bodyPr vert="horz" wrap="square" lIns="0" tIns="12700" rIns="0" bIns="0" rtlCol="0">
            <a:spAutoFit/>
          </a:bodyPr>
          <a:lstStyle/>
          <a:p>
            <a:pPr algn="just"/>
            <a:r>
              <a:rPr lang="en-US" sz="2400" dirty="0" err="1" smtClean="0"/>
              <a:t>IaaS</a:t>
            </a:r>
            <a:r>
              <a:rPr lang="en-US" sz="2400" dirty="0" smtClean="0"/>
              <a:t> reduces the total cost of ownership (TCO) and increases the return on investment (ROI) for start-up companies that cannot invest more in buying infrastructure.</a:t>
            </a:r>
          </a:p>
          <a:p>
            <a:pPr algn="just"/>
            <a:endParaRPr lang="en-US" sz="2400" dirty="0" smtClean="0"/>
          </a:p>
          <a:p>
            <a:r>
              <a:rPr lang="en-US" sz="2400" dirty="0" err="1" smtClean="0"/>
              <a:t>IaaS</a:t>
            </a:r>
            <a:r>
              <a:rPr lang="en-US" sz="2400" dirty="0" smtClean="0"/>
              <a:t> can be used in the following situations:</a:t>
            </a:r>
          </a:p>
          <a:p>
            <a:endParaRPr lang="en-US" sz="2400" dirty="0" smtClean="0"/>
          </a:p>
          <a:p>
            <a:pPr>
              <a:buFont typeface="Wingdings" pitchFamily="2" charset="2"/>
              <a:buChar char="Ø"/>
            </a:pPr>
            <a:r>
              <a:rPr lang="en-US" sz="2400" i="1" dirty="0" smtClean="0"/>
              <a:t>Unpredictable spikes in usage</a:t>
            </a:r>
          </a:p>
          <a:p>
            <a:pPr>
              <a:buFont typeface="Wingdings" pitchFamily="2" charset="2"/>
              <a:buChar char="Ø"/>
            </a:pPr>
            <a:endParaRPr lang="en-US" sz="1200" i="1" dirty="0" smtClean="0"/>
          </a:p>
          <a:p>
            <a:pPr>
              <a:buFont typeface="Wingdings" pitchFamily="2" charset="2"/>
              <a:buChar char="Ø"/>
            </a:pPr>
            <a:r>
              <a:rPr lang="en-US" sz="2400" i="1" dirty="0" smtClean="0"/>
              <a:t>Limited capital investment</a:t>
            </a:r>
          </a:p>
          <a:p>
            <a:pPr>
              <a:buFont typeface="Wingdings" pitchFamily="2" charset="2"/>
              <a:buChar char="Ø"/>
            </a:pPr>
            <a:endParaRPr lang="en-US" sz="1600" i="1" dirty="0" smtClean="0"/>
          </a:p>
          <a:p>
            <a:pPr>
              <a:buFont typeface="Wingdings" pitchFamily="2" charset="2"/>
              <a:buChar char="Ø"/>
            </a:pPr>
            <a:r>
              <a:rPr lang="en-US" sz="2400" i="1" dirty="0" smtClean="0"/>
              <a:t>Infrastructure on demand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Suitability of </a:t>
            </a:r>
            <a:r>
              <a:rPr lang="en-US" sz="4000" dirty="0" err="1" smtClean="0"/>
              <a:t>IaaS</a:t>
            </a:r>
            <a:endParaRPr sz="4000"/>
          </a:p>
        </p:txBody>
      </p:sp>
      <p:sp>
        <p:nvSpPr>
          <p:cNvPr id="3" name="object 3"/>
          <p:cNvSpPr txBox="1"/>
          <p:nvPr/>
        </p:nvSpPr>
        <p:spPr>
          <a:xfrm>
            <a:off x="381000" y="1219200"/>
            <a:ext cx="10310706" cy="4075475"/>
          </a:xfrm>
          <a:prstGeom prst="rect">
            <a:avLst/>
          </a:prstGeom>
        </p:spPr>
        <p:txBody>
          <a:bodyPr vert="horz" wrap="square" lIns="0" tIns="12700" rIns="0" bIns="0" rtlCol="0">
            <a:spAutoFit/>
          </a:bodyPr>
          <a:lstStyle/>
          <a:p>
            <a:pPr algn="just"/>
            <a:r>
              <a:rPr lang="en-US" sz="2400" b="1" i="1" dirty="0" smtClean="0"/>
              <a:t>Unpredictable spikes in usage: </a:t>
            </a:r>
            <a:r>
              <a:rPr lang="en-US" sz="2400" i="1" dirty="0" smtClean="0"/>
              <a:t>When there is a significant spike in usage of computing resources, </a:t>
            </a:r>
            <a:r>
              <a:rPr lang="en-US" sz="2400" i="1" dirty="0" err="1" smtClean="0"/>
              <a:t>IaaS</a:t>
            </a:r>
            <a:r>
              <a:rPr lang="en-US" sz="2400" i="1" dirty="0" smtClean="0"/>
              <a:t> is the best option for IT industries. </a:t>
            </a:r>
          </a:p>
          <a:p>
            <a:pPr algn="just"/>
            <a:endParaRPr lang="en-US" sz="2400" i="1" dirty="0" smtClean="0"/>
          </a:p>
          <a:p>
            <a:pPr algn="just"/>
            <a:r>
              <a:rPr lang="en-US" sz="2400" i="1" dirty="0" smtClean="0"/>
              <a:t>When demand is very volatile, we cannot predict the spikes and troughs in terms of demand of the infrastructure.</a:t>
            </a:r>
          </a:p>
          <a:p>
            <a:pPr algn="just"/>
            <a:endParaRPr lang="en-US" sz="2400" i="1" dirty="0" smtClean="0"/>
          </a:p>
          <a:p>
            <a:pPr algn="just"/>
            <a:r>
              <a:rPr lang="en-US" sz="2400" i="1" dirty="0" smtClean="0"/>
              <a:t> In this situation, we cannot add or remove infrastructure immediately according to the demand in a traditional infrastructure.</a:t>
            </a:r>
          </a:p>
          <a:p>
            <a:pPr algn="just"/>
            <a:endParaRPr lang="en-US" sz="2400" i="1" dirty="0" smtClean="0"/>
          </a:p>
          <a:p>
            <a:pPr algn="just"/>
            <a:r>
              <a:rPr lang="en-US" sz="2400" i="1" dirty="0" smtClean="0"/>
              <a:t> If there is an unpredictable demand of infrastructure, then it is recommended to use </a:t>
            </a:r>
            <a:r>
              <a:rPr lang="en-US" sz="2400" i="1" dirty="0" err="1" smtClean="0"/>
              <a:t>IaaS</a:t>
            </a:r>
            <a:r>
              <a:rPr lang="en-US" sz="2400" i="1" dirty="0" smtClean="0"/>
              <a:t> services.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Suitability of </a:t>
            </a:r>
            <a:r>
              <a:rPr lang="en-US" sz="4000" dirty="0" err="1" smtClean="0"/>
              <a:t>IaaS</a:t>
            </a:r>
            <a:endParaRPr sz="4000"/>
          </a:p>
        </p:txBody>
      </p:sp>
      <p:sp>
        <p:nvSpPr>
          <p:cNvPr id="3" name="object 3"/>
          <p:cNvSpPr txBox="1"/>
          <p:nvPr/>
        </p:nvSpPr>
        <p:spPr>
          <a:xfrm>
            <a:off x="381000" y="1219200"/>
            <a:ext cx="10310706" cy="5337359"/>
          </a:xfrm>
          <a:prstGeom prst="rect">
            <a:avLst/>
          </a:prstGeom>
        </p:spPr>
        <p:txBody>
          <a:bodyPr vert="horz" wrap="square" lIns="0" tIns="12700" rIns="0" bIns="0" rtlCol="0">
            <a:spAutoFit/>
          </a:bodyPr>
          <a:lstStyle/>
          <a:p>
            <a:pPr algn="just"/>
            <a:r>
              <a:rPr lang="en-US" sz="2400" b="1" i="1" dirty="0" smtClean="0"/>
              <a:t>Limited capital investment: </a:t>
            </a:r>
            <a:r>
              <a:rPr lang="en-US" sz="2400" i="1" dirty="0" smtClean="0"/>
              <a:t>New start-up companies cannot invest more on buying infrastructure for their business needs. </a:t>
            </a:r>
          </a:p>
          <a:p>
            <a:pPr algn="just"/>
            <a:r>
              <a:rPr lang="en-US" sz="2400" i="1" dirty="0" smtClean="0"/>
              <a:t>And so by using </a:t>
            </a:r>
            <a:r>
              <a:rPr lang="en-US" sz="2400" i="1" dirty="0" err="1" smtClean="0"/>
              <a:t>IaaS</a:t>
            </a:r>
            <a:r>
              <a:rPr lang="en-US" sz="2400" i="1" dirty="0" smtClean="0"/>
              <a:t>, start-up companies can reduce the capital investment on</a:t>
            </a:r>
            <a:r>
              <a:rPr lang="en-US" sz="2400" dirty="0" smtClean="0"/>
              <a:t> hardware.</a:t>
            </a:r>
          </a:p>
          <a:p>
            <a:pPr algn="just"/>
            <a:r>
              <a:rPr lang="en-US" sz="2400" dirty="0" smtClean="0"/>
              <a:t> </a:t>
            </a:r>
            <a:r>
              <a:rPr lang="en-US" sz="2400" dirty="0" err="1" smtClean="0"/>
              <a:t>IaaS</a:t>
            </a:r>
            <a:r>
              <a:rPr lang="en-US" sz="2400" dirty="0" smtClean="0"/>
              <a:t> is the suitable option for start-up companies with less capital investment on hardware. </a:t>
            </a:r>
          </a:p>
          <a:p>
            <a:pPr algn="just"/>
            <a:endParaRPr lang="en-US" sz="2400" i="1" dirty="0" smtClean="0"/>
          </a:p>
          <a:p>
            <a:pPr algn="just"/>
            <a:r>
              <a:rPr lang="en-US" sz="2400" b="1" i="1" dirty="0" smtClean="0"/>
              <a:t>Infrastructure on demand: </a:t>
            </a:r>
            <a:r>
              <a:rPr lang="en-US" sz="2400" i="1" dirty="0" smtClean="0"/>
              <a:t>Some organizations may require large infrastructure for a short period of time. </a:t>
            </a:r>
          </a:p>
          <a:p>
            <a:pPr algn="just"/>
            <a:endParaRPr lang="en-US" sz="1600" i="1" dirty="0" smtClean="0"/>
          </a:p>
          <a:p>
            <a:pPr algn="just"/>
            <a:r>
              <a:rPr lang="en-US" sz="2400" i="1" dirty="0" smtClean="0"/>
              <a:t>For this purpose, an organization cannot afford to buy more on-premise resources. Instead, they can rent the required infrastructure for a specific period of time.</a:t>
            </a:r>
          </a:p>
          <a:p>
            <a:pPr algn="just"/>
            <a:endParaRPr lang="en-US" sz="1600" i="1" dirty="0" smtClean="0"/>
          </a:p>
          <a:p>
            <a:pPr algn="just"/>
            <a:r>
              <a:rPr lang="en-US" sz="2400" i="1" dirty="0" smtClean="0"/>
              <a:t> </a:t>
            </a:r>
            <a:r>
              <a:rPr lang="en-US" sz="2400" i="1" dirty="0" err="1" smtClean="0"/>
              <a:t>IaaS</a:t>
            </a:r>
            <a:r>
              <a:rPr lang="en-US" sz="2400" i="1" dirty="0" smtClean="0"/>
              <a:t> best suits the organizations that look for infrastructure on demand or for a short time period.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Suitability of </a:t>
            </a:r>
            <a:r>
              <a:rPr lang="en-US" sz="4000" dirty="0" err="1" smtClean="0"/>
              <a:t>IaaS</a:t>
            </a:r>
            <a:endParaRPr sz="4000"/>
          </a:p>
        </p:txBody>
      </p:sp>
      <p:sp>
        <p:nvSpPr>
          <p:cNvPr id="3" name="object 3"/>
          <p:cNvSpPr txBox="1"/>
          <p:nvPr/>
        </p:nvSpPr>
        <p:spPr>
          <a:xfrm>
            <a:off x="381000" y="1447800"/>
            <a:ext cx="10310706" cy="3706143"/>
          </a:xfrm>
          <a:prstGeom prst="rect">
            <a:avLst/>
          </a:prstGeom>
        </p:spPr>
        <p:txBody>
          <a:bodyPr vert="horz" wrap="square" lIns="0" tIns="12700" rIns="0" bIns="0" rtlCol="0">
            <a:spAutoFit/>
          </a:bodyPr>
          <a:lstStyle/>
          <a:p>
            <a:pPr algn="just"/>
            <a:r>
              <a:rPr lang="en-US" sz="2400" dirty="0" err="1" smtClean="0"/>
              <a:t>IaaS</a:t>
            </a:r>
            <a:r>
              <a:rPr lang="en-US" sz="2400" dirty="0" smtClean="0"/>
              <a:t> helps start-up companies limit its capital expenditure. While it is widely used by start-up companies, there are some situations where </a:t>
            </a:r>
            <a:r>
              <a:rPr lang="en-US" sz="2400" dirty="0" err="1" smtClean="0"/>
              <a:t>IaaS</a:t>
            </a:r>
            <a:r>
              <a:rPr lang="en-US" sz="2400" dirty="0" smtClean="0"/>
              <a:t> may not be the best option. In following situations, IT users should avoid using the </a:t>
            </a:r>
            <a:r>
              <a:rPr lang="en-US" sz="2400" dirty="0" err="1" smtClean="0"/>
              <a:t>IaaS</a:t>
            </a:r>
            <a:r>
              <a:rPr lang="en-US" sz="2400" dirty="0" smtClean="0"/>
              <a:t>.</a:t>
            </a:r>
          </a:p>
          <a:p>
            <a:pPr algn="just"/>
            <a:endParaRPr lang="en-US" sz="2400" b="1" i="1" dirty="0" smtClean="0"/>
          </a:p>
          <a:p>
            <a:pPr marL="457200" indent="-457200">
              <a:buAutoNum type="arabicPeriod"/>
            </a:pPr>
            <a:r>
              <a:rPr lang="en-US" sz="2400" b="1" i="1" dirty="0" smtClean="0"/>
              <a:t>When regulatory compliance does not allow off-premise hosting</a:t>
            </a:r>
            <a:r>
              <a:rPr lang="en-US" sz="2400" i="1" dirty="0" smtClean="0"/>
              <a:t>: For some companies, its regulation may not allow the application and data to be hosted on third-party off-premise infrastructure. </a:t>
            </a:r>
          </a:p>
          <a:p>
            <a:pPr marL="457200" indent="-457200"/>
            <a:endParaRPr lang="en-US" sz="2400" i="1" dirty="0" smtClean="0"/>
          </a:p>
          <a:p>
            <a:r>
              <a:rPr lang="en-US" sz="2400" b="1" dirty="0" smtClean="0"/>
              <a:t>2. </a:t>
            </a:r>
            <a:r>
              <a:rPr lang="en-US" sz="2400" b="1" i="1" dirty="0" smtClean="0"/>
              <a:t>When usage is minimal: </a:t>
            </a:r>
            <a:r>
              <a:rPr lang="en-US" sz="2400" i="1" dirty="0" smtClean="0"/>
              <a:t>When the usage is minimal and the available on-premise infrastructure itself is capable of satisfying their needs.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Suitability of </a:t>
            </a:r>
            <a:r>
              <a:rPr lang="en-US" sz="4000" dirty="0" err="1" smtClean="0"/>
              <a:t>IaaS</a:t>
            </a:r>
            <a:endParaRPr sz="4000"/>
          </a:p>
        </p:txBody>
      </p:sp>
      <p:sp>
        <p:nvSpPr>
          <p:cNvPr id="3" name="object 3"/>
          <p:cNvSpPr txBox="1"/>
          <p:nvPr/>
        </p:nvSpPr>
        <p:spPr>
          <a:xfrm>
            <a:off x="381000" y="1447800"/>
            <a:ext cx="10310706" cy="2967479"/>
          </a:xfrm>
          <a:prstGeom prst="rect">
            <a:avLst/>
          </a:prstGeom>
        </p:spPr>
        <p:txBody>
          <a:bodyPr vert="horz" wrap="square" lIns="0" tIns="12700" rIns="0" bIns="0" rtlCol="0">
            <a:spAutoFit/>
          </a:bodyPr>
          <a:lstStyle/>
          <a:p>
            <a:r>
              <a:rPr lang="en-US" sz="2400" b="1" i="1" dirty="0" smtClean="0"/>
              <a:t>3. When better performance is required: </a:t>
            </a:r>
            <a:r>
              <a:rPr lang="en-US" sz="2400" i="1" dirty="0" smtClean="0"/>
              <a:t>Since the </a:t>
            </a:r>
            <a:r>
              <a:rPr lang="en-US" sz="2400" i="1" dirty="0" err="1" smtClean="0"/>
              <a:t>IaaS</a:t>
            </a:r>
            <a:r>
              <a:rPr lang="en-US" sz="2400" i="1" dirty="0" smtClean="0"/>
              <a:t> services are accessed through the Internet, sometimes the performance might be not as expected due to network latency. </a:t>
            </a:r>
          </a:p>
          <a:p>
            <a:endParaRPr lang="en-US" sz="2400" i="1" dirty="0" smtClean="0"/>
          </a:p>
          <a:p>
            <a:r>
              <a:rPr lang="en-US" sz="2400" b="1" dirty="0" smtClean="0"/>
              <a:t>4. </a:t>
            </a:r>
            <a:r>
              <a:rPr lang="en-US" sz="2400" b="1" i="1" dirty="0" smtClean="0"/>
              <a:t>When there is a need for more control on physical infrastructure</a:t>
            </a:r>
            <a:r>
              <a:rPr lang="en-US" sz="2400" i="1" dirty="0" smtClean="0"/>
              <a:t>: Some organizations might require physical control over the underlying infrastructure. As the </a:t>
            </a:r>
            <a:r>
              <a:rPr lang="en-US" sz="2400" i="1" dirty="0" err="1" smtClean="0"/>
              <a:t>IaaS</a:t>
            </a:r>
            <a:r>
              <a:rPr lang="en-US" sz="2400" i="1" dirty="0" smtClean="0"/>
              <a:t> services are abstracted as virtual resources, it is not possible to have more control on underlying physical infrastructure.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IaaS</a:t>
            </a:r>
            <a:endParaRPr sz="4000"/>
          </a:p>
        </p:txBody>
      </p:sp>
      <p:sp>
        <p:nvSpPr>
          <p:cNvPr id="3" name="object 3"/>
          <p:cNvSpPr txBox="1"/>
          <p:nvPr/>
        </p:nvSpPr>
        <p:spPr>
          <a:xfrm>
            <a:off x="381000" y="1447800"/>
            <a:ext cx="10310706" cy="4444807"/>
          </a:xfrm>
          <a:prstGeom prst="rect">
            <a:avLst/>
          </a:prstGeom>
        </p:spPr>
        <p:txBody>
          <a:bodyPr vert="horz" wrap="square" lIns="0" tIns="12700" rIns="0" bIns="0" rtlCol="0">
            <a:spAutoFit/>
          </a:bodyPr>
          <a:lstStyle/>
          <a:p>
            <a:r>
              <a:rPr lang="en-US" sz="2400" dirty="0" smtClean="0"/>
              <a:t>Being one of the important service models of cloud computing, </a:t>
            </a:r>
            <a:r>
              <a:rPr lang="en-US" sz="2400" dirty="0" err="1" smtClean="0"/>
              <a:t>IaaS</a:t>
            </a:r>
            <a:r>
              <a:rPr lang="en-US" sz="2400" dirty="0" smtClean="0"/>
              <a:t> provides lot of </a:t>
            </a:r>
            <a:r>
              <a:rPr lang="en-US" sz="2400" b="1" dirty="0" smtClean="0"/>
              <a:t>benefits</a:t>
            </a:r>
            <a:r>
              <a:rPr lang="en-US" sz="2400" dirty="0" smtClean="0"/>
              <a:t> to the IT users. The following are the benefits provided by </a:t>
            </a:r>
            <a:r>
              <a:rPr lang="en-US" sz="2400" dirty="0" err="1" smtClean="0"/>
              <a:t>IaaS</a:t>
            </a:r>
            <a:r>
              <a:rPr lang="en-US" sz="2400" dirty="0" smtClean="0"/>
              <a:t>: </a:t>
            </a:r>
          </a:p>
          <a:p>
            <a:endParaRPr lang="en-US" sz="2400" i="1" dirty="0" smtClean="0"/>
          </a:p>
          <a:p>
            <a:pPr marL="457200" indent="-457200">
              <a:buAutoNum type="arabicPeriod"/>
            </a:pPr>
            <a:r>
              <a:rPr lang="en-US" sz="2400" b="1" i="1" dirty="0" smtClean="0"/>
              <a:t>Pay-as-you-use model: </a:t>
            </a:r>
            <a:r>
              <a:rPr lang="en-US" sz="2400" i="1" dirty="0" smtClean="0"/>
              <a:t>The </a:t>
            </a:r>
            <a:r>
              <a:rPr lang="en-US" sz="2400" i="1" dirty="0" err="1" smtClean="0"/>
              <a:t>IaaS</a:t>
            </a:r>
            <a:r>
              <a:rPr lang="en-US" sz="2400" i="1" dirty="0" smtClean="0"/>
              <a:t> services are provided to the customers on a pay-per-use basis. This ensures that the customers are required to pay for what they have used. This model eliminates the unnecessary spending on buying. hardware</a:t>
            </a:r>
          </a:p>
          <a:p>
            <a:pPr marL="457200" indent="-457200"/>
            <a:r>
              <a:rPr lang="en-US" sz="2400" i="1" dirty="0" smtClean="0"/>
              <a:t>.</a:t>
            </a:r>
          </a:p>
          <a:p>
            <a:r>
              <a:rPr lang="en-US" sz="2400" b="1" dirty="0" smtClean="0"/>
              <a:t>2. </a:t>
            </a:r>
            <a:r>
              <a:rPr lang="en-US" sz="2400" b="1" i="1" dirty="0" smtClean="0"/>
              <a:t>Reduced TCO: </a:t>
            </a:r>
            <a:r>
              <a:rPr lang="en-US" sz="2400" i="1" dirty="0" smtClean="0"/>
              <a:t>Since </a:t>
            </a:r>
            <a:r>
              <a:rPr lang="en-US" sz="2400" i="1" dirty="0" err="1" smtClean="0"/>
              <a:t>IaaS</a:t>
            </a:r>
            <a:r>
              <a:rPr lang="en-US" sz="2400" i="1" dirty="0" smtClean="0"/>
              <a:t> providers allow the IT users to rent the computing resources, they need not buy physical hardware for running their business. The IT users can rent the IT infrastructure rather than buy it by spending large amount. </a:t>
            </a:r>
            <a:r>
              <a:rPr lang="en-US" sz="2400" i="1" dirty="0" err="1" smtClean="0"/>
              <a:t>IaaS</a:t>
            </a:r>
            <a:r>
              <a:rPr lang="en-US" sz="2400" i="1" dirty="0" smtClean="0"/>
              <a:t> reduces the need for buying hardware resources and thus reduces the TCO.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62890"/>
            <a:ext cx="539157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Cloud Service Models</a:t>
            </a:r>
            <a:endParaRPr sz="4000">
              <a:latin typeface="Times New Roman" pitchFamily="18" charset="0"/>
              <a:cs typeface="Times New Roman" pitchFamily="18" charset="0"/>
            </a:endParaRPr>
          </a:p>
        </p:txBody>
      </p:sp>
      <p:sp>
        <p:nvSpPr>
          <p:cNvPr id="4" name="Rectangle 3"/>
          <p:cNvSpPr/>
          <p:nvPr/>
        </p:nvSpPr>
        <p:spPr>
          <a:xfrm>
            <a:off x="1143000" y="1371600"/>
            <a:ext cx="8001000" cy="2954655"/>
          </a:xfrm>
          <a:prstGeom prst="rect">
            <a:avLst/>
          </a:prstGeom>
        </p:spPr>
        <p:txBody>
          <a:bodyPr wrap="square">
            <a:spAutoFit/>
          </a:bodyPr>
          <a:lstStyle/>
          <a:p>
            <a:pPr>
              <a:buFont typeface="Wingdings" pitchFamily="2" charset="2"/>
              <a:buChar char="ü"/>
            </a:pPr>
            <a:r>
              <a:rPr lang="en-US" sz="2800" dirty="0" smtClean="0">
                <a:solidFill>
                  <a:srgbClr val="92D050"/>
                </a:solidFill>
              </a:rPr>
              <a:t>Providers, Software as a Service</a:t>
            </a:r>
          </a:p>
          <a:p>
            <a:pPr>
              <a:buFont typeface="Wingdings" pitchFamily="2" charset="2"/>
              <a:buChar char="ü"/>
            </a:pPr>
            <a:r>
              <a:rPr lang="en-US" sz="2800" dirty="0" smtClean="0">
                <a:solidFill>
                  <a:srgbClr val="92D050"/>
                </a:solidFill>
              </a:rPr>
              <a:t> Characteristics of </a:t>
            </a:r>
            <a:r>
              <a:rPr lang="en-US" sz="2800" dirty="0" err="1" smtClean="0">
                <a:solidFill>
                  <a:srgbClr val="92D050"/>
                </a:solidFill>
              </a:rPr>
              <a:t>SaaS</a:t>
            </a:r>
            <a:endParaRPr lang="en-US" sz="2800" dirty="0" smtClean="0">
              <a:solidFill>
                <a:srgbClr val="92D050"/>
              </a:solidFill>
            </a:endParaRPr>
          </a:p>
          <a:p>
            <a:pPr>
              <a:buFont typeface="Wingdings" pitchFamily="2" charset="2"/>
              <a:buChar char="ü"/>
            </a:pPr>
            <a:r>
              <a:rPr lang="en-US" sz="2800" dirty="0" smtClean="0">
                <a:solidFill>
                  <a:srgbClr val="92D050"/>
                </a:solidFill>
              </a:rPr>
              <a:t> Suitability of </a:t>
            </a:r>
            <a:r>
              <a:rPr lang="en-US" sz="2800" dirty="0" err="1" smtClean="0">
                <a:solidFill>
                  <a:srgbClr val="92D050"/>
                </a:solidFill>
              </a:rPr>
              <a:t>SaaS</a:t>
            </a:r>
            <a:endParaRPr lang="en-US" sz="2800" dirty="0" smtClean="0">
              <a:solidFill>
                <a:srgbClr val="92D050"/>
              </a:solidFill>
            </a:endParaRPr>
          </a:p>
          <a:p>
            <a:pPr>
              <a:buFont typeface="Wingdings" pitchFamily="2" charset="2"/>
              <a:buChar char="ü"/>
            </a:pPr>
            <a:r>
              <a:rPr lang="en-US" sz="2800" dirty="0" smtClean="0">
                <a:solidFill>
                  <a:srgbClr val="92D050"/>
                </a:solidFill>
              </a:rPr>
              <a:t> Pros and Cons of </a:t>
            </a:r>
            <a:r>
              <a:rPr lang="en-US" sz="2800" dirty="0" err="1" smtClean="0">
                <a:solidFill>
                  <a:srgbClr val="92D050"/>
                </a:solidFill>
              </a:rPr>
              <a:t>SaaS</a:t>
            </a:r>
            <a:endParaRPr lang="en-US" sz="2800" dirty="0" smtClean="0">
              <a:solidFill>
                <a:srgbClr val="92D050"/>
              </a:solidFill>
            </a:endParaRPr>
          </a:p>
          <a:p>
            <a:pPr>
              <a:buFont typeface="Wingdings" pitchFamily="2" charset="2"/>
              <a:buChar char="ü"/>
            </a:pPr>
            <a:r>
              <a:rPr lang="en-US" sz="2800" dirty="0" smtClean="0">
                <a:solidFill>
                  <a:srgbClr val="92D050"/>
                </a:solidFill>
              </a:rPr>
              <a:t> Summary of </a:t>
            </a:r>
            <a:r>
              <a:rPr lang="en-US" sz="2800" dirty="0" err="1" smtClean="0">
                <a:solidFill>
                  <a:srgbClr val="92D050"/>
                </a:solidFill>
              </a:rPr>
              <a:t>SaaS</a:t>
            </a:r>
            <a:r>
              <a:rPr lang="en-US" sz="2800" dirty="0" smtClean="0">
                <a:solidFill>
                  <a:srgbClr val="92D050"/>
                </a:solidFill>
              </a:rPr>
              <a:t> Providers</a:t>
            </a:r>
          </a:p>
          <a:p>
            <a:pPr>
              <a:buFont typeface="Wingdings" pitchFamily="2" charset="2"/>
              <a:buChar char="ü"/>
            </a:pPr>
            <a:r>
              <a:rPr lang="en-US" sz="2800" dirty="0" smtClean="0">
                <a:solidFill>
                  <a:srgbClr val="92D050"/>
                </a:solidFill>
              </a:rPr>
              <a:t> Other Cloud Service Models</a:t>
            </a:r>
          </a:p>
          <a:p>
            <a:pPr>
              <a:buFont typeface="Wingdings" pitchFamily="2" charset="2"/>
              <a:buChar char="ü"/>
            </a:pPr>
            <a:endParaRPr lang="en-US" dirty="0">
              <a:solidFill>
                <a:srgbClr val="92D05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IaaS</a:t>
            </a:r>
            <a:endParaRPr sz="4000"/>
          </a:p>
        </p:txBody>
      </p:sp>
      <p:sp>
        <p:nvSpPr>
          <p:cNvPr id="3" name="object 3"/>
          <p:cNvSpPr txBox="1"/>
          <p:nvPr/>
        </p:nvSpPr>
        <p:spPr>
          <a:xfrm>
            <a:off x="381000" y="1066800"/>
            <a:ext cx="10310706" cy="4475584"/>
          </a:xfrm>
          <a:prstGeom prst="rect">
            <a:avLst/>
          </a:prstGeom>
        </p:spPr>
        <p:txBody>
          <a:bodyPr vert="horz" wrap="square" lIns="0" tIns="12700" rIns="0" bIns="0" rtlCol="0">
            <a:spAutoFit/>
          </a:bodyPr>
          <a:lstStyle/>
          <a:p>
            <a:r>
              <a:rPr lang="en-US" sz="2400" b="1" i="1" dirty="0" smtClean="0"/>
              <a:t>3.Elastic resources: </a:t>
            </a:r>
            <a:r>
              <a:rPr lang="en-US" sz="2400" i="1" dirty="0" err="1" smtClean="0"/>
              <a:t>IaaS</a:t>
            </a:r>
            <a:r>
              <a:rPr lang="en-US" sz="2400" i="1" dirty="0" smtClean="0"/>
              <a:t> provides resources based on the current needs. IT users can scale up or scale down the resources whenever they want. </a:t>
            </a:r>
          </a:p>
          <a:p>
            <a:endParaRPr lang="en-US" sz="1200" i="1" dirty="0" smtClean="0"/>
          </a:p>
          <a:p>
            <a:r>
              <a:rPr lang="en-US" sz="2400" i="1" dirty="0" smtClean="0"/>
              <a:t>This dynamic scaling is done automatically using some load balancers.</a:t>
            </a:r>
          </a:p>
          <a:p>
            <a:endParaRPr lang="en-US" sz="1400" i="1" dirty="0" smtClean="0"/>
          </a:p>
          <a:p>
            <a:r>
              <a:rPr lang="en-US" sz="2400" i="1" dirty="0" smtClean="0"/>
              <a:t> This load balancer transfers the additional resource request to the new server and improves application efficiency.</a:t>
            </a:r>
          </a:p>
          <a:p>
            <a:r>
              <a:rPr lang="en-US" sz="2400" i="1" dirty="0" smtClean="0"/>
              <a:t> </a:t>
            </a:r>
          </a:p>
          <a:p>
            <a:r>
              <a:rPr lang="en-US" sz="2400" b="1" dirty="0" smtClean="0"/>
              <a:t>4. </a:t>
            </a:r>
            <a:r>
              <a:rPr lang="en-US" sz="2400" b="1" i="1" dirty="0" smtClean="0"/>
              <a:t>Better resource utilization: </a:t>
            </a:r>
            <a:r>
              <a:rPr lang="en-US" sz="2400" i="1" dirty="0" smtClean="0"/>
              <a:t>Resource utilization is the most important criteria to succeed in the IT business. </a:t>
            </a:r>
          </a:p>
          <a:p>
            <a:endParaRPr lang="en-US" sz="2400" i="1" dirty="0" smtClean="0"/>
          </a:p>
          <a:p>
            <a:r>
              <a:rPr lang="en-US" sz="2400" i="1" dirty="0" smtClean="0"/>
              <a:t>The purchased infrastructure should be utilized properly to increase the ROI. </a:t>
            </a:r>
            <a:r>
              <a:rPr lang="en-US" sz="2400" i="1" dirty="0" err="1" smtClean="0"/>
              <a:t>IaaS</a:t>
            </a:r>
            <a:r>
              <a:rPr lang="en-US" sz="2400" i="1" dirty="0" smtClean="0"/>
              <a:t> ensures better resource utilization and provides high ROI for </a:t>
            </a:r>
            <a:r>
              <a:rPr lang="en-US" sz="2400" i="1" dirty="0" err="1" smtClean="0"/>
              <a:t>IaaS</a:t>
            </a:r>
            <a:r>
              <a:rPr lang="en-US" sz="2400" i="1" dirty="0" smtClean="0"/>
              <a:t> providers.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IaaS</a:t>
            </a:r>
            <a:endParaRPr sz="4000"/>
          </a:p>
        </p:txBody>
      </p:sp>
      <p:sp>
        <p:nvSpPr>
          <p:cNvPr id="3" name="object 3"/>
          <p:cNvSpPr txBox="1"/>
          <p:nvPr/>
        </p:nvSpPr>
        <p:spPr>
          <a:xfrm>
            <a:off x="381000" y="1066800"/>
            <a:ext cx="10310706" cy="2598147"/>
          </a:xfrm>
          <a:prstGeom prst="rect">
            <a:avLst/>
          </a:prstGeom>
        </p:spPr>
        <p:txBody>
          <a:bodyPr vert="horz" wrap="square" lIns="0" tIns="12700" rIns="0" bIns="0" rtlCol="0">
            <a:spAutoFit/>
          </a:bodyPr>
          <a:lstStyle/>
          <a:p>
            <a:pPr algn="just"/>
            <a:r>
              <a:rPr lang="en-US" sz="2400" b="1" dirty="0" smtClean="0"/>
              <a:t>5. </a:t>
            </a:r>
            <a:r>
              <a:rPr lang="en-US" sz="2400" b="1" i="1" dirty="0" smtClean="0"/>
              <a:t>Supports Green IT: </a:t>
            </a:r>
            <a:r>
              <a:rPr lang="en-US" sz="2400" i="1" dirty="0" smtClean="0"/>
              <a:t>In traditional IT infrastructure, dedicated servers are used for different business needs. Since many servers are used, the power consumption will be high. This does not result in Green IT.</a:t>
            </a:r>
          </a:p>
          <a:p>
            <a:pPr algn="just"/>
            <a:endParaRPr lang="en-US" sz="2400" i="1" dirty="0" smtClean="0"/>
          </a:p>
          <a:p>
            <a:pPr algn="just"/>
            <a:r>
              <a:rPr lang="en-US" sz="2400" i="1" dirty="0" smtClean="0"/>
              <a:t> In </a:t>
            </a:r>
            <a:r>
              <a:rPr lang="en-US" sz="2400" i="1" dirty="0" err="1" smtClean="0"/>
              <a:t>IaaS</a:t>
            </a:r>
            <a:r>
              <a:rPr lang="en-US" sz="2400" i="1" dirty="0" smtClean="0"/>
              <a:t>, the need of buying dedicated servers is eliminated as single infrastructure is shared between multiple customers, thus reducing the number of servers to be purchased and hence the power consumption that results in Green 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IaaS</a:t>
            </a:r>
            <a:endParaRPr sz="4000"/>
          </a:p>
        </p:txBody>
      </p:sp>
      <p:sp>
        <p:nvSpPr>
          <p:cNvPr id="3" name="object 3"/>
          <p:cNvSpPr txBox="1"/>
          <p:nvPr/>
        </p:nvSpPr>
        <p:spPr>
          <a:xfrm>
            <a:off x="381000" y="1066800"/>
            <a:ext cx="10310706" cy="4814138"/>
          </a:xfrm>
          <a:prstGeom prst="rect">
            <a:avLst/>
          </a:prstGeom>
        </p:spPr>
        <p:txBody>
          <a:bodyPr vert="horz" wrap="square" lIns="0" tIns="12700" rIns="0" bIns="0" rtlCol="0">
            <a:spAutoFit/>
          </a:bodyPr>
          <a:lstStyle/>
          <a:p>
            <a:r>
              <a:rPr lang="en-US" sz="2400" dirty="0" smtClean="0"/>
              <a:t>Even though </a:t>
            </a:r>
            <a:r>
              <a:rPr lang="en-US" sz="2400" dirty="0" err="1" smtClean="0"/>
              <a:t>IaaS</a:t>
            </a:r>
            <a:r>
              <a:rPr lang="en-US" sz="2400" dirty="0" smtClean="0"/>
              <a:t> provides cost-related benefits to small-scale industries, it lacks in providing security to the data. The following are the </a:t>
            </a:r>
            <a:r>
              <a:rPr lang="en-US" sz="2400" b="1" dirty="0" smtClean="0"/>
              <a:t>drawbacks of </a:t>
            </a:r>
            <a:r>
              <a:rPr lang="en-US" sz="2400" b="1" dirty="0" err="1" smtClean="0"/>
              <a:t>IaaS</a:t>
            </a:r>
            <a:r>
              <a:rPr lang="en-US" sz="2400" dirty="0" smtClean="0"/>
              <a:t>:</a:t>
            </a:r>
          </a:p>
          <a:p>
            <a:r>
              <a:rPr lang="en-US" sz="2400" dirty="0" smtClean="0"/>
              <a:t> </a:t>
            </a:r>
          </a:p>
          <a:p>
            <a:pPr marL="457200" indent="-457200" algn="just">
              <a:buAutoNum type="arabicPeriod"/>
            </a:pPr>
            <a:r>
              <a:rPr lang="en-US" sz="2400" b="1" i="1" dirty="0" smtClean="0"/>
              <a:t>Security issues: </a:t>
            </a:r>
            <a:r>
              <a:rPr lang="en-US" sz="2400" i="1" dirty="0" smtClean="0"/>
              <a:t>Since </a:t>
            </a:r>
            <a:r>
              <a:rPr lang="en-US" sz="2400" i="1" dirty="0" err="1" smtClean="0"/>
              <a:t>IaaS</a:t>
            </a:r>
            <a:r>
              <a:rPr lang="en-US" sz="2400" i="1" dirty="0" smtClean="0"/>
              <a:t> uses virtualization as the enabling technology, hypervisors play an important role. There are many attacks that target the hypervisors to compromise it. If hypervisors get compromised, then any VMs can be attacked easily. Most of the </a:t>
            </a:r>
            <a:r>
              <a:rPr lang="en-US" sz="2400" i="1" dirty="0" err="1" smtClean="0"/>
              <a:t>IaaS</a:t>
            </a:r>
            <a:r>
              <a:rPr lang="en-US" sz="2400" i="1" dirty="0" smtClean="0"/>
              <a:t> providers are not able to provide 100% security to the VMs and the data stored on the VMs. </a:t>
            </a:r>
          </a:p>
          <a:p>
            <a:pPr marL="457200" indent="-457200">
              <a:buAutoNum type="arabicPeriod"/>
            </a:pPr>
            <a:endParaRPr lang="en-US" sz="2400" i="1" dirty="0" smtClean="0"/>
          </a:p>
          <a:p>
            <a:pPr algn="just"/>
            <a:r>
              <a:rPr lang="en-US" sz="2400" b="1" dirty="0" smtClean="0"/>
              <a:t>2. </a:t>
            </a:r>
            <a:r>
              <a:rPr lang="en-US" sz="2400" b="1" i="1" dirty="0" smtClean="0"/>
              <a:t>Interoperability issues: </a:t>
            </a:r>
            <a:r>
              <a:rPr lang="en-US" sz="2400" i="1" dirty="0" smtClean="0"/>
              <a:t>There are no common standards followed among the different </a:t>
            </a:r>
            <a:r>
              <a:rPr lang="en-US" sz="2400" i="1" dirty="0" err="1" smtClean="0"/>
              <a:t>IaaS</a:t>
            </a:r>
            <a:r>
              <a:rPr lang="en-US" sz="2400" i="1" dirty="0" smtClean="0"/>
              <a:t> providers. It is very difficult to migrate any VM from one </a:t>
            </a:r>
            <a:r>
              <a:rPr lang="en-US" sz="2400" i="1" dirty="0" err="1" smtClean="0"/>
              <a:t>IaaS</a:t>
            </a:r>
            <a:r>
              <a:rPr lang="en-US" sz="2400" i="1" dirty="0" smtClean="0"/>
              <a:t> provider to the other. Sometimes, the customers might face the vendor lock-in problem.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IaaS</a:t>
            </a:r>
            <a:endParaRPr sz="4000"/>
          </a:p>
        </p:txBody>
      </p:sp>
      <p:sp>
        <p:nvSpPr>
          <p:cNvPr id="3" name="object 3"/>
          <p:cNvSpPr txBox="1"/>
          <p:nvPr/>
        </p:nvSpPr>
        <p:spPr>
          <a:xfrm>
            <a:off x="381000" y="1066800"/>
            <a:ext cx="10310706" cy="3336811"/>
          </a:xfrm>
          <a:prstGeom prst="rect">
            <a:avLst/>
          </a:prstGeom>
        </p:spPr>
        <p:txBody>
          <a:bodyPr vert="horz" wrap="square" lIns="0" tIns="12700" rIns="0" bIns="0" rtlCol="0">
            <a:spAutoFit/>
          </a:bodyPr>
          <a:lstStyle/>
          <a:p>
            <a:r>
              <a:rPr lang="en-US" sz="2400" b="1" dirty="0" smtClean="0"/>
              <a:t>3. </a:t>
            </a:r>
            <a:r>
              <a:rPr lang="en-US" sz="2400" b="1" i="1" dirty="0" smtClean="0"/>
              <a:t>Performance issues: </a:t>
            </a:r>
            <a:r>
              <a:rPr lang="en-US" sz="2400" i="1" dirty="0" err="1" smtClean="0"/>
              <a:t>IaaS</a:t>
            </a:r>
            <a:r>
              <a:rPr lang="en-US" sz="2400" i="1" dirty="0" smtClean="0"/>
              <a:t> is nothing but the consolidation of available resources from the distributed cloud servers.</a:t>
            </a:r>
          </a:p>
          <a:p>
            <a:endParaRPr lang="en-US" sz="2400" i="1" dirty="0" smtClean="0"/>
          </a:p>
          <a:p>
            <a:r>
              <a:rPr lang="en-US" sz="2400" i="1" dirty="0" smtClean="0"/>
              <a:t> Here, all the distributed servers are connected over the network.</a:t>
            </a:r>
          </a:p>
          <a:p>
            <a:endParaRPr lang="en-US" sz="2400" i="1" dirty="0" smtClean="0"/>
          </a:p>
          <a:p>
            <a:r>
              <a:rPr lang="en-US" sz="2400" i="1" dirty="0" smtClean="0"/>
              <a:t> Latency of the network plays an important role in deciding the performance.</a:t>
            </a:r>
          </a:p>
          <a:p>
            <a:endParaRPr lang="en-US" sz="2400" i="1" dirty="0" smtClean="0"/>
          </a:p>
          <a:p>
            <a:r>
              <a:rPr lang="en-US" sz="2400" i="1" dirty="0" smtClean="0"/>
              <a:t> Because of latency issues, sometimes the VM contains issues with its performance.</a:t>
            </a:r>
          </a:p>
          <a:p>
            <a:endParaRPr lang="en-US" sz="2400" i="1"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Summary of </a:t>
            </a:r>
            <a:r>
              <a:rPr lang="en-US" sz="4000" dirty="0" err="1" smtClean="0"/>
              <a:t>IaaS</a:t>
            </a:r>
            <a:r>
              <a:rPr lang="en-US" sz="4000" dirty="0" smtClean="0"/>
              <a:t> Providers</a:t>
            </a:r>
            <a:endParaRPr sz="4000"/>
          </a:p>
        </p:txBody>
      </p:sp>
      <p:sp>
        <p:nvSpPr>
          <p:cNvPr id="3" name="object 3"/>
          <p:cNvSpPr txBox="1"/>
          <p:nvPr/>
        </p:nvSpPr>
        <p:spPr>
          <a:xfrm>
            <a:off x="381000" y="1066800"/>
            <a:ext cx="10310706" cy="3336811"/>
          </a:xfrm>
          <a:prstGeom prst="rect">
            <a:avLst/>
          </a:prstGeom>
        </p:spPr>
        <p:txBody>
          <a:bodyPr vert="horz" wrap="square" lIns="0" tIns="12700" rIns="0" bIns="0" rtlCol="0">
            <a:spAutoFit/>
          </a:bodyPr>
          <a:lstStyle/>
          <a:p>
            <a:r>
              <a:rPr lang="en-US" sz="2400" dirty="0" smtClean="0"/>
              <a:t>There are many public and private </a:t>
            </a:r>
            <a:r>
              <a:rPr lang="en-US" sz="2400" dirty="0" err="1" smtClean="0"/>
              <a:t>IaaS</a:t>
            </a:r>
            <a:r>
              <a:rPr lang="en-US" sz="2400" dirty="0" smtClean="0"/>
              <a:t> providers in the market who provides infrastructure services to the end users. </a:t>
            </a:r>
          </a:p>
          <a:p>
            <a:endParaRPr lang="en-US" sz="2400" dirty="0" smtClean="0"/>
          </a:p>
          <a:p>
            <a:r>
              <a:rPr lang="en-US" sz="2400" dirty="0" smtClean="0"/>
              <a:t>Table 5.1 provides the summary of popular infrastructure providers.</a:t>
            </a:r>
          </a:p>
          <a:p>
            <a:endParaRPr lang="en-US" sz="2400" dirty="0" smtClean="0"/>
          </a:p>
          <a:p>
            <a:pPr algn="just"/>
            <a:r>
              <a:rPr lang="en-US" sz="2400" dirty="0" smtClean="0"/>
              <a:t>In the table, the popular </a:t>
            </a:r>
            <a:r>
              <a:rPr lang="en-US" sz="2400" dirty="0" err="1" smtClean="0"/>
              <a:t>IaaS</a:t>
            </a:r>
            <a:r>
              <a:rPr lang="en-US" sz="2400" dirty="0" smtClean="0"/>
              <a:t> providers are classified based on the license, deployment model, and supported host OS, guest OS, and hypervisors. </a:t>
            </a:r>
          </a:p>
          <a:p>
            <a:pPr algn="just"/>
            <a:endParaRPr lang="en-US" sz="2400" dirty="0" smtClean="0"/>
          </a:p>
          <a:p>
            <a:pPr algn="just"/>
            <a:r>
              <a:rPr lang="en-US" sz="2400" dirty="0" smtClean="0"/>
              <a:t>The end user may choose any </a:t>
            </a:r>
            <a:r>
              <a:rPr lang="en-US" sz="2400" dirty="0" err="1" smtClean="0"/>
              <a:t>IaaS</a:t>
            </a:r>
            <a:r>
              <a:rPr lang="en-US" sz="2400" dirty="0" smtClean="0"/>
              <a:t> provider that matches their needs.</a:t>
            </a:r>
            <a:endParaRPr lang="en-US" sz="2400" i="1"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Summary of </a:t>
            </a:r>
            <a:r>
              <a:rPr lang="en-US" sz="4000" dirty="0" err="1" smtClean="0"/>
              <a:t>IaaS</a:t>
            </a:r>
            <a:r>
              <a:rPr lang="en-US" sz="4000" dirty="0" smtClean="0"/>
              <a:t> Providers</a:t>
            </a:r>
            <a:endParaRPr sz="4000"/>
          </a:p>
        </p:txBody>
      </p:sp>
      <p:pic>
        <p:nvPicPr>
          <p:cNvPr id="3074" name="Picture 2"/>
          <p:cNvPicPr>
            <a:picLocks noChangeAspect="1" noChangeArrowheads="1"/>
          </p:cNvPicPr>
          <p:nvPr/>
        </p:nvPicPr>
        <p:blipFill>
          <a:blip r:embed="rId2"/>
          <a:srcRect/>
          <a:stretch>
            <a:fillRect/>
          </a:stretch>
        </p:blipFill>
        <p:spPr bwMode="auto">
          <a:xfrm rot="5400000">
            <a:off x="2286000" y="-838200"/>
            <a:ext cx="5257800" cy="90678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Summary of </a:t>
            </a:r>
            <a:r>
              <a:rPr lang="en-US" sz="4000" dirty="0" err="1" smtClean="0"/>
              <a:t>IaaS</a:t>
            </a:r>
            <a:r>
              <a:rPr lang="en-US" sz="4000" dirty="0" smtClean="0"/>
              <a:t> Providers</a:t>
            </a:r>
            <a:endParaRPr sz="4000"/>
          </a:p>
        </p:txBody>
      </p:sp>
      <p:sp>
        <p:nvSpPr>
          <p:cNvPr id="3" name="object 3"/>
          <p:cNvSpPr txBox="1"/>
          <p:nvPr/>
        </p:nvSpPr>
        <p:spPr>
          <a:xfrm>
            <a:off x="228600" y="1828800"/>
            <a:ext cx="10310706" cy="2598147"/>
          </a:xfrm>
          <a:prstGeom prst="rect">
            <a:avLst/>
          </a:prstGeom>
        </p:spPr>
        <p:txBody>
          <a:bodyPr vert="horz" wrap="square" lIns="0" tIns="12700" rIns="0" bIns="0" rtlCol="0">
            <a:spAutoFit/>
          </a:bodyPr>
          <a:lstStyle/>
          <a:p>
            <a:r>
              <a:rPr lang="en-US" sz="2400" dirty="0" smtClean="0"/>
              <a:t>Generally, public </a:t>
            </a:r>
            <a:r>
              <a:rPr lang="en-US" sz="2400" dirty="0" err="1" smtClean="0"/>
              <a:t>IaaS</a:t>
            </a:r>
            <a:r>
              <a:rPr lang="en-US" sz="2400" dirty="0" smtClean="0"/>
              <a:t> consumers need not consider the host OS as it is maintained by the service provider.</a:t>
            </a:r>
          </a:p>
          <a:p>
            <a:endParaRPr lang="en-US" sz="2400" dirty="0" smtClean="0"/>
          </a:p>
          <a:p>
            <a:r>
              <a:rPr lang="en-US" sz="2400" dirty="0" smtClean="0"/>
              <a:t> In managing the private cloud, the users should see the supported host OS.</a:t>
            </a:r>
          </a:p>
          <a:p>
            <a:endParaRPr lang="en-US" sz="2400" dirty="0" smtClean="0"/>
          </a:p>
          <a:p>
            <a:r>
              <a:rPr lang="en-US" sz="2400" dirty="0" smtClean="0"/>
              <a:t> However, most of the private </a:t>
            </a:r>
            <a:r>
              <a:rPr lang="en-US" sz="2400" dirty="0" err="1" smtClean="0"/>
              <a:t>IaaS</a:t>
            </a:r>
            <a:r>
              <a:rPr lang="en-US" sz="2400" dirty="0" smtClean="0"/>
              <a:t> supports popular guest OS, fully depending on the hypervisor that the </a:t>
            </a:r>
            <a:r>
              <a:rPr lang="en-US" sz="2400" dirty="0" err="1" smtClean="0"/>
              <a:t>IaaS</a:t>
            </a:r>
            <a:r>
              <a:rPr lang="en-US" sz="2400" dirty="0" smtClean="0"/>
              <a:t> providers are supporting.</a:t>
            </a:r>
            <a:endParaRPr lang="en-US" sz="2400" i="1"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Platform as a Service</a:t>
            </a:r>
            <a:endParaRPr sz="4000"/>
          </a:p>
        </p:txBody>
      </p:sp>
      <p:sp>
        <p:nvSpPr>
          <p:cNvPr id="3" name="object 3"/>
          <p:cNvSpPr txBox="1"/>
          <p:nvPr/>
        </p:nvSpPr>
        <p:spPr>
          <a:xfrm>
            <a:off x="228600" y="1447800"/>
            <a:ext cx="10310706" cy="4814138"/>
          </a:xfrm>
          <a:prstGeom prst="rect">
            <a:avLst/>
          </a:prstGeom>
        </p:spPr>
        <p:txBody>
          <a:bodyPr vert="horz" wrap="square" lIns="0" tIns="12700" rIns="0" bIns="0" rtlCol="0">
            <a:spAutoFit/>
          </a:bodyPr>
          <a:lstStyle/>
          <a:p>
            <a:pPr algn="just"/>
            <a:r>
              <a:rPr lang="en-US" sz="2400" dirty="0" err="1" smtClean="0"/>
              <a:t>PaaS</a:t>
            </a:r>
            <a:r>
              <a:rPr lang="en-US" sz="2400" dirty="0" smtClean="0"/>
              <a:t> changes the way that the software is developed and deployed. In traditional application development, the application will be developed locally and will be hosted in the central location. </a:t>
            </a:r>
          </a:p>
          <a:p>
            <a:pPr algn="just"/>
            <a:endParaRPr lang="en-US" sz="2400" dirty="0" smtClean="0"/>
          </a:p>
          <a:p>
            <a:pPr algn="just"/>
            <a:r>
              <a:rPr lang="en-US" sz="2400" dirty="0" smtClean="0"/>
              <a:t>In stand-alone application development, the applications will be developed and delivered as executables.</a:t>
            </a:r>
          </a:p>
          <a:p>
            <a:pPr algn="just"/>
            <a:endParaRPr lang="en-US" sz="2400" dirty="0" smtClean="0"/>
          </a:p>
          <a:p>
            <a:pPr algn="just"/>
            <a:r>
              <a:rPr lang="en-US" sz="2400" dirty="0" smtClean="0"/>
              <a:t> Most of the applications developed by traditional development platforms result in a licensing-based software, whereas </a:t>
            </a:r>
            <a:r>
              <a:rPr lang="en-US" sz="2400" dirty="0" err="1" smtClean="0"/>
              <a:t>PaaS</a:t>
            </a:r>
            <a:r>
              <a:rPr lang="en-US" sz="2400" dirty="0" smtClean="0"/>
              <a:t> changes the application development from local machine to online. </a:t>
            </a:r>
          </a:p>
          <a:p>
            <a:pPr algn="just"/>
            <a:endParaRPr lang="en-US" sz="2400" dirty="0" smtClean="0"/>
          </a:p>
          <a:p>
            <a:pPr algn="just"/>
            <a:r>
              <a:rPr lang="en-US" sz="2400" dirty="0" err="1" smtClean="0"/>
              <a:t>PaaS</a:t>
            </a:r>
            <a:r>
              <a:rPr lang="en-US" sz="2400" dirty="0" smtClean="0"/>
              <a:t> providers provide the development </a:t>
            </a:r>
            <a:r>
              <a:rPr lang="en-US" sz="2400" dirty="0" err="1" smtClean="0"/>
              <a:t>PaaS</a:t>
            </a:r>
            <a:r>
              <a:rPr lang="en-US" sz="2400" dirty="0" smtClean="0"/>
              <a:t> from the data center. The developers can consume the services over the Internet as shown in Figure 5.6.</a:t>
            </a:r>
            <a:endParaRPr lang="en-US" sz="2400" i="1"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Platform as a Service</a:t>
            </a:r>
            <a:endParaRPr sz="4000"/>
          </a:p>
        </p:txBody>
      </p:sp>
      <p:pic>
        <p:nvPicPr>
          <p:cNvPr id="1026" name="Picture 2"/>
          <p:cNvPicPr>
            <a:picLocks noChangeAspect="1" noChangeArrowheads="1"/>
          </p:cNvPicPr>
          <p:nvPr/>
        </p:nvPicPr>
        <p:blipFill>
          <a:blip r:embed="rId2"/>
          <a:srcRect/>
          <a:stretch>
            <a:fillRect/>
          </a:stretch>
        </p:blipFill>
        <p:spPr bwMode="auto">
          <a:xfrm>
            <a:off x="457200" y="1066800"/>
            <a:ext cx="8553450" cy="54102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Platform as a Service</a:t>
            </a:r>
            <a:endParaRPr sz="4000"/>
          </a:p>
        </p:txBody>
      </p:sp>
      <p:sp>
        <p:nvSpPr>
          <p:cNvPr id="3" name="object 3"/>
          <p:cNvSpPr txBox="1"/>
          <p:nvPr/>
        </p:nvSpPr>
        <p:spPr>
          <a:xfrm>
            <a:off x="228600" y="1447800"/>
            <a:ext cx="10310706" cy="4968027"/>
          </a:xfrm>
          <a:prstGeom prst="rect">
            <a:avLst/>
          </a:prstGeom>
        </p:spPr>
        <p:txBody>
          <a:bodyPr vert="horz" wrap="square" lIns="0" tIns="12700" rIns="0" bIns="0" rtlCol="0">
            <a:spAutoFit/>
          </a:bodyPr>
          <a:lstStyle/>
          <a:p>
            <a:pPr algn="just"/>
            <a:r>
              <a:rPr lang="en-US" sz="2400" dirty="0" err="1" smtClean="0"/>
              <a:t>PaaS</a:t>
            </a:r>
            <a:r>
              <a:rPr lang="en-US" sz="2400" dirty="0" smtClean="0"/>
              <a:t> allows the developers to develop their application online and also allows them to deploy immediately on the same platform. </a:t>
            </a:r>
          </a:p>
          <a:p>
            <a:pPr algn="just"/>
            <a:endParaRPr lang="en-US" sz="1100" dirty="0" smtClean="0"/>
          </a:p>
          <a:p>
            <a:pPr algn="just"/>
            <a:r>
              <a:rPr lang="en-US" sz="2400" dirty="0" err="1" smtClean="0"/>
              <a:t>PaaS</a:t>
            </a:r>
            <a:r>
              <a:rPr lang="en-US" sz="2400" dirty="0" smtClean="0"/>
              <a:t> consumers or developers can consume language runtimes, application frameworks, databases, message queues, testing tools, and deployment tools as a service over the Internet. </a:t>
            </a:r>
          </a:p>
          <a:p>
            <a:pPr algn="just"/>
            <a:endParaRPr lang="en-US" sz="1200" dirty="0" smtClean="0"/>
          </a:p>
          <a:p>
            <a:pPr algn="just"/>
            <a:r>
              <a:rPr lang="en-US" sz="2400" dirty="0" smtClean="0"/>
              <a:t>Thus, it reduces the complexity of buying and maintaining different tools for developing an application. </a:t>
            </a:r>
          </a:p>
          <a:p>
            <a:pPr algn="just"/>
            <a:endParaRPr lang="en-US" sz="1200" dirty="0" smtClean="0"/>
          </a:p>
          <a:p>
            <a:pPr algn="just"/>
            <a:r>
              <a:rPr lang="en-US" sz="2400" dirty="0" smtClean="0"/>
              <a:t>Typical </a:t>
            </a:r>
            <a:r>
              <a:rPr lang="en-US" sz="2400" dirty="0" err="1" smtClean="0"/>
              <a:t>PaaS</a:t>
            </a:r>
            <a:r>
              <a:rPr lang="en-US" sz="2400" dirty="0" smtClean="0"/>
              <a:t> providers may provide programming languages, application frameworks, databases, and testing tools as shown in Figure 5.7. </a:t>
            </a:r>
          </a:p>
          <a:p>
            <a:pPr algn="just"/>
            <a:endParaRPr lang="en-US" sz="1100" dirty="0" smtClean="0"/>
          </a:p>
          <a:p>
            <a:pPr algn="just"/>
            <a:r>
              <a:rPr lang="en-US" sz="2400" dirty="0" smtClean="0"/>
              <a:t>Some of the </a:t>
            </a:r>
            <a:r>
              <a:rPr lang="en-US" sz="2400" dirty="0" err="1" smtClean="0"/>
              <a:t>PaaS</a:t>
            </a:r>
            <a:r>
              <a:rPr lang="en-US" sz="2400" dirty="0" smtClean="0"/>
              <a:t> providers also provide build tools, deployment tools, and software load balancers as a service:</a:t>
            </a:r>
            <a:endParaRPr lang="en-US" sz="2400" i="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41773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Introduction</a:t>
            </a:r>
            <a:endParaRPr sz="4000"/>
          </a:p>
        </p:txBody>
      </p:sp>
      <p:sp>
        <p:nvSpPr>
          <p:cNvPr id="3" name="object 3"/>
          <p:cNvSpPr txBox="1"/>
          <p:nvPr/>
        </p:nvSpPr>
        <p:spPr>
          <a:xfrm>
            <a:off x="381000" y="1219200"/>
            <a:ext cx="10310706" cy="4891083"/>
          </a:xfrm>
          <a:prstGeom prst="rect">
            <a:avLst/>
          </a:prstGeom>
        </p:spPr>
        <p:txBody>
          <a:bodyPr vert="horz" wrap="square" lIns="0" tIns="12700" rIns="0" bIns="0" rtlCol="0">
            <a:spAutoFit/>
          </a:bodyPr>
          <a:lstStyle/>
          <a:p>
            <a:pPr marL="12700" marR="885190" algn="just">
              <a:lnSpc>
                <a:spcPct val="100000"/>
              </a:lnSpc>
              <a:spcBef>
                <a:spcPts val="100"/>
              </a:spcBef>
              <a:buFont typeface="Wingdings" pitchFamily="2" charset="2"/>
              <a:buChar char="Ø"/>
            </a:pPr>
            <a:r>
              <a:rPr lang="en-US" sz="2400" dirty="0" smtClean="0">
                <a:latin typeface="Times New Roman" pitchFamily="18" charset="0"/>
                <a:cs typeface="Times New Roman" pitchFamily="18" charset="0"/>
              </a:rPr>
              <a:t>Cloud computing is a model that enables the end users to access the shared pool of resources such as compute, network, storage, database, and application as an on-demand service without the need to buy or own it.</a:t>
            </a:r>
          </a:p>
          <a:p>
            <a:pPr marL="12700" marR="885190" algn="just">
              <a:lnSpc>
                <a:spcPct val="100000"/>
              </a:lnSpc>
              <a:spcBef>
                <a:spcPts val="100"/>
              </a:spcBef>
              <a:buFont typeface="Wingdings" pitchFamily="2" charset="2"/>
              <a:buChar char="Ø"/>
            </a:pPr>
            <a:endParaRPr lang="en-US" sz="2400" dirty="0" smtClean="0">
              <a:latin typeface="Times New Roman" pitchFamily="18" charset="0"/>
              <a:cs typeface="Times New Roman" pitchFamily="18" charset="0"/>
            </a:endParaRPr>
          </a:p>
          <a:p>
            <a:pPr marL="12700" marR="885190" algn="just">
              <a:lnSpc>
                <a:spcPct val="100000"/>
              </a:lnSpc>
              <a:spcBef>
                <a:spcPts val="100"/>
              </a:spcBef>
              <a:buFont typeface="Wingdings" pitchFamily="2" charset="2"/>
              <a:buChar char="Ø"/>
            </a:pPr>
            <a:r>
              <a:rPr lang="en-US" sz="2400" dirty="0" smtClean="0">
                <a:latin typeface="Times New Roman" pitchFamily="18" charset="0"/>
                <a:cs typeface="Times New Roman" pitchFamily="18" charset="0"/>
              </a:rPr>
              <a:t> The services are provided and managed by the service provider, reducing the management effort from the end user side. </a:t>
            </a:r>
          </a:p>
          <a:p>
            <a:pPr marL="12700" marR="885190" algn="just">
              <a:lnSpc>
                <a:spcPct val="100000"/>
              </a:lnSpc>
              <a:spcBef>
                <a:spcPts val="100"/>
              </a:spcBef>
              <a:buFont typeface="Wingdings" pitchFamily="2" charset="2"/>
              <a:buChar char="Ø"/>
            </a:pPr>
            <a:endParaRPr lang="en-US" sz="2400" dirty="0" smtClean="0">
              <a:latin typeface="Times New Roman" pitchFamily="18" charset="0"/>
              <a:cs typeface="Times New Roman" pitchFamily="18" charset="0"/>
            </a:endParaRPr>
          </a:p>
          <a:p>
            <a:pPr marL="12700" marR="885190" algn="just">
              <a:lnSpc>
                <a:spcPct val="100000"/>
              </a:lnSpc>
              <a:spcBef>
                <a:spcPts val="100"/>
              </a:spcBef>
              <a:buFont typeface="Wingdings" pitchFamily="2" charset="2"/>
              <a:buChar char="Ø"/>
            </a:pPr>
            <a:r>
              <a:rPr lang="en-US" sz="2400" dirty="0" smtClean="0">
                <a:latin typeface="Times New Roman" pitchFamily="18" charset="0"/>
                <a:cs typeface="Times New Roman" pitchFamily="18" charset="0"/>
              </a:rPr>
              <a:t>The essential characteristics of the cloud include on-demand self-service, broad network access, resource pooling, rapid elasticity, and measured service. </a:t>
            </a:r>
          </a:p>
          <a:p>
            <a:pPr marL="12700" marR="885190" algn="just">
              <a:lnSpc>
                <a:spcPct val="100000"/>
              </a:lnSpc>
              <a:spcBef>
                <a:spcPts val="100"/>
              </a:spcBef>
              <a:buFont typeface="Wingdings" pitchFamily="2" charset="2"/>
              <a:buChar char="Ø"/>
            </a:pPr>
            <a:endParaRPr lang="en-US" sz="2400" dirty="0" smtClean="0">
              <a:latin typeface="Times New Roman" pitchFamily="18" charset="0"/>
              <a:cs typeface="Times New Roman" pitchFamily="18" charset="0"/>
            </a:endParaRPr>
          </a:p>
          <a:p>
            <a:pPr marL="12700" marR="885190" algn="just">
              <a:lnSpc>
                <a:spcPct val="100000"/>
              </a:lnSpc>
              <a:spcBef>
                <a:spcPts val="100"/>
              </a:spcBef>
              <a:buFont typeface="Wingdings" pitchFamily="2" charset="2"/>
              <a:buChar char="Ø"/>
            </a:pPr>
            <a:r>
              <a:rPr lang="en-US" sz="2400" dirty="0" smtClean="0">
                <a:latin typeface="Times New Roman" pitchFamily="18" charset="0"/>
                <a:cs typeface="Times New Roman" pitchFamily="18" charset="0"/>
              </a:rPr>
              <a:t>The National Institute of Standards and Technology (NIST) defines three basic service models, namely, </a:t>
            </a:r>
            <a:r>
              <a:rPr lang="en-US" sz="2400" dirty="0" err="1" smtClean="0">
                <a:latin typeface="Times New Roman" pitchFamily="18" charset="0"/>
                <a:cs typeface="Times New Roman" pitchFamily="18" charset="0"/>
              </a:rPr>
              <a:t>IaaS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PaaS</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SaaS</a:t>
            </a:r>
            <a:r>
              <a:rPr lang="en-US" sz="2400" dirty="0" smtClean="0">
                <a:latin typeface="Times New Roman" pitchFamily="18" charset="0"/>
                <a:cs typeface="Times New Roman" pitchFamily="18" charset="0"/>
              </a:rPr>
              <a:t>, as shown in Figure 5.1.</a:t>
            </a:r>
            <a:endParaRPr sz="240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Platform as a Service</a:t>
            </a:r>
            <a:endParaRPr sz="4000"/>
          </a:p>
        </p:txBody>
      </p:sp>
      <p:pic>
        <p:nvPicPr>
          <p:cNvPr id="2050" name="Picture 2"/>
          <p:cNvPicPr>
            <a:picLocks noChangeAspect="1" noChangeArrowheads="1"/>
          </p:cNvPicPr>
          <p:nvPr/>
        </p:nvPicPr>
        <p:blipFill>
          <a:blip r:embed="rId2"/>
          <a:srcRect/>
          <a:stretch>
            <a:fillRect/>
          </a:stretch>
        </p:blipFill>
        <p:spPr bwMode="auto">
          <a:xfrm>
            <a:off x="533401" y="1481138"/>
            <a:ext cx="8534400" cy="514826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Platform as a Service</a:t>
            </a:r>
            <a:endParaRPr sz="4000"/>
          </a:p>
        </p:txBody>
      </p:sp>
      <p:sp>
        <p:nvSpPr>
          <p:cNvPr id="3" name="object 3"/>
          <p:cNvSpPr txBox="1"/>
          <p:nvPr/>
        </p:nvSpPr>
        <p:spPr>
          <a:xfrm>
            <a:off x="228600" y="1447800"/>
            <a:ext cx="10310706" cy="3706143"/>
          </a:xfrm>
          <a:prstGeom prst="rect">
            <a:avLst/>
          </a:prstGeom>
        </p:spPr>
        <p:txBody>
          <a:bodyPr vert="horz" wrap="square" lIns="0" tIns="12700" rIns="0" bIns="0" rtlCol="0">
            <a:spAutoFit/>
          </a:bodyPr>
          <a:lstStyle/>
          <a:p>
            <a:pPr marL="457200" indent="-457200" algn="just">
              <a:buAutoNum type="arabicPeriod"/>
            </a:pPr>
            <a:r>
              <a:rPr lang="en-US" sz="2400" b="1" i="1" dirty="0" smtClean="0"/>
              <a:t>Programming languages: </a:t>
            </a:r>
            <a:r>
              <a:rPr lang="en-US" sz="2400" i="1" dirty="0" err="1" smtClean="0"/>
              <a:t>PaaS</a:t>
            </a:r>
            <a:r>
              <a:rPr lang="en-US" sz="2400" i="1" dirty="0" smtClean="0"/>
              <a:t> providers provide a wide variety of programming languages for the developers to develop applications. Some of the popular programming languages provided by </a:t>
            </a:r>
            <a:r>
              <a:rPr lang="en-US" sz="2400" i="1" dirty="0" err="1" smtClean="0"/>
              <a:t>PaaS</a:t>
            </a:r>
            <a:r>
              <a:rPr lang="en-US" sz="2400" i="1" dirty="0" smtClean="0"/>
              <a:t> vendors are Java, Perl, PHP, Python, Ruby, </a:t>
            </a:r>
            <a:r>
              <a:rPr lang="en-US" sz="2400" i="1" dirty="0" err="1" smtClean="0"/>
              <a:t>Scala</a:t>
            </a:r>
            <a:r>
              <a:rPr lang="en-US" sz="2400" i="1" dirty="0" smtClean="0"/>
              <a:t>, </a:t>
            </a:r>
            <a:r>
              <a:rPr lang="en-US" sz="2400" i="1" dirty="0" err="1" smtClean="0"/>
              <a:t>Clojure</a:t>
            </a:r>
            <a:r>
              <a:rPr lang="en-US" sz="2400" i="1" dirty="0" smtClean="0"/>
              <a:t>, and Go. </a:t>
            </a:r>
          </a:p>
          <a:p>
            <a:pPr marL="457200" indent="-457200" algn="just">
              <a:buAutoNum type="arabicPeriod"/>
            </a:pPr>
            <a:endParaRPr lang="en-US" sz="2400" i="1" dirty="0" smtClean="0"/>
          </a:p>
          <a:p>
            <a:pPr algn="just"/>
            <a:r>
              <a:rPr lang="en-US" sz="2400" b="1" dirty="0" smtClean="0"/>
              <a:t>2. </a:t>
            </a:r>
            <a:r>
              <a:rPr lang="en-US" sz="2400" b="1" i="1" dirty="0" smtClean="0"/>
              <a:t>Application frameworks: </a:t>
            </a:r>
            <a:r>
              <a:rPr lang="en-US" sz="2400" i="1" dirty="0" err="1" smtClean="0"/>
              <a:t>PaaS</a:t>
            </a:r>
            <a:r>
              <a:rPr lang="en-US" sz="2400" i="1" dirty="0" smtClean="0"/>
              <a:t> vendors provide application frameworks that simplify the application development. Some of the popular application development frameworks provided by a </a:t>
            </a:r>
            <a:r>
              <a:rPr lang="en-US" sz="2400" i="1" dirty="0" err="1" smtClean="0"/>
              <a:t>PaaS</a:t>
            </a:r>
            <a:r>
              <a:rPr lang="en-US" sz="2400" i="1" dirty="0" smtClean="0"/>
              <a:t> provider include Node.js, Rails, </a:t>
            </a:r>
            <a:r>
              <a:rPr lang="en-US" sz="2400" i="1" dirty="0" err="1" smtClean="0"/>
              <a:t>Drupal</a:t>
            </a:r>
            <a:r>
              <a:rPr lang="en-US" sz="2400" i="1" dirty="0" smtClean="0"/>
              <a:t>, </a:t>
            </a:r>
            <a:r>
              <a:rPr lang="en-US" sz="2400" i="1" dirty="0" err="1" smtClean="0"/>
              <a:t>Joomla</a:t>
            </a:r>
            <a:r>
              <a:rPr lang="en-US" sz="2400" i="1" dirty="0" smtClean="0"/>
              <a:t>, </a:t>
            </a:r>
            <a:r>
              <a:rPr lang="en-US" sz="2400" i="1" dirty="0" err="1" smtClean="0"/>
              <a:t>WordPress</a:t>
            </a:r>
            <a:r>
              <a:rPr lang="en-US" sz="2400" i="1" dirty="0" smtClean="0"/>
              <a:t>, </a:t>
            </a:r>
            <a:r>
              <a:rPr lang="en-US" sz="2400" i="1" dirty="0" err="1" smtClean="0"/>
              <a:t>Django</a:t>
            </a:r>
            <a:r>
              <a:rPr lang="en-US" sz="2400" i="1" dirty="0" smtClean="0"/>
              <a:t>, EE6, Spring, Play, Sinatra, Rack, and </a:t>
            </a:r>
            <a:r>
              <a:rPr lang="en-US" sz="2400" i="1" dirty="0" err="1" smtClean="0"/>
              <a:t>Zend</a:t>
            </a:r>
            <a:r>
              <a:rPr lang="en-US" sz="2400" i="1" dirty="0" smtClean="0"/>
              <a:t>. </a:t>
            </a:r>
          </a:p>
          <a:p>
            <a:pPr algn="just"/>
            <a:r>
              <a:rPr lang="en-US" sz="2400" i="1" dirty="0" smtClean="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Platform as a Service</a:t>
            </a:r>
            <a:endParaRPr sz="4000"/>
          </a:p>
        </p:txBody>
      </p:sp>
      <p:sp>
        <p:nvSpPr>
          <p:cNvPr id="3" name="object 3"/>
          <p:cNvSpPr txBox="1"/>
          <p:nvPr/>
        </p:nvSpPr>
        <p:spPr>
          <a:xfrm>
            <a:off x="228600" y="1447800"/>
            <a:ext cx="10310706" cy="3336811"/>
          </a:xfrm>
          <a:prstGeom prst="rect">
            <a:avLst/>
          </a:prstGeom>
        </p:spPr>
        <p:txBody>
          <a:bodyPr vert="horz" wrap="square" lIns="0" tIns="12700" rIns="0" bIns="0" rtlCol="0">
            <a:spAutoFit/>
          </a:bodyPr>
          <a:lstStyle/>
          <a:p>
            <a:pPr algn="just"/>
            <a:endParaRPr lang="en-US" sz="2400" i="1" dirty="0" smtClean="0"/>
          </a:p>
          <a:p>
            <a:pPr algn="just"/>
            <a:r>
              <a:rPr lang="en-US" sz="2400" b="1" dirty="0" smtClean="0"/>
              <a:t>3. </a:t>
            </a:r>
            <a:r>
              <a:rPr lang="en-US" sz="2400" b="1" i="1" dirty="0" smtClean="0"/>
              <a:t>Database</a:t>
            </a:r>
            <a:r>
              <a:rPr lang="en-US" sz="2400" i="1" dirty="0" smtClean="0"/>
              <a:t>: Since every application needs to communicate with the databases, it becomes a must-have tool for every application. </a:t>
            </a:r>
            <a:r>
              <a:rPr lang="en-US" sz="2400" i="1" dirty="0" err="1" smtClean="0"/>
              <a:t>PaaS</a:t>
            </a:r>
            <a:r>
              <a:rPr lang="en-US" sz="2400" i="1" dirty="0" smtClean="0"/>
              <a:t> providers are providing databases also with their </a:t>
            </a:r>
            <a:r>
              <a:rPr lang="en-US" sz="2400" i="1" dirty="0" err="1" smtClean="0"/>
              <a:t>PaaS</a:t>
            </a:r>
            <a:r>
              <a:rPr lang="en-US" sz="2400" i="1" dirty="0" smtClean="0"/>
              <a:t> platforms. The popular databases provided by the popular </a:t>
            </a:r>
            <a:r>
              <a:rPr lang="en-US" sz="2400" i="1" dirty="0" err="1" smtClean="0"/>
              <a:t>PaaS</a:t>
            </a:r>
            <a:r>
              <a:rPr lang="en-US" sz="2400" i="1" dirty="0" smtClean="0"/>
              <a:t> vendors are </a:t>
            </a:r>
            <a:r>
              <a:rPr lang="en-US" sz="2400" i="1" dirty="0" err="1" smtClean="0"/>
              <a:t>ClearDB</a:t>
            </a:r>
            <a:r>
              <a:rPr lang="en-US" sz="2400" i="1" dirty="0" smtClean="0"/>
              <a:t>, </a:t>
            </a:r>
            <a:r>
              <a:rPr lang="en-US" sz="2400" i="1" dirty="0" err="1" smtClean="0"/>
              <a:t>PostgreSQL</a:t>
            </a:r>
            <a:r>
              <a:rPr lang="en-US" sz="2400" i="1" dirty="0" smtClean="0"/>
              <a:t>, </a:t>
            </a:r>
            <a:r>
              <a:rPr lang="en-US" sz="2400" i="1" dirty="0" err="1" smtClean="0"/>
              <a:t>Cloudant</a:t>
            </a:r>
            <a:r>
              <a:rPr lang="en-US" sz="2400" i="1" dirty="0" smtClean="0"/>
              <a:t>, </a:t>
            </a:r>
            <a:r>
              <a:rPr lang="en-US" sz="2400" i="1" dirty="0" err="1" smtClean="0"/>
              <a:t>Membase</a:t>
            </a:r>
            <a:r>
              <a:rPr lang="en-US" sz="2400" i="1" dirty="0" smtClean="0"/>
              <a:t>, </a:t>
            </a:r>
            <a:r>
              <a:rPr lang="en-US" sz="2400" i="1" dirty="0" err="1" smtClean="0"/>
              <a:t>MongoDB</a:t>
            </a:r>
            <a:r>
              <a:rPr lang="en-US" sz="2400" i="1" dirty="0" smtClean="0"/>
              <a:t>, and </a:t>
            </a:r>
            <a:r>
              <a:rPr lang="en-US" sz="2400" i="1" dirty="0" err="1" smtClean="0"/>
              <a:t>Redis</a:t>
            </a:r>
            <a:r>
              <a:rPr lang="en-US" sz="2400" i="1" dirty="0" smtClean="0"/>
              <a:t>. </a:t>
            </a:r>
          </a:p>
          <a:p>
            <a:pPr algn="just"/>
            <a:endParaRPr lang="en-US" sz="2400" i="1" dirty="0" smtClean="0"/>
          </a:p>
          <a:p>
            <a:r>
              <a:rPr lang="en-US" sz="2400" dirty="0" smtClean="0"/>
              <a:t>4</a:t>
            </a:r>
            <a:r>
              <a:rPr lang="en-US" sz="2400" b="1" dirty="0" smtClean="0"/>
              <a:t>. </a:t>
            </a:r>
            <a:r>
              <a:rPr lang="en-US" sz="2400" b="1" i="1" dirty="0" smtClean="0"/>
              <a:t>Other tools: </a:t>
            </a:r>
            <a:r>
              <a:rPr lang="en-US" sz="2400" i="1" dirty="0" err="1" smtClean="0"/>
              <a:t>PaaS</a:t>
            </a:r>
            <a:r>
              <a:rPr lang="en-US" sz="2400" i="1" dirty="0" smtClean="0"/>
              <a:t> providers provide all the tools that are required to develop, test, and deploy an application.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Characteristics of </a:t>
            </a:r>
            <a:r>
              <a:rPr lang="en-US" sz="4000" dirty="0" err="1" smtClean="0"/>
              <a:t>PaaS</a:t>
            </a:r>
            <a:endParaRPr sz="4000"/>
          </a:p>
        </p:txBody>
      </p:sp>
      <p:sp>
        <p:nvSpPr>
          <p:cNvPr id="3" name="object 3"/>
          <p:cNvSpPr txBox="1"/>
          <p:nvPr/>
        </p:nvSpPr>
        <p:spPr>
          <a:xfrm>
            <a:off x="228600" y="1219200"/>
            <a:ext cx="10310706" cy="3706143"/>
          </a:xfrm>
          <a:prstGeom prst="rect">
            <a:avLst/>
          </a:prstGeom>
        </p:spPr>
        <p:txBody>
          <a:bodyPr vert="horz" wrap="square" lIns="0" tIns="12700" rIns="0" bIns="0" rtlCol="0">
            <a:spAutoFit/>
          </a:bodyPr>
          <a:lstStyle/>
          <a:p>
            <a:pPr algn="just"/>
            <a:r>
              <a:rPr lang="en-US" sz="2400" dirty="0" err="1" smtClean="0"/>
              <a:t>PaaS</a:t>
            </a:r>
            <a:r>
              <a:rPr lang="en-US" sz="2400" dirty="0" smtClean="0"/>
              <a:t> development platforms are different from the traditional application development platforms. The following are the essential characteristics that make </a:t>
            </a:r>
            <a:r>
              <a:rPr lang="en-US" sz="2400" dirty="0" err="1" smtClean="0"/>
              <a:t>PaaS</a:t>
            </a:r>
            <a:r>
              <a:rPr lang="en-US" sz="2400" dirty="0" smtClean="0"/>
              <a:t> unique from traditional development platforms: </a:t>
            </a:r>
          </a:p>
          <a:p>
            <a:pPr algn="just"/>
            <a:endParaRPr lang="en-US" sz="2400" dirty="0" smtClean="0"/>
          </a:p>
          <a:p>
            <a:pPr marL="457200" indent="-457200" algn="just">
              <a:buAutoNum type="arabicPeriod"/>
            </a:pPr>
            <a:r>
              <a:rPr lang="en-US" sz="2400" b="1" i="1" dirty="0" smtClean="0"/>
              <a:t>All in one: </a:t>
            </a:r>
            <a:r>
              <a:rPr lang="en-US" sz="2400" i="1" dirty="0" smtClean="0"/>
              <a:t>Most of the </a:t>
            </a:r>
            <a:r>
              <a:rPr lang="en-US" sz="2400" i="1" dirty="0" err="1" smtClean="0"/>
              <a:t>PaaS</a:t>
            </a:r>
            <a:r>
              <a:rPr lang="en-US" sz="2400" i="1" dirty="0" smtClean="0"/>
              <a:t> providers offer services to develop, test, deploy, host, and maintain applications in the same IDE.</a:t>
            </a:r>
          </a:p>
          <a:p>
            <a:pPr marL="457200" indent="-457200" algn="just">
              <a:buAutoNum type="arabicPeriod"/>
            </a:pPr>
            <a:endParaRPr lang="en-US" sz="2400" i="1" dirty="0" smtClean="0"/>
          </a:p>
          <a:p>
            <a:pPr marL="457200" indent="-457200" algn="just"/>
            <a:r>
              <a:rPr lang="en-US" sz="2400" i="1" dirty="0" smtClean="0"/>
              <a:t>	 Additionally, many service providers provide all the programming languages, frameworks, databases, and other development-related services that make developers choose from a wide variety of development platforms.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Characteristics of </a:t>
            </a:r>
            <a:r>
              <a:rPr lang="en-US" sz="4000" dirty="0" err="1" smtClean="0"/>
              <a:t>PaaS</a:t>
            </a:r>
            <a:endParaRPr sz="4000"/>
          </a:p>
        </p:txBody>
      </p:sp>
      <p:sp>
        <p:nvSpPr>
          <p:cNvPr id="3" name="object 3"/>
          <p:cNvSpPr txBox="1"/>
          <p:nvPr/>
        </p:nvSpPr>
        <p:spPr>
          <a:xfrm>
            <a:off x="228600" y="1219200"/>
            <a:ext cx="10310706" cy="3336811"/>
          </a:xfrm>
          <a:prstGeom prst="rect">
            <a:avLst/>
          </a:prstGeom>
        </p:spPr>
        <p:txBody>
          <a:bodyPr vert="horz" wrap="square" lIns="0" tIns="12700" rIns="0" bIns="0" rtlCol="0">
            <a:spAutoFit/>
          </a:bodyPr>
          <a:lstStyle/>
          <a:p>
            <a:pPr algn="just"/>
            <a:r>
              <a:rPr lang="en-US" sz="2400" b="1" dirty="0" smtClean="0"/>
              <a:t>2. </a:t>
            </a:r>
            <a:r>
              <a:rPr lang="en-US" sz="2400" b="1" i="1" dirty="0" smtClean="0"/>
              <a:t>Web access to the development platform</a:t>
            </a:r>
            <a:r>
              <a:rPr lang="en-US" sz="2400" i="1" dirty="0" smtClean="0"/>
              <a:t>: A typical development platform uses any IDEs for developing applications. </a:t>
            </a:r>
          </a:p>
          <a:p>
            <a:pPr algn="just"/>
            <a:endParaRPr lang="en-US" sz="2400" i="1" dirty="0" smtClean="0"/>
          </a:p>
          <a:p>
            <a:pPr algn="just"/>
            <a:r>
              <a:rPr lang="en-US" sz="2400" i="1" dirty="0" smtClean="0"/>
              <a:t>Typically, the IDE will be installed in the developer’s machines. But, </a:t>
            </a:r>
            <a:r>
              <a:rPr lang="en-US" sz="2400" i="1" dirty="0" err="1" smtClean="0"/>
              <a:t>PaaS</a:t>
            </a:r>
            <a:r>
              <a:rPr lang="en-US" sz="2400" i="1" dirty="0" smtClean="0"/>
              <a:t> provides web access to the development platform. Using web UI, any developer can get access to the development platform. </a:t>
            </a:r>
          </a:p>
          <a:p>
            <a:pPr algn="just"/>
            <a:endParaRPr lang="en-US" sz="2400" i="1" dirty="0" smtClean="0"/>
          </a:p>
          <a:p>
            <a:pPr algn="just"/>
            <a:r>
              <a:rPr lang="en-US" sz="2400" i="1" dirty="0" smtClean="0"/>
              <a:t>The web-based UI helps the developers create, modify, test, and deploy different applications on the same platform.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Characteristics of </a:t>
            </a:r>
            <a:r>
              <a:rPr lang="en-US" sz="4000" dirty="0" err="1" smtClean="0"/>
              <a:t>PaaS</a:t>
            </a:r>
            <a:endParaRPr sz="4000"/>
          </a:p>
        </p:txBody>
      </p:sp>
      <p:sp>
        <p:nvSpPr>
          <p:cNvPr id="3" name="object 3"/>
          <p:cNvSpPr txBox="1"/>
          <p:nvPr/>
        </p:nvSpPr>
        <p:spPr>
          <a:xfrm>
            <a:off x="228600" y="1219200"/>
            <a:ext cx="10310706" cy="4814138"/>
          </a:xfrm>
          <a:prstGeom prst="rect">
            <a:avLst/>
          </a:prstGeom>
        </p:spPr>
        <p:txBody>
          <a:bodyPr vert="horz" wrap="square" lIns="0" tIns="12700" rIns="0" bIns="0" rtlCol="0">
            <a:spAutoFit/>
          </a:bodyPr>
          <a:lstStyle/>
          <a:p>
            <a:pPr algn="just"/>
            <a:r>
              <a:rPr lang="en-US" sz="2400" b="1" dirty="0" smtClean="0"/>
              <a:t>3. </a:t>
            </a:r>
            <a:r>
              <a:rPr lang="en-US" sz="2400" b="1" i="1" dirty="0" smtClean="0"/>
              <a:t>Offline access: </a:t>
            </a:r>
            <a:r>
              <a:rPr lang="en-US" sz="2400" i="1" dirty="0" smtClean="0"/>
              <a:t>A developer may not be able to connect to the Internet for a whole day to access the </a:t>
            </a:r>
            <a:r>
              <a:rPr lang="en-US" sz="2400" i="1" dirty="0" err="1" smtClean="0"/>
              <a:t>PaaS</a:t>
            </a:r>
            <a:r>
              <a:rPr lang="en-US" sz="2400" i="1" dirty="0" smtClean="0"/>
              <a:t> services. When there is no Internet connectivity, the developers should be allowed to work offline. To enable offline development, some of the </a:t>
            </a:r>
            <a:r>
              <a:rPr lang="en-US" sz="2400" i="1" dirty="0" err="1" smtClean="0"/>
              <a:t>PaaS</a:t>
            </a:r>
            <a:r>
              <a:rPr lang="en-US" sz="2400" i="1" dirty="0" smtClean="0"/>
              <a:t> providers allow the developer to synchronize their local IDE with the </a:t>
            </a:r>
            <a:r>
              <a:rPr lang="en-US" sz="2400" i="1" dirty="0" err="1" smtClean="0"/>
              <a:t>PaaS</a:t>
            </a:r>
            <a:r>
              <a:rPr lang="en-US" sz="2400" i="1" dirty="0" smtClean="0"/>
              <a:t> services. The developers can develop an application locally and deploy it online whenever they are connected to the Internet. </a:t>
            </a:r>
          </a:p>
          <a:p>
            <a:pPr algn="just"/>
            <a:endParaRPr lang="en-US" sz="2400" i="1" dirty="0" smtClean="0"/>
          </a:p>
          <a:p>
            <a:pPr algn="just"/>
            <a:r>
              <a:rPr lang="en-US" sz="2400" b="1" dirty="0" smtClean="0"/>
              <a:t>4. </a:t>
            </a:r>
            <a:r>
              <a:rPr lang="en-US" sz="2400" b="1" i="1" dirty="0" smtClean="0"/>
              <a:t>Built-in scalability: </a:t>
            </a:r>
            <a:r>
              <a:rPr lang="en-US" sz="2400" i="1" dirty="0" smtClean="0"/>
              <a:t>Scalability is an important requirement for the new-generation web or </a:t>
            </a:r>
            <a:r>
              <a:rPr lang="en-US" sz="2400" i="1" dirty="0" err="1" smtClean="0"/>
              <a:t>SaaS</a:t>
            </a:r>
            <a:r>
              <a:rPr lang="en-US" sz="2400" i="1" dirty="0" smtClean="0"/>
              <a:t> applications. It is very difficult to enable the dynamic scalability for any application developed using traditional development platforms. But, </a:t>
            </a:r>
            <a:r>
              <a:rPr lang="en-US" sz="2400" i="1" dirty="0" err="1" smtClean="0"/>
              <a:t>PaaS</a:t>
            </a:r>
            <a:r>
              <a:rPr lang="en-US" sz="2400" i="1" dirty="0" smtClean="0"/>
              <a:t> services provide built-in scalability to an application that is developed using any particular </a:t>
            </a:r>
            <a:r>
              <a:rPr lang="en-US" sz="2400" i="1" dirty="0" err="1" smtClean="0"/>
              <a:t>PaaS</a:t>
            </a:r>
            <a:r>
              <a:rPr lang="en-US" sz="2400" i="1" dirty="0" smtClean="0"/>
              <a:t>. This ensures that the application is capable of handling varying loads efficiently.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Characteristics of </a:t>
            </a:r>
            <a:r>
              <a:rPr lang="en-US" sz="4000" dirty="0" err="1" smtClean="0"/>
              <a:t>PaaS</a:t>
            </a:r>
            <a:endParaRPr sz="4000"/>
          </a:p>
        </p:txBody>
      </p:sp>
      <p:sp>
        <p:nvSpPr>
          <p:cNvPr id="3" name="object 3"/>
          <p:cNvSpPr txBox="1"/>
          <p:nvPr/>
        </p:nvSpPr>
        <p:spPr>
          <a:xfrm>
            <a:off x="228600" y="1219200"/>
            <a:ext cx="10310706" cy="4444807"/>
          </a:xfrm>
          <a:prstGeom prst="rect">
            <a:avLst/>
          </a:prstGeom>
        </p:spPr>
        <p:txBody>
          <a:bodyPr vert="horz" wrap="square" lIns="0" tIns="12700" rIns="0" bIns="0" rtlCol="0">
            <a:spAutoFit/>
          </a:bodyPr>
          <a:lstStyle/>
          <a:p>
            <a:pPr algn="just"/>
            <a:r>
              <a:rPr lang="en-US" sz="2400" b="1" dirty="0" smtClean="0"/>
              <a:t>5. </a:t>
            </a:r>
            <a:r>
              <a:rPr lang="en-US" sz="2400" b="1" i="1" dirty="0" smtClean="0"/>
              <a:t>Collaborative platform: </a:t>
            </a:r>
            <a:r>
              <a:rPr lang="en-US" sz="2400" i="1" dirty="0" smtClean="0"/>
              <a:t>Nowadays, the development team consists of developers who are working from different places. There is a need for a common platform where the developers can collaboratively work together on the same project. Most of the </a:t>
            </a:r>
            <a:r>
              <a:rPr lang="en-US" sz="2400" i="1" dirty="0" err="1" smtClean="0"/>
              <a:t>PaaS</a:t>
            </a:r>
            <a:r>
              <a:rPr lang="en-US" sz="2400" i="1" dirty="0" smtClean="0"/>
              <a:t> services provide support for collaborative development. To enable collaboration among developers, most of the </a:t>
            </a:r>
            <a:r>
              <a:rPr lang="en-US" sz="2400" i="1" dirty="0" err="1" smtClean="0"/>
              <a:t>PaaS</a:t>
            </a:r>
            <a:r>
              <a:rPr lang="en-US" sz="2400" i="1" dirty="0" smtClean="0"/>
              <a:t> providers provide tools for project planning and communication. </a:t>
            </a:r>
          </a:p>
          <a:p>
            <a:pPr algn="just"/>
            <a:endParaRPr lang="en-US" sz="2400" i="1" dirty="0" smtClean="0"/>
          </a:p>
          <a:p>
            <a:pPr algn="just"/>
            <a:r>
              <a:rPr lang="en-US" sz="2400" b="1" dirty="0" smtClean="0"/>
              <a:t>6. </a:t>
            </a:r>
            <a:r>
              <a:rPr lang="en-US" sz="2400" b="1" i="1" dirty="0" smtClean="0"/>
              <a:t>Diverse client tools</a:t>
            </a:r>
            <a:r>
              <a:rPr lang="en-US" sz="2400" i="1" dirty="0" smtClean="0"/>
              <a:t>: To make the development easier, </a:t>
            </a:r>
            <a:r>
              <a:rPr lang="en-US" sz="2400" i="1" dirty="0" err="1" smtClean="0"/>
              <a:t>PaaS</a:t>
            </a:r>
            <a:r>
              <a:rPr lang="en-US" sz="2400" i="1" dirty="0" smtClean="0"/>
              <a:t> providers provide a wide variety of client tools to help the developer. The client tools include CLI, web CLI, web UI, REST API, and IDE. The developers can choose any tools of their choice. These client tools are also capable of handling billing and subscription management.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Suitability of </a:t>
            </a:r>
            <a:r>
              <a:rPr lang="en-US" sz="4000" dirty="0" err="1" smtClean="0"/>
              <a:t>PaaS</a:t>
            </a:r>
            <a:endParaRPr sz="4000"/>
          </a:p>
        </p:txBody>
      </p:sp>
      <p:sp>
        <p:nvSpPr>
          <p:cNvPr id="3" name="object 3"/>
          <p:cNvSpPr txBox="1"/>
          <p:nvPr/>
        </p:nvSpPr>
        <p:spPr>
          <a:xfrm>
            <a:off x="228600" y="1219200"/>
            <a:ext cx="10310706" cy="4814138"/>
          </a:xfrm>
          <a:prstGeom prst="rect">
            <a:avLst/>
          </a:prstGeom>
        </p:spPr>
        <p:txBody>
          <a:bodyPr vert="horz" wrap="square" lIns="0" tIns="12700" rIns="0" bIns="0" rtlCol="0">
            <a:spAutoFit/>
          </a:bodyPr>
          <a:lstStyle/>
          <a:p>
            <a:pPr algn="just"/>
            <a:r>
              <a:rPr lang="en-US" sz="2400" dirty="0" smtClean="0"/>
              <a:t>Most of the start-up </a:t>
            </a:r>
            <a:r>
              <a:rPr lang="en-US" sz="2400" dirty="0" err="1" smtClean="0"/>
              <a:t>SaaS</a:t>
            </a:r>
            <a:r>
              <a:rPr lang="en-US" sz="2400" dirty="0" smtClean="0"/>
              <a:t> development companies and independent software vendors (ISVs) widely use </a:t>
            </a:r>
            <a:r>
              <a:rPr lang="en-US" sz="2400" dirty="0" err="1" smtClean="0"/>
              <a:t>PaaS</a:t>
            </a:r>
            <a:r>
              <a:rPr lang="en-US" sz="2400" dirty="0" smtClean="0"/>
              <a:t> in developing an application. </a:t>
            </a:r>
            <a:r>
              <a:rPr lang="en-US" sz="2400" dirty="0" err="1" smtClean="0"/>
              <a:t>PaaS</a:t>
            </a:r>
            <a:r>
              <a:rPr lang="en-US" sz="2400" dirty="0" smtClean="0"/>
              <a:t> technology is getting attention from other traditional software development companies also. </a:t>
            </a:r>
            <a:r>
              <a:rPr lang="en-US" sz="2400" dirty="0" err="1" smtClean="0"/>
              <a:t>PaaS</a:t>
            </a:r>
            <a:r>
              <a:rPr lang="en-US" sz="2400" dirty="0" smtClean="0"/>
              <a:t> is a suitable option for the following situations: </a:t>
            </a:r>
          </a:p>
          <a:p>
            <a:pPr algn="just"/>
            <a:endParaRPr lang="en-US" sz="2400" dirty="0" smtClean="0"/>
          </a:p>
          <a:p>
            <a:pPr marL="457200" indent="-457200" algn="just">
              <a:buAutoNum type="arabicPeriod"/>
            </a:pPr>
            <a:r>
              <a:rPr lang="en-US" sz="2400" b="1" i="1" dirty="0" smtClean="0"/>
              <a:t>Collaborative development: </a:t>
            </a:r>
            <a:r>
              <a:rPr lang="en-US" sz="2400" i="1" dirty="0" smtClean="0"/>
              <a:t>To increase the time to market and development efficiency, there is a need for a common place where the development team and other stakeholders of the application can collaborate with each other. </a:t>
            </a:r>
          </a:p>
          <a:p>
            <a:pPr marL="457200" indent="-457200" algn="just"/>
            <a:endParaRPr lang="en-US" sz="2400" i="1" dirty="0" smtClean="0"/>
          </a:p>
          <a:p>
            <a:pPr marL="457200" indent="-457200" algn="just"/>
            <a:r>
              <a:rPr lang="en-US" sz="2400" i="1" dirty="0" smtClean="0"/>
              <a:t>	Since </a:t>
            </a:r>
            <a:r>
              <a:rPr lang="en-US" sz="2400" i="1" dirty="0" err="1" smtClean="0"/>
              <a:t>PaaS</a:t>
            </a:r>
            <a:r>
              <a:rPr lang="en-US" sz="2400" i="1" dirty="0" smtClean="0"/>
              <a:t> services provide a collaborative development environment, it is a suitable option for applications that need collaboration among developers and other third parties to carry out the development process. </a:t>
            </a:r>
          </a:p>
          <a:p>
            <a:r>
              <a:rPr lang="en-US" sz="2400" i="1" dirty="0" smtClean="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Suitability of </a:t>
            </a:r>
            <a:r>
              <a:rPr lang="en-US" sz="4000" dirty="0" err="1" smtClean="0"/>
              <a:t>PaaS</a:t>
            </a:r>
            <a:endParaRPr sz="4000"/>
          </a:p>
        </p:txBody>
      </p:sp>
      <p:sp>
        <p:nvSpPr>
          <p:cNvPr id="3" name="object 3"/>
          <p:cNvSpPr txBox="1"/>
          <p:nvPr/>
        </p:nvSpPr>
        <p:spPr>
          <a:xfrm>
            <a:off x="228600" y="1219200"/>
            <a:ext cx="10310706" cy="3706143"/>
          </a:xfrm>
          <a:prstGeom prst="rect">
            <a:avLst/>
          </a:prstGeom>
        </p:spPr>
        <p:txBody>
          <a:bodyPr vert="horz" wrap="square" lIns="0" tIns="12700" rIns="0" bIns="0" rtlCol="0">
            <a:spAutoFit/>
          </a:bodyPr>
          <a:lstStyle/>
          <a:p>
            <a:pPr algn="just"/>
            <a:r>
              <a:rPr lang="en-US" sz="2400" b="1" dirty="0" smtClean="0"/>
              <a:t>2. </a:t>
            </a:r>
            <a:r>
              <a:rPr lang="en-US" sz="2400" b="1" i="1" dirty="0" smtClean="0"/>
              <a:t>Automated testing and deployment: </a:t>
            </a:r>
            <a:r>
              <a:rPr lang="en-US" sz="2400" i="1" dirty="0" smtClean="0"/>
              <a:t>Automated testing and building of an application are very useful while developing applications at a very short time frame. The automated testing tools reduce the time spent in manual testing tools.</a:t>
            </a:r>
          </a:p>
          <a:p>
            <a:pPr algn="just"/>
            <a:endParaRPr lang="en-US" sz="2400" i="1" dirty="0" smtClean="0"/>
          </a:p>
          <a:p>
            <a:pPr algn="just"/>
            <a:r>
              <a:rPr lang="en-US" sz="2400" i="1" dirty="0" smtClean="0"/>
              <a:t> Most of the </a:t>
            </a:r>
            <a:r>
              <a:rPr lang="en-US" sz="2400" i="1" dirty="0" err="1" smtClean="0"/>
              <a:t>PaaS</a:t>
            </a:r>
            <a:r>
              <a:rPr lang="en-US" sz="2400" i="1" dirty="0" smtClean="0"/>
              <a:t> services offer automated testing and deployment capabilities. The development team needs to concentrate more on development rather than testing and deployment. </a:t>
            </a:r>
          </a:p>
          <a:p>
            <a:pPr algn="just"/>
            <a:endParaRPr lang="en-US" sz="2400" i="1" dirty="0" smtClean="0"/>
          </a:p>
          <a:p>
            <a:pPr algn="just"/>
            <a:r>
              <a:rPr lang="en-US" sz="2400" i="1" dirty="0" smtClean="0"/>
              <a:t>Thus, </a:t>
            </a:r>
            <a:r>
              <a:rPr lang="en-US" sz="2400" i="1" dirty="0" err="1" smtClean="0"/>
              <a:t>PaaS</a:t>
            </a:r>
            <a:r>
              <a:rPr lang="en-US" sz="2400" i="1" dirty="0" smtClean="0"/>
              <a:t> services are the best option where there is a need for automated testing and deployment of the applications.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Suitability of </a:t>
            </a:r>
            <a:r>
              <a:rPr lang="en-US" sz="4000" dirty="0" err="1" smtClean="0"/>
              <a:t>PaaS</a:t>
            </a:r>
            <a:endParaRPr sz="4000"/>
          </a:p>
        </p:txBody>
      </p:sp>
      <p:sp>
        <p:nvSpPr>
          <p:cNvPr id="3" name="object 3"/>
          <p:cNvSpPr txBox="1"/>
          <p:nvPr/>
        </p:nvSpPr>
        <p:spPr>
          <a:xfrm>
            <a:off x="228600" y="1219200"/>
            <a:ext cx="10310706" cy="3336811"/>
          </a:xfrm>
          <a:prstGeom prst="rect">
            <a:avLst/>
          </a:prstGeom>
        </p:spPr>
        <p:txBody>
          <a:bodyPr vert="horz" wrap="square" lIns="0" tIns="12700" rIns="0" bIns="0" rtlCol="0">
            <a:spAutoFit/>
          </a:bodyPr>
          <a:lstStyle/>
          <a:p>
            <a:pPr algn="just"/>
            <a:r>
              <a:rPr lang="en-US" sz="2400" b="1" dirty="0" smtClean="0"/>
              <a:t>3. </a:t>
            </a:r>
            <a:r>
              <a:rPr lang="en-US" sz="2400" b="1" i="1" dirty="0" smtClean="0"/>
              <a:t>Time to market: </a:t>
            </a:r>
            <a:r>
              <a:rPr lang="en-US" sz="2400" i="1" dirty="0" smtClean="0"/>
              <a:t>The </a:t>
            </a:r>
            <a:r>
              <a:rPr lang="en-US" sz="2400" i="1" dirty="0" err="1" smtClean="0"/>
              <a:t>PaaS</a:t>
            </a:r>
            <a:r>
              <a:rPr lang="en-US" sz="2400" i="1" dirty="0" smtClean="0"/>
              <a:t> services follow the iterative and incremental development methodologies that ensure that the application is in the market as per the time frame given. </a:t>
            </a:r>
          </a:p>
          <a:p>
            <a:pPr algn="just"/>
            <a:endParaRPr lang="en-US" sz="2400" i="1" dirty="0" smtClean="0"/>
          </a:p>
          <a:p>
            <a:pPr algn="just"/>
            <a:r>
              <a:rPr lang="en-US" sz="2400" i="1" dirty="0" smtClean="0"/>
              <a:t>For example, the </a:t>
            </a:r>
            <a:r>
              <a:rPr lang="en-US" sz="2400" i="1" dirty="0" err="1" smtClean="0"/>
              <a:t>PaaS</a:t>
            </a:r>
            <a:r>
              <a:rPr lang="en-US" sz="2400" i="1" dirty="0" smtClean="0"/>
              <a:t> services are the best option for application development that uses agile development methodologies. </a:t>
            </a:r>
          </a:p>
          <a:p>
            <a:pPr algn="just"/>
            <a:endParaRPr lang="en-US" sz="2400" i="1" dirty="0" smtClean="0"/>
          </a:p>
          <a:p>
            <a:pPr algn="just"/>
            <a:r>
              <a:rPr lang="en-US" sz="2400" i="1" dirty="0" smtClean="0"/>
              <a:t>If the software vendor wants their application to be in the market as soon as possible, then the </a:t>
            </a:r>
            <a:r>
              <a:rPr lang="en-US" sz="2400" i="1" dirty="0" err="1" smtClean="0"/>
              <a:t>PaaS</a:t>
            </a:r>
            <a:r>
              <a:rPr lang="en-US" sz="2400" i="1" dirty="0" smtClean="0"/>
              <a:t> services are the best option for the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41773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Introduction</a:t>
            </a:r>
            <a:endParaRPr sz="4000"/>
          </a:p>
        </p:txBody>
      </p:sp>
      <p:pic>
        <p:nvPicPr>
          <p:cNvPr id="1026" name="Picture 2"/>
          <p:cNvPicPr>
            <a:picLocks noChangeAspect="1" noChangeArrowheads="1"/>
          </p:cNvPicPr>
          <p:nvPr/>
        </p:nvPicPr>
        <p:blipFill>
          <a:blip r:embed="rId2"/>
          <a:srcRect/>
          <a:stretch>
            <a:fillRect/>
          </a:stretch>
        </p:blipFill>
        <p:spPr bwMode="auto">
          <a:xfrm>
            <a:off x="990600" y="1447800"/>
            <a:ext cx="7772400" cy="44958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Suitability of </a:t>
            </a:r>
            <a:r>
              <a:rPr lang="en-US" sz="4000" dirty="0" err="1" smtClean="0"/>
              <a:t>PaaS</a:t>
            </a:r>
            <a:endParaRPr sz="4000"/>
          </a:p>
        </p:txBody>
      </p:sp>
      <p:sp>
        <p:nvSpPr>
          <p:cNvPr id="3" name="object 3"/>
          <p:cNvSpPr txBox="1"/>
          <p:nvPr/>
        </p:nvSpPr>
        <p:spPr>
          <a:xfrm>
            <a:off x="228600" y="1219200"/>
            <a:ext cx="10310706" cy="3706143"/>
          </a:xfrm>
          <a:prstGeom prst="rect">
            <a:avLst/>
          </a:prstGeom>
        </p:spPr>
        <p:txBody>
          <a:bodyPr vert="horz" wrap="square" lIns="0" tIns="12700" rIns="0" bIns="0" rtlCol="0">
            <a:spAutoFit/>
          </a:bodyPr>
          <a:lstStyle/>
          <a:p>
            <a:pPr algn="just"/>
            <a:r>
              <a:rPr lang="en-US" sz="2400" dirty="0" err="1" smtClean="0"/>
              <a:t>PaaS</a:t>
            </a:r>
            <a:r>
              <a:rPr lang="en-US" sz="2400" dirty="0" smtClean="0"/>
              <a:t> is used widely to accelerate the application development process to ensure the time to market. Most of the start-up companies and ISVs started migrating to the </a:t>
            </a:r>
            <a:r>
              <a:rPr lang="en-US" sz="2400" dirty="0" err="1" smtClean="0"/>
              <a:t>PaaS</a:t>
            </a:r>
            <a:r>
              <a:rPr lang="en-US" sz="2400" dirty="0" smtClean="0"/>
              <a:t> services. Even though it is used widely, there are some situations where </a:t>
            </a:r>
            <a:r>
              <a:rPr lang="en-US" sz="2400" dirty="0" err="1" smtClean="0"/>
              <a:t>PaaS</a:t>
            </a:r>
            <a:r>
              <a:rPr lang="en-US" sz="2400" dirty="0" smtClean="0"/>
              <a:t> </a:t>
            </a:r>
            <a:r>
              <a:rPr lang="en-US" sz="2400" b="1" dirty="0" smtClean="0"/>
              <a:t>may not be the best option</a:t>
            </a:r>
            <a:r>
              <a:rPr lang="en-US" sz="2400" dirty="0" smtClean="0"/>
              <a:t>: </a:t>
            </a:r>
          </a:p>
          <a:p>
            <a:pPr algn="just"/>
            <a:endParaRPr lang="en-US" sz="2400" dirty="0" smtClean="0"/>
          </a:p>
          <a:p>
            <a:pPr marL="457200" indent="-457200" algn="just">
              <a:buAutoNum type="arabicPeriod"/>
            </a:pPr>
            <a:r>
              <a:rPr lang="en-US" sz="2400" b="1" i="1" dirty="0" smtClean="0"/>
              <a:t>Frequent application migration: </a:t>
            </a:r>
            <a:r>
              <a:rPr lang="en-US" sz="2400" i="1" dirty="0" smtClean="0"/>
              <a:t>The major problem with </a:t>
            </a:r>
            <a:r>
              <a:rPr lang="en-US" sz="2400" i="1" dirty="0" err="1" smtClean="0"/>
              <a:t>PaaS</a:t>
            </a:r>
            <a:r>
              <a:rPr lang="en-US" sz="2400" i="1" dirty="0" smtClean="0"/>
              <a:t> services are vendor lock-in. Since there are no common standards followed among </a:t>
            </a:r>
            <a:r>
              <a:rPr lang="en-US" sz="2400" i="1" dirty="0" err="1" smtClean="0"/>
              <a:t>PaaS</a:t>
            </a:r>
            <a:r>
              <a:rPr lang="en-US" sz="2400" i="1" dirty="0" smtClean="0"/>
              <a:t> providers, it is very difficult to migrate the application from one </a:t>
            </a:r>
            <a:r>
              <a:rPr lang="en-US" sz="2400" i="1" dirty="0" err="1" smtClean="0"/>
              <a:t>PaaS</a:t>
            </a:r>
            <a:r>
              <a:rPr lang="en-US" sz="2400" i="1" dirty="0" smtClean="0"/>
              <a:t> provider to the other. </a:t>
            </a:r>
          </a:p>
          <a:p>
            <a:pPr marL="457200" indent="-457200" algn="just">
              <a:buAutoNum type="arabicPeriod"/>
            </a:pPr>
            <a:endParaRPr lang="en-US" sz="2400" i="1"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Suitability of </a:t>
            </a:r>
            <a:r>
              <a:rPr lang="en-US" sz="4000" dirty="0" err="1" smtClean="0"/>
              <a:t>PaaS</a:t>
            </a:r>
            <a:endParaRPr sz="4000"/>
          </a:p>
        </p:txBody>
      </p:sp>
      <p:sp>
        <p:nvSpPr>
          <p:cNvPr id="3" name="object 3"/>
          <p:cNvSpPr txBox="1"/>
          <p:nvPr/>
        </p:nvSpPr>
        <p:spPr>
          <a:xfrm>
            <a:off x="228600" y="1066800"/>
            <a:ext cx="10310706" cy="4814138"/>
          </a:xfrm>
          <a:prstGeom prst="rect">
            <a:avLst/>
          </a:prstGeom>
        </p:spPr>
        <p:txBody>
          <a:bodyPr vert="horz" wrap="square" lIns="0" tIns="12700" rIns="0" bIns="0" rtlCol="0">
            <a:spAutoFit/>
          </a:bodyPr>
          <a:lstStyle/>
          <a:p>
            <a:pPr algn="just"/>
            <a:r>
              <a:rPr lang="en-US" sz="2400" b="1" dirty="0" smtClean="0"/>
              <a:t>2. </a:t>
            </a:r>
            <a:r>
              <a:rPr lang="en-US" sz="2400" b="1" i="1" dirty="0" smtClean="0"/>
              <a:t>Customization at the infrastructure level: </a:t>
            </a:r>
            <a:r>
              <a:rPr lang="en-US" sz="2400" i="1" dirty="0" err="1" smtClean="0"/>
              <a:t>PaaS</a:t>
            </a:r>
            <a:r>
              <a:rPr lang="en-US" sz="2400" i="1" dirty="0" smtClean="0"/>
              <a:t> is an abstracted service, and the </a:t>
            </a:r>
            <a:r>
              <a:rPr lang="en-US" sz="2400" i="1" dirty="0" err="1" smtClean="0"/>
              <a:t>PaaS</a:t>
            </a:r>
            <a:r>
              <a:rPr lang="en-US" sz="2400" i="1" dirty="0" smtClean="0"/>
              <a:t> users do not have full control over the underlying infrastructure. </a:t>
            </a:r>
          </a:p>
          <a:p>
            <a:pPr algn="just"/>
            <a:endParaRPr lang="en-US" sz="2400" i="1" dirty="0" smtClean="0"/>
          </a:p>
          <a:p>
            <a:pPr algn="just"/>
            <a:r>
              <a:rPr lang="en-US" sz="2400" i="1" dirty="0" smtClean="0"/>
              <a:t>There are some application development platforms that need some configuration or customization of underlying infrastructure.</a:t>
            </a:r>
          </a:p>
          <a:p>
            <a:pPr algn="just"/>
            <a:endParaRPr lang="en-US" sz="2400" i="1" dirty="0" smtClean="0"/>
          </a:p>
          <a:p>
            <a:pPr algn="just"/>
            <a:r>
              <a:rPr lang="en-US" sz="2400" i="1" dirty="0" smtClean="0"/>
              <a:t> In these </a:t>
            </a:r>
            <a:r>
              <a:rPr lang="en-US" sz="2400" dirty="0" smtClean="0"/>
              <a:t>situations, it is not possible to customize the underlying infrastructure with </a:t>
            </a:r>
            <a:r>
              <a:rPr lang="en-US" sz="2400" dirty="0" err="1" smtClean="0"/>
              <a:t>PaaS</a:t>
            </a:r>
            <a:r>
              <a:rPr lang="en-US" sz="2400" dirty="0" smtClean="0"/>
              <a:t>. If the application development platform needs any configuration at the hardware level, it is not recommended to go for </a:t>
            </a:r>
            <a:r>
              <a:rPr lang="en-US" sz="2400" dirty="0" err="1" smtClean="0"/>
              <a:t>PaaS</a:t>
            </a:r>
            <a:r>
              <a:rPr lang="en-US" sz="2400" dirty="0" smtClean="0"/>
              <a:t>. </a:t>
            </a:r>
          </a:p>
          <a:p>
            <a:pPr algn="just"/>
            <a:endParaRPr lang="en-US" sz="2400" dirty="0" smtClean="0"/>
          </a:p>
          <a:p>
            <a:pPr algn="just"/>
            <a:r>
              <a:rPr lang="en-US" sz="2400" b="1" dirty="0" smtClean="0"/>
              <a:t>3. </a:t>
            </a:r>
            <a:r>
              <a:rPr lang="en-US" sz="2400" b="1" i="1" dirty="0" smtClean="0"/>
              <a:t>Flexibility at the platform level: </a:t>
            </a:r>
            <a:r>
              <a:rPr lang="en-US" sz="2400" i="1" dirty="0" err="1" smtClean="0"/>
              <a:t>PaaS</a:t>
            </a:r>
            <a:r>
              <a:rPr lang="en-US" sz="2400" i="1" dirty="0" smtClean="0"/>
              <a:t> provides template-based applications where all the different programming languages, databases, and message queues are predefined. It is an advantage if the application is a generic application.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Suitability of </a:t>
            </a:r>
            <a:r>
              <a:rPr lang="en-US" sz="4000" dirty="0" err="1" smtClean="0"/>
              <a:t>PaaS</a:t>
            </a:r>
            <a:endParaRPr sz="4000"/>
          </a:p>
        </p:txBody>
      </p:sp>
      <p:sp>
        <p:nvSpPr>
          <p:cNvPr id="3" name="object 3"/>
          <p:cNvSpPr txBox="1"/>
          <p:nvPr/>
        </p:nvSpPr>
        <p:spPr>
          <a:xfrm>
            <a:off x="228600" y="1066800"/>
            <a:ext cx="10310706" cy="3336811"/>
          </a:xfrm>
          <a:prstGeom prst="rect">
            <a:avLst/>
          </a:prstGeom>
        </p:spPr>
        <p:txBody>
          <a:bodyPr vert="horz" wrap="square" lIns="0" tIns="12700" rIns="0" bIns="0" rtlCol="0">
            <a:spAutoFit/>
          </a:bodyPr>
          <a:lstStyle/>
          <a:p>
            <a:pPr algn="just"/>
            <a:r>
              <a:rPr lang="en-US" sz="2400" b="1" dirty="0" smtClean="0"/>
              <a:t>4. </a:t>
            </a:r>
            <a:r>
              <a:rPr lang="en-US" sz="2400" b="1" i="1" dirty="0" smtClean="0"/>
              <a:t>Integration with on-premise application: </a:t>
            </a:r>
            <a:r>
              <a:rPr lang="en-US" sz="2400" i="1" dirty="0" smtClean="0"/>
              <a:t>A company might have used </a:t>
            </a:r>
            <a:r>
              <a:rPr lang="en-US" sz="2400" i="1" dirty="0" err="1" smtClean="0"/>
              <a:t>PaaS</a:t>
            </a:r>
            <a:r>
              <a:rPr lang="en-US" sz="2400" i="1" dirty="0" smtClean="0"/>
              <a:t> services for some set of applications. For some set of applications, they might have used on-premise platforms. </a:t>
            </a:r>
          </a:p>
          <a:p>
            <a:pPr algn="just"/>
            <a:endParaRPr lang="en-US" sz="2400" i="1" dirty="0" smtClean="0"/>
          </a:p>
          <a:p>
            <a:pPr algn="just"/>
            <a:r>
              <a:rPr lang="en-US" sz="2400" i="1" dirty="0" smtClean="0"/>
              <a:t>Since many </a:t>
            </a:r>
            <a:r>
              <a:rPr lang="en-US" sz="2400" i="1" dirty="0" err="1" smtClean="0"/>
              <a:t>PaaS</a:t>
            </a:r>
            <a:r>
              <a:rPr lang="en-US" sz="2400" i="1" dirty="0" smtClean="0"/>
              <a:t> services use their own proprietary technologies to define the application stack, it may not match with the on-premise application stack. </a:t>
            </a:r>
          </a:p>
          <a:p>
            <a:pPr algn="just"/>
            <a:endParaRPr lang="en-US" sz="2400" i="1" dirty="0" smtClean="0"/>
          </a:p>
          <a:p>
            <a:pPr algn="just"/>
            <a:r>
              <a:rPr lang="en-US" sz="2400" i="1" dirty="0" smtClean="0"/>
              <a:t>This makes the integration of application hosted in on-premise platform and </a:t>
            </a:r>
            <a:r>
              <a:rPr lang="en-US" sz="2400" i="1" dirty="0" err="1" smtClean="0"/>
              <a:t>PaaS</a:t>
            </a:r>
            <a:r>
              <a:rPr lang="en-US" sz="2400" i="1" dirty="0" smtClean="0"/>
              <a:t> platform a difficult job.</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PaaS</a:t>
            </a:r>
            <a:endParaRPr sz="4000"/>
          </a:p>
        </p:txBody>
      </p:sp>
      <p:sp>
        <p:nvSpPr>
          <p:cNvPr id="3" name="object 3"/>
          <p:cNvSpPr txBox="1"/>
          <p:nvPr/>
        </p:nvSpPr>
        <p:spPr>
          <a:xfrm>
            <a:off x="228600" y="1066800"/>
            <a:ext cx="10310706" cy="5183470"/>
          </a:xfrm>
          <a:prstGeom prst="rect">
            <a:avLst/>
          </a:prstGeom>
        </p:spPr>
        <p:txBody>
          <a:bodyPr vert="horz" wrap="square" lIns="0" tIns="12700" rIns="0" bIns="0" rtlCol="0">
            <a:spAutoFit/>
          </a:bodyPr>
          <a:lstStyle/>
          <a:p>
            <a:pPr algn="just"/>
            <a:r>
              <a:rPr lang="en-US" sz="2400" dirty="0" smtClean="0"/>
              <a:t>The main advantage of using </a:t>
            </a:r>
            <a:r>
              <a:rPr lang="en-US" sz="2400" dirty="0" err="1" smtClean="0"/>
              <a:t>PaaS</a:t>
            </a:r>
            <a:r>
              <a:rPr lang="en-US" sz="2400" dirty="0" smtClean="0"/>
              <a:t> is that it hides the complexity of maintaining the platform and underlying infrastructure. </a:t>
            </a:r>
          </a:p>
          <a:p>
            <a:pPr algn="just"/>
            <a:endParaRPr lang="en-US" sz="2400" dirty="0" smtClean="0"/>
          </a:p>
          <a:p>
            <a:pPr algn="just"/>
            <a:r>
              <a:rPr lang="en-US" sz="2400" dirty="0" smtClean="0"/>
              <a:t>This allows the developers to work more on implementing the important functionalities of the application. Apart from this, the </a:t>
            </a:r>
            <a:r>
              <a:rPr lang="en-US" sz="2400" dirty="0" err="1" smtClean="0"/>
              <a:t>PaaS</a:t>
            </a:r>
            <a:r>
              <a:rPr lang="en-US" sz="2400" dirty="0" smtClean="0"/>
              <a:t> has the following </a:t>
            </a:r>
            <a:r>
              <a:rPr lang="en-US" sz="2400" b="1" dirty="0" smtClean="0"/>
              <a:t>benefits: </a:t>
            </a:r>
          </a:p>
          <a:p>
            <a:pPr algn="just"/>
            <a:endParaRPr lang="en-US" sz="2400" b="1" dirty="0" smtClean="0"/>
          </a:p>
          <a:p>
            <a:pPr marL="457200" indent="-457200" algn="just">
              <a:buAutoNum type="arabicPeriod"/>
            </a:pPr>
            <a:r>
              <a:rPr lang="en-US" sz="2400" b="1" i="1" dirty="0" smtClean="0"/>
              <a:t>Quick development and deployment: </a:t>
            </a:r>
            <a:r>
              <a:rPr lang="en-US" sz="2400" i="1" dirty="0" err="1" smtClean="0"/>
              <a:t>PaaS</a:t>
            </a:r>
            <a:r>
              <a:rPr lang="en-US" sz="2400" i="1" dirty="0" smtClean="0"/>
              <a:t> provides all the required development and testing tools to develop, test, and deploy the software in one place.</a:t>
            </a:r>
          </a:p>
          <a:p>
            <a:pPr marL="457200" indent="-457200" algn="just">
              <a:buAutoNum type="arabicPeriod"/>
            </a:pPr>
            <a:endParaRPr lang="en-US" sz="2400" i="1" dirty="0" smtClean="0"/>
          </a:p>
          <a:p>
            <a:pPr marL="457200" indent="-457200" algn="just"/>
            <a:r>
              <a:rPr lang="en-US" sz="2400" i="1" dirty="0" smtClean="0"/>
              <a:t>	 Most of the </a:t>
            </a:r>
            <a:r>
              <a:rPr lang="en-US" sz="2400" i="1" dirty="0" err="1" smtClean="0"/>
              <a:t>PaaS</a:t>
            </a:r>
            <a:r>
              <a:rPr lang="en-US" sz="2400" i="1" dirty="0" smtClean="0"/>
              <a:t> services automate the testing and deployment process as soon as the developer completes the development. This speeds up application development and deployment than traditional development platforms.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PaaS</a:t>
            </a:r>
            <a:endParaRPr sz="4000"/>
          </a:p>
        </p:txBody>
      </p:sp>
      <p:sp>
        <p:nvSpPr>
          <p:cNvPr id="3" name="object 3"/>
          <p:cNvSpPr txBox="1"/>
          <p:nvPr/>
        </p:nvSpPr>
        <p:spPr>
          <a:xfrm>
            <a:off x="228600" y="1066800"/>
            <a:ext cx="10310706" cy="3706143"/>
          </a:xfrm>
          <a:prstGeom prst="rect">
            <a:avLst/>
          </a:prstGeom>
        </p:spPr>
        <p:txBody>
          <a:bodyPr vert="horz" wrap="square" lIns="0" tIns="12700" rIns="0" bIns="0" rtlCol="0">
            <a:spAutoFit/>
          </a:bodyPr>
          <a:lstStyle/>
          <a:p>
            <a:pPr algn="just"/>
            <a:r>
              <a:rPr lang="en-US" sz="2400" b="1" dirty="0" smtClean="0"/>
              <a:t>2. </a:t>
            </a:r>
            <a:r>
              <a:rPr lang="en-US" sz="2400" b="1" i="1" dirty="0" smtClean="0"/>
              <a:t>Reduces TCO: </a:t>
            </a:r>
            <a:r>
              <a:rPr lang="en-US" sz="2400" i="1" dirty="0" smtClean="0"/>
              <a:t>The developers need not buy licensed development and testing tools if </a:t>
            </a:r>
            <a:r>
              <a:rPr lang="en-US" sz="2400" i="1" dirty="0" err="1" smtClean="0"/>
              <a:t>PaaS</a:t>
            </a:r>
            <a:r>
              <a:rPr lang="en-US" sz="2400" i="1" dirty="0" smtClean="0"/>
              <a:t> services are selected. </a:t>
            </a:r>
          </a:p>
          <a:p>
            <a:endParaRPr lang="en-US" sz="2400" i="1" dirty="0" smtClean="0"/>
          </a:p>
          <a:p>
            <a:pPr algn="just"/>
            <a:r>
              <a:rPr lang="en-US" sz="2400" i="1" dirty="0" smtClean="0"/>
              <a:t>Most of the traditional development platforms requires high-end infrastructure for its working, which increases the TCO of the application development company. But, </a:t>
            </a:r>
            <a:r>
              <a:rPr lang="en-US" sz="2400" i="1" dirty="0" err="1" smtClean="0"/>
              <a:t>PaaS</a:t>
            </a:r>
            <a:r>
              <a:rPr lang="en-US" sz="2400" i="1" dirty="0" smtClean="0"/>
              <a:t> allows the developers to rent the software, development platforms, and testing tools to develop, build, and deploy the application.</a:t>
            </a:r>
          </a:p>
          <a:p>
            <a:pPr algn="just"/>
            <a:endParaRPr lang="en-US" sz="2400" i="1" dirty="0" smtClean="0"/>
          </a:p>
          <a:p>
            <a:pPr algn="just"/>
            <a:r>
              <a:rPr lang="en-US" sz="2400" i="1" dirty="0" smtClean="0"/>
              <a:t> </a:t>
            </a:r>
            <a:r>
              <a:rPr lang="en-US" sz="2400" i="1" dirty="0" err="1" smtClean="0"/>
              <a:t>PaaS</a:t>
            </a:r>
            <a:r>
              <a:rPr lang="en-US" sz="2400" i="1" dirty="0" smtClean="0"/>
              <a:t> does not require high-end infrastructure also to develop the application, thus reducing the TCO of the development company.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PaaS</a:t>
            </a:r>
            <a:endParaRPr sz="4000"/>
          </a:p>
        </p:txBody>
      </p:sp>
      <p:sp>
        <p:nvSpPr>
          <p:cNvPr id="3" name="object 3"/>
          <p:cNvSpPr txBox="1"/>
          <p:nvPr/>
        </p:nvSpPr>
        <p:spPr>
          <a:xfrm>
            <a:off x="228600" y="1066800"/>
            <a:ext cx="10310706" cy="5183470"/>
          </a:xfrm>
          <a:prstGeom prst="rect">
            <a:avLst/>
          </a:prstGeom>
        </p:spPr>
        <p:txBody>
          <a:bodyPr vert="horz" wrap="square" lIns="0" tIns="12700" rIns="0" bIns="0" rtlCol="0">
            <a:spAutoFit/>
          </a:bodyPr>
          <a:lstStyle/>
          <a:p>
            <a:pPr algn="just"/>
            <a:r>
              <a:rPr lang="en-US" sz="2400" b="1" dirty="0" smtClean="0"/>
              <a:t>3. </a:t>
            </a:r>
            <a:r>
              <a:rPr lang="en-US" sz="2400" b="1" i="1" dirty="0" smtClean="0"/>
              <a:t>Supports agile software development: </a:t>
            </a:r>
            <a:r>
              <a:rPr lang="en-US" sz="2400" i="1" dirty="0" smtClean="0"/>
              <a:t>Nowadays, most of the new-generation applications are developed using agile methodologies. </a:t>
            </a:r>
          </a:p>
          <a:p>
            <a:pPr algn="just"/>
            <a:endParaRPr lang="en-US" sz="2400" i="1" dirty="0" smtClean="0"/>
          </a:p>
          <a:p>
            <a:pPr algn="just"/>
            <a:r>
              <a:rPr lang="en-US" sz="2400" i="1" dirty="0" smtClean="0"/>
              <a:t>Many ISVs and </a:t>
            </a:r>
            <a:r>
              <a:rPr lang="en-US" sz="2400" i="1" dirty="0" err="1" smtClean="0"/>
              <a:t>SaaS</a:t>
            </a:r>
            <a:r>
              <a:rPr lang="en-US" sz="2400" i="1" dirty="0" smtClean="0"/>
              <a:t> development companies started adopting agile methodologies for application development. </a:t>
            </a:r>
          </a:p>
          <a:p>
            <a:pPr algn="just"/>
            <a:endParaRPr lang="en-US" sz="2400" i="1" dirty="0" smtClean="0"/>
          </a:p>
          <a:p>
            <a:pPr algn="just"/>
            <a:r>
              <a:rPr lang="en-US" sz="2400" i="1" dirty="0" err="1" smtClean="0"/>
              <a:t>PaaS</a:t>
            </a:r>
            <a:r>
              <a:rPr lang="en-US" sz="2400" i="1" dirty="0" smtClean="0"/>
              <a:t> services support agile methodologies that the ISVs and other development companies are looking for. </a:t>
            </a:r>
          </a:p>
          <a:p>
            <a:pPr algn="just"/>
            <a:endParaRPr lang="en-US" sz="2400" i="1" dirty="0" smtClean="0"/>
          </a:p>
          <a:p>
            <a:pPr algn="just"/>
            <a:r>
              <a:rPr lang="en-US" sz="2400" b="1" dirty="0" smtClean="0"/>
              <a:t>4. </a:t>
            </a:r>
            <a:r>
              <a:rPr lang="en-US" sz="2400" b="1" i="1" dirty="0" smtClean="0"/>
              <a:t>Different teams can work together: </a:t>
            </a:r>
            <a:r>
              <a:rPr lang="en-US" sz="2400" i="1" dirty="0" smtClean="0"/>
              <a:t>The traditional development platform does not have extensive support for collaborative development. </a:t>
            </a:r>
            <a:r>
              <a:rPr lang="en-US" sz="2400" dirty="0" err="1" smtClean="0"/>
              <a:t>PaaS</a:t>
            </a:r>
            <a:r>
              <a:rPr lang="en-US" sz="2400" dirty="0" smtClean="0"/>
              <a:t> services support developers from different places to work together on the same project. This is possible because of the online common development platform provided by </a:t>
            </a:r>
            <a:r>
              <a:rPr lang="en-US" sz="2400" dirty="0" err="1" smtClean="0"/>
              <a:t>PaaS</a:t>
            </a:r>
            <a:r>
              <a:rPr lang="en-US" sz="2400" dirty="0" smtClean="0"/>
              <a:t> providers.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PaaS</a:t>
            </a:r>
            <a:endParaRPr sz="4000"/>
          </a:p>
        </p:txBody>
      </p:sp>
      <p:sp>
        <p:nvSpPr>
          <p:cNvPr id="3" name="object 3"/>
          <p:cNvSpPr txBox="1"/>
          <p:nvPr/>
        </p:nvSpPr>
        <p:spPr>
          <a:xfrm>
            <a:off x="228600" y="1066800"/>
            <a:ext cx="10310706" cy="4444807"/>
          </a:xfrm>
          <a:prstGeom prst="rect">
            <a:avLst/>
          </a:prstGeom>
        </p:spPr>
        <p:txBody>
          <a:bodyPr vert="horz" wrap="square" lIns="0" tIns="12700" rIns="0" bIns="0" rtlCol="0">
            <a:spAutoFit/>
          </a:bodyPr>
          <a:lstStyle/>
          <a:p>
            <a:pPr algn="just"/>
            <a:r>
              <a:rPr lang="en-US" sz="2400" b="1" dirty="0" smtClean="0"/>
              <a:t>5. </a:t>
            </a:r>
            <a:r>
              <a:rPr lang="en-US" sz="2400" b="1" i="1" dirty="0" smtClean="0"/>
              <a:t>Ease of use: </a:t>
            </a:r>
            <a:r>
              <a:rPr lang="en-US" sz="2400" i="1" dirty="0" smtClean="0"/>
              <a:t>The traditional development platform uses any one of CLI- or IDE-based interfaces for development. </a:t>
            </a:r>
          </a:p>
          <a:p>
            <a:pPr algn="just"/>
            <a:endParaRPr lang="en-US" sz="2400" i="1" dirty="0" smtClean="0"/>
          </a:p>
          <a:p>
            <a:pPr algn="just"/>
            <a:r>
              <a:rPr lang="en-US" sz="2400" i="1" dirty="0" smtClean="0"/>
              <a:t>Some developers may not be familiar with the interfaces provided by the application development platform. </a:t>
            </a:r>
          </a:p>
          <a:p>
            <a:pPr algn="just"/>
            <a:endParaRPr lang="en-US" sz="2400" i="1" dirty="0" smtClean="0"/>
          </a:p>
          <a:p>
            <a:pPr algn="just"/>
            <a:r>
              <a:rPr lang="en-US" sz="2400" i="1" dirty="0" smtClean="0"/>
              <a:t>This makes the development job a little bit difficult. But, </a:t>
            </a:r>
            <a:r>
              <a:rPr lang="en-US" sz="2400" i="1" dirty="0" err="1" smtClean="0"/>
              <a:t>PaaS</a:t>
            </a:r>
            <a:r>
              <a:rPr lang="en-US" sz="2400" i="1" dirty="0" smtClean="0"/>
              <a:t> provides a wide variety of client tools such as CLI, web CLI, web UI, APIs, and IDEs.</a:t>
            </a:r>
          </a:p>
          <a:p>
            <a:pPr algn="just"/>
            <a:endParaRPr lang="en-US" sz="2400" i="1" dirty="0" smtClean="0"/>
          </a:p>
          <a:p>
            <a:pPr algn="just"/>
            <a:r>
              <a:rPr lang="en-US" sz="2400" i="1" dirty="0" smtClean="0"/>
              <a:t> The developers are free to choose any client tools of their choice. Especially, the web UI–based </a:t>
            </a:r>
            <a:r>
              <a:rPr lang="en-US" sz="2400" i="1" dirty="0" err="1" smtClean="0"/>
              <a:t>PaaS</a:t>
            </a:r>
            <a:r>
              <a:rPr lang="en-US" sz="2400" i="1" dirty="0" smtClean="0"/>
              <a:t> services increase the usability of the development platform for all types of developers.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PaaS</a:t>
            </a:r>
            <a:endParaRPr sz="4000"/>
          </a:p>
        </p:txBody>
      </p:sp>
      <p:sp>
        <p:nvSpPr>
          <p:cNvPr id="3" name="object 3"/>
          <p:cNvSpPr txBox="1"/>
          <p:nvPr/>
        </p:nvSpPr>
        <p:spPr>
          <a:xfrm>
            <a:off x="228600" y="1066800"/>
            <a:ext cx="10310706" cy="4814138"/>
          </a:xfrm>
          <a:prstGeom prst="rect">
            <a:avLst/>
          </a:prstGeom>
        </p:spPr>
        <p:txBody>
          <a:bodyPr vert="horz" wrap="square" lIns="0" tIns="12700" rIns="0" bIns="0" rtlCol="0">
            <a:spAutoFit/>
          </a:bodyPr>
          <a:lstStyle/>
          <a:p>
            <a:pPr algn="just"/>
            <a:r>
              <a:rPr lang="en-US" sz="2400" b="1" dirty="0" smtClean="0"/>
              <a:t>6. </a:t>
            </a:r>
            <a:r>
              <a:rPr lang="en-US" sz="2400" b="1" i="1" dirty="0" smtClean="0"/>
              <a:t>Less maintenance overhead: </a:t>
            </a:r>
            <a:r>
              <a:rPr lang="en-US" sz="2400" i="1" dirty="0" smtClean="0"/>
              <a:t>In on-premise applications, the development company or software vendor is responsible for maintaining the underlying hardware. They need to recruit skilled administrators to maintain the servers. This overhead is eliminated by the </a:t>
            </a:r>
            <a:r>
              <a:rPr lang="en-US" sz="2400" i="1" dirty="0" err="1" smtClean="0"/>
              <a:t>PaaS</a:t>
            </a:r>
            <a:r>
              <a:rPr lang="en-US" sz="2400" i="1" dirty="0" smtClean="0"/>
              <a:t> services as the underlying infrastructure is maintained by the infrastructure providers. This gives freedom to developers to work on the application development. </a:t>
            </a:r>
          </a:p>
          <a:p>
            <a:pPr algn="just"/>
            <a:endParaRPr lang="en-US" sz="2400" i="1" dirty="0" smtClean="0"/>
          </a:p>
          <a:p>
            <a:pPr algn="just"/>
            <a:r>
              <a:rPr lang="en-US" sz="2400" b="1" dirty="0" smtClean="0"/>
              <a:t>7. </a:t>
            </a:r>
            <a:r>
              <a:rPr lang="en-US" sz="2400" b="1" i="1" dirty="0" smtClean="0"/>
              <a:t>Produces scalable applications: </a:t>
            </a:r>
            <a:r>
              <a:rPr lang="en-US" sz="2400" i="1" dirty="0" smtClean="0"/>
              <a:t>Most of the applications developed using </a:t>
            </a:r>
            <a:r>
              <a:rPr lang="en-US" sz="2400" i="1" dirty="0" err="1" smtClean="0"/>
              <a:t>PaaS</a:t>
            </a:r>
            <a:r>
              <a:rPr lang="en-US" sz="2400" i="1" dirty="0" smtClean="0"/>
              <a:t> services are web application or </a:t>
            </a:r>
            <a:r>
              <a:rPr lang="en-US" sz="2400" i="1" dirty="0" err="1" smtClean="0"/>
              <a:t>SaaS</a:t>
            </a:r>
            <a:r>
              <a:rPr lang="en-US" sz="2400" i="1" dirty="0" smtClean="0"/>
              <a:t> application. These applications require better scalability on the extra load. For handling extra load, the software vendors need to maintain an additional server. It is very difficult for a new start-up company to provide extra servers based on the additional load. But, </a:t>
            </a:r>
            <a:r>
              <a:rPr lang="en-US" sz="2400" i="1" dirty="0" err="1" smtClean="0"/>
              <a:t>PaaS</a:t>
            </a:r>
            <a:r>
              <a:rPr lang="en-US" sz="2400" i="1" dirty="0" smtClean="0"/>
              <a:t> services are providing built-in scalability to the application that is developed using the </a:t>
            </a:r>
            <a:r>
              <a:rPr lang="en-US" sz="2400" i="1" dirty="0" err="1" smtClean="0"/>
              <a:t>PaaS</a:t>
            </a:r>
            <a:r>
              <a:rPr lang="en-US" sz="2400" i="1" dirty="0" smtClean="0"/>
              <a:t> platform.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PaaS</a:t>
            </a:r>
            <a:endParaRPr sz="4000"/>
          </a:p>
        </p:txBody>
      </p:sp>
      <p:sp>
        <p:nvSpPr>
          <p:cNvPr id="3" name="object 3"/>
          <p:cNvSpPr txBox="1"/>
          <p:nvPr/>
        </p:nvSpPr>
        <p:spPr>
          <a:xfrm>
            <a:off x="228600" y="1066800"/>
            <a:ext cx="10310706" cy="7030130"/>
          </a:xfrm>
          <a:prstGeom prst="rect">
            <a:avLst/>
          </a:prstGeom>
        </p:spPr>
        <p:txBody>
          <a:bodyPr vert="horz" wrap="square" lIns="0" tIns="12700" rIns="0" bIns="0" rtlCol="0">
            <a:spAutoFit/>
          </a:bodyPr>
          <a:lstStyle/>
          <a:p>
            <a:r>
              <a:rPr lang="en-US" sz="2400" dirty="0" err="1" smtClean="0"/>
              <a:t>PaaS</a:t>
            </a:r>
            <a:r>
              <a:rPr lang="en-US" sz="2400" dirty="0" smtClean="0"/>
              <a:t> provides a lot of benefits to developers when compared to the traditional development environment. On the other hand, it </a:t>
            </a:r>
            <a:r>
              <a:rPr lang="en-US" sz="2400" b="1" dirty="0" smtClean="0"/>
              <a:t>contains drawbacks, </a:t>
            </a:r>
            <a:r>
              <a:rPr lang="en-US" sz="2400" dirty="0" smtClean="0"/>
              <a:t>which are described in the following: </a:t>
            </a:r>
          </a:p>
          <a:p>
            <a:pPr marL="457200" indent="-457200" algn="just">
              <a:buAutoNum type="arabicPeriod"/>
            </a:pPr>
            <a:r>
              <a:rPr lang="en-US" sz="2400" b="1" i="1" dirty="0" smtClean="0"/>
              <a:t>Vendor lock-in: </a:t>
            </a:r>
            <a:r>
              <a:rPr lang="en-US" sz="2400" i="1" dirty="0" smtClean="0"/>
              <a:t>The major drawback with </a:t>
            </a:r>
            <a:r>
              <a:rPr lang="en-US" sz="2400" i="1" dirty="0" err="1" smtClean="0"/>
              <a:t>PaaS</a:t>
            </a:r>
            <a:r>
              <a:rPr lang="en-US" sz="2400" i="1" dirty="0" smtClean="0"/>
              <a:t> providers are vendor lock-in. The main reason for vendor lock-in is lack of standards. </a:t>
            </a:r>
          </a:p>
          <a:p>
            <a:pPr marL="457200" indent="-457200" algn="just"/>
            <a:r>
              <a:rPr lang="en-US" sz="2400" i="1" dirty="0" smtClean="0"/>
              <a:t>	</a:t>
            </a:r>
          </a:p>
          <a:p>
            <a:pPr marL="457200" indent="-457200" algn="just"/>
            <a:r>
              <a:rPr lang="en-US" sz="2400" i="1" dirty="0" smtClean="0"/>
              <a:t>	There are no common standards followed among the different </a:t>
            </a:r>
            <a:r>
              <a:rPr lang="en-US" sz="2400" i="1" dirty="0" err="1" smtClean="0"/>
              <a:t>PaaS</a:t>
            </a:r>
            <a:r>
              <a:rPr lang="en-US" sz="2400" i="1" dirty="0" smtClean="0"/>
              <a:t> providers. The other reason for vendor lock-in is proprietary technologies used by </a:t>
            </a:r>
            <a:r>
              <a:rPr lang="en-US" sz="2400" i="1" dirty="0" err="1" smtClean="0"/>
              <a:t>PaaS</a:t>
            </a:r>
            <a:r>
              <a:rPr lang="en-US" sz="2400" i="1" dirty="0" smtClean="0"/>
              <a:t> providers. </a:t>
            </a:r>
          </a:p>
          <a:p>
            <a:pPr marL="457200" indent="-457200" algn="just"/>
            <a:endParaRPr lang="en-US" sz="2400" i="1" dirty="0" smtClean="0"/>
          </a:p>
          <a:p>
            <a:pPr marL="457200" indent="-457200" algn="just"/>
            <a:r>
              <a:rPr lang="en-US" sz="2400" i="1" dirty="0" smtClean="0"/>
              <a:t>	Most of the </a:t>
            </a:r>
            <a:r>
              <a:rPr lang="en-US" sz="2400" i="1" dirty="0" err="1" smtClean="0"/>
              <a:t>PaaS</a:t>
            </a:r>
            <a:r>
              <a:rPr lang="en-US" sz="2400" i="1" dirty="0" smtClean="0"/>
              <a:t> vendors use the proprietary technologies that are not compatible with the other </a:t>
            </a:r>
            <a:r>
              <a:rPr lang="en-US" sz="2400" i="1" dirty="0" err="1" smtClean="0"/>
              <a:t>PaaS</a:t>
            </a:r>
            <a:r>
              <a:rPr lang="en-US" sz="2400" i="1" dirty="0" smtClean="0"/>
              <a:t> providers. </a:t>
            </a:r>
          </a:p>
          <a:p>
            <a:pPr marL="457200" indent="-457200" algn="just"/>
            <a:endParaRPr lang="en-US" sz="2400" i="1" dirty="0" smtClean="0"/>
          </a:p>
          <a:p>
            <a:pPr marL="457200" indent="-457200" algn="just"/>
            <a:r>
              <a:rPr lang="en-US" sz="2400" i="1" dirty="0" smtClean="0"/>
              <a:t>	The vendor lock-in problem of </a:t>
            </a:r>
            <a:r>
              <a:rPr lang="en-US" sz="2400" i="1" dirty="0" err="1" smtClean="0"/>
              <a:t>PaaS</a:t>
            </a:r>
            <a:r>
              <a:rPr lang="en-US" sz="2400" i="1" dirty="0" smtClean="0"/>
              <a:t> services does not allow the applications to be migrated from one </a:t>
            </a:r>
            <a:r>
              <a:rPr lang="en-US" sz="2400" i="1" dirty="0" err="1" smtClean="0"/>
              <a:t>PaaS</a:t>
            </a:r>
            <a:r>
              <a:rPr lang="en-US" sz="2400" i="1" dirty="0" smtClean="0"/>
              <a:t> provider to the other. </a:t>
            </a:r>
          </a:p>
          <a:p>
            <a:pPr marL="457200" indent="-457200" algn="just">
              <a:buAutoNum type="arabicPeriod"/>
            </a:pPr>
            <a:endParaRPr lang="en-US" sz="2400" i="1" dirty="0" smtClean="0"/>
          </a:p>
          <a:p>
            <a:pPr algn="just"/>
            <a:r>
              <a:rPr lang="en-US" sz="2400" dirty="0" smtClean="0"/>
              <a:t>2. </a:t>
            </a:r>
            <a:r>
              <a:rPr lang="en-US" sz="2400" i="1" dirty="0" smtClean="0"/>
              <a:t>Security issues: Like in the other cloud services, security is one of the major issues in </a:t>
            </a:r>
            <a:r>
              <a:rPr lang="en-US" sz="2400" i="1" dirty="0" err="1" smtClean="0"/>
              <a:t>PaaS</a:t>
            </a:r>
            <a:r>
              <a:rPr lang="en-US" sz="2400" i="1" dirty="0" smtClean="0"/>
              <a:t> services. Since data are stored in off-premise third-party servers, many developers are afraid to go for </a:t>
            </a:r>
            <a:r>
              <a:rPr lang="en-US" sz="2400" i="1" dirty="0" err="1" smtClean="0"/>
              <a:t>PaaS</a:t>
            </a:r>
            <a:endParaRPr lang="en-US" sz="2400" i="1"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PaaS</a:t>
            </a:r>
            <a:endParaRPr sz="4000"/>
          </a:p>
        </p:txBody>
      </p:sp>
      <p:sp>
        <p:nvSpPr>
          <p:cNvPr id="3" name="object 3"/>
          <p:cNvSpPr txBox="1"/>
          <p:nvPr/>
        </p:nvSpPr>
        <p:spPr>
          <a:xfrm>
            <a:off x="228600" y="1066800"/>
            <a:ext cx="10310706" cy="4814138"/>
          </a:xfrm>
          <a:prstGeom prst="rect">
            <a:avLst/>
          </a:prstGeom>
        </p:spPr>
        <p:txBody>
          <a:bodyPr vert="horz" wrap="square" lIns="0" tIns="12700" rIns="0" bIns="0" rtlCol="0">
            <a:spAutoFit/>
          </a:bodyPr>
          <a:lstStyle/>
          <a:p>
            <a:pPr algn="just"/>
            <a:r>
              <a:rPr lang="en-US" sz="2400" b="1" dirty="0" smtClean="0"/>
              <a:t>2. </a:t>
            </a:r>
            <a:r>
              <a:rPr lang="en-US" sz="2400" b="1" i="1" dirty="0" smtClean="0"/>
              <a:t>Security issues: </a:t>
            </a:r>
            <a:r>
              <a:rPr lang="en-US" sz="2400" i="1" dirty="0" smtClean="0"/>
              <a:t>Like in the other cloud services, security is one of the major issues in </a:t>
            </a:r>
            <a:r>
              <a:rPr lang="en-US" sz="2400" i="1" dirty="0" err="1" smtClean="0"/>
              <a:t>PaaS</a:t>
            </a:r>
            <a:r>
              <a:rPr lang="en-US" sz="2400" i="1" dirty="0" smtClean="0"/>
              <a:t> services. Since data are stored in off-premise third-party servers, many developers are afraid to go for </a:t>
            </a:r>
            <a:r>
              <a:rPr lang="en-US" sz="2400" i="1" dirty="0" err="1" smtClean="0"/>
              <a:t>PaaS</a:t>
            </a:r>
            <a:r>
              <a:rPr lang="en-US" sz="2400" i="1" dirty="0" smtClean="0"/>
              <a:t> </a:t>
            </a:r>
            <a:r>
              <a:rPr lang="en-US" sz="2400" dirty="0" smtClean="0"/>
              <a:t>services. </a:t>
            </a:r>
          </a:p>
          <a:p>
            <a:pPr algn="just"/>
            <a:endParaRPr lang="en-US" sz="2400" dirty="0" smtClean="0"/>
          </a:p>
          <a:p>
            <a:pPr algn="just"/>
            <a:r>
              <a:rPr lang="en-US" sz="2400" dirty="0" smtClean="0"/>
              <a:t>Of course, many </a:t>
            </a:r>
            <a:r>
              <a:rPr lang="en-US" sz="2400" dirty="0" err="1" smtClean="0"/>
              <a:t>PaaS</a:t>
            </a:r>
            <a:r>
              <a:rPr lang="en-US" sz="2400" dirty="0" smtClean="0"/>
              <a:t> providers provide mechanisms to protect the user data, and it is not sufficient to feel the safety of on-premise deployment. </a:t>
            </a:r>
          </a:p>
          <a:p>
            <a:pPr algn="just"/>
            <a:endParaRPr lang="en-US" sz="2400" dirty="0" smtClean="0"/>
          </a:p>
          <a:p>
            <a:pPr algn="just"/>
            <a:r>
              <a:rPr lang="en-US" sz="2400" dirty="0" smtClean="0"/>
              <a:t>When selecting the </a:t>
            </a:r>
            <a:r>
              <a:rPr lang="en-US" sz="2400" dirty="0" err="1" smtClean="0"/>
              <a:t>PaaS</a:t>
            </a:r>
            <a:r>
              <a:rPr lang="en-US" sz="2400" dirty="0" smtClean="0"/>
              <a:t> provider, the developer should review the regulatory, compliance, and security policies of the </a:t>
            </a:r>
            <a:r>
              <a:rPr lang="en-US" sz="2400" dirty="0" err="1" smtClean="0"/>
              <a:t>PaaS</a:t>
            </a:r>
            <a:r>
              <a:rPr lang="en-US" sz="2400" dirty="0" smtClean="0"/>
              <a:t> provider with their own security requirements.</a:t>
            </a:r>
          </a:p>
          <a:p>
            <a:pPr algn="just"/>
            <a:endParaRPr lang="en-US" sz="2400" dirty="0" smtClean="0"/>
          </a:p>
          <a:p>
            <a:pPr algn="just"/>
            <a:r>
              <a:rPr lang="en-US" sz="2400" dirty="0" smtClean="0"/>
              <a:t> If not properly reviewed, the developers or users are at the risk of data security breach. </a:t>
            </a:r>
            <a:endParaRPr lang="en-US" sz="2400" i="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41773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Introduction</a:t>
            </a:r>
            <a:endParaRPr sz="4000"/>
          </a:p>
        </p:txBody>
      </p:sp>
      <p:sp>
        <p:nvSpPr>
          <p:cNvPr id="3" name="object 3"/>
          <p:cNvSpPr txBox="1"/>
          <p:nvPr/>
        </p:nvSpPr>
        <p:spPr>
          <a:xfrm>
            <a:off x="381000" y="1219200"/>
            <a:ext cx="10310706" cy="4814138"/>
          </a:xfrm>
          <a:prstGeom prst="rect">
            <a:avLst/>
          </a:prstGeom>
        </p:spPr>
        <p:txBody>
          <a:bodyPr vert="horz" wrap="square" lIns="0" tIns="12700" rIns="0" bIns="0" rtlCol="0">
            <a:spAutoFit/>
          </a:bodyPr>
          <a:lstStyle/>
          <a:p>
            <a:pPr algn="just"/>
            <a:r>
              <a:rPr lang="en-US" sz="2400" dirty="0" smtClean="0">
                <a:latin typeface="Times New Roman" pitchFamily="18" charset="0"/>
                <a:cs typeface="Times New Roman" pitchFamily="18" charset="0"/>
              </a:rPr>
              <a:t>The NIST definition of the three basic service models is given as follows: </a:t>
            </a:r>
          </a:p>
          <a:p>
            <a:pPr algn="just"/>
            <a:endParaRPr lang="en-US" sz="2400" dirty="0" smtClean="0">
              <a:latin typeface="Times New Roman" pitchFamily="18" charset="0"/>
              <a:cs typeface="Times New Roman" pitchFamily="18" charset="0"/>
            </a:endParaRPr>
          </a:p>
          <a:p>
            <a:pPr marL="457200" indent="-457200" algn="just">
              <a:buAutoNum type="arabicPeriod"/>
            </a:pPr>
            <a:r>
              <a:rPr lang="en-US" sz="2400" b="1" i="1" dirty="0" err="1" smtClean="0">
                <a:latin typeface="Times New Roman" pitchFamily="18" charset="0"/>
                <a:cs typeface="Times New Roman" pitchFamily="18" charset="0"/>
              </a:rPr>
              <a:t>IaaS</a:t>
            </a:r>
            <a:r>
              <a:rPr lang="en-US" sz="2400" b="1"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The ability given to the infrastructure architects to deploy or run any software on the computing resources provided by the service provider. </a:t>
            </a:r>
          </a:p>
          <a:p>
            <a:pPr marL="457200" indent="-457200" algn="just">
              <a:buAutoNum type="arabicPeriod"/>
            </a:pPr>
            <a:endParaRPr lang="en-US" sz="2400" i="1" dirty="0" smtClean="0">
              <a:latin typeface="Times New Roman" pitchFamily="18" charset="0"/>
              <a:cs typeface="Times New Roman" pitchFamily="18" charset="0"/>
            </a:endParaRPr>
          </a:p>
          <a:p>
            <a:pPr marL="457200" indent="-457200" algn="just"/>
            <a:r>
              <a:rPr lang="en-US" sz="2400" i="1" dirty="0" smtClean="0">
                <a:latin typeface="Times New Roman" pitchFamily="18" charset="0"/>
                <a:cs typeface="Times New Roman" pitchFamily="18" charset="0"/>
              </a:rPr>
              <a:t>	Here, the underlying infrastructures such as compute, network, and storage are managed by the service provider. </a:t>
            </a:r>
          </a:p>
          <a:p>
            <a:pPr marL="457200" indent="-457200" algn="just"/>
            <a:endParaRPr lang="en-US" sz="2400" i="1" dirty="0" smtClean="0">
              <a:latin typeface="Times New Roman" pitchFamily="18" charset="0"/>
              <a:cs typeface="Times New Roman" pitchFamily="18" charset="0"/>
            </a:endParaRPr>
          </a:p>
          <a:p>
            <a:pPr marL="457200" indent="-457200" algn="just"/>
            <a:r>
              <a:rPr lang="en-US" sz="2400" i="1" dirty="0" smtClean="0">
                <a:latin typeface="Times New Roman" pitchFamily="18" charset="0"/>
                <a:cs typeface="Times New Roman" pitchFamily="18" charset="0"/>
              </a:rPr>
              <a:t>	Thus, the infrastructure architects are exempted from maintaining the data center or underlying infrastructure. </a:t>
            </a:r>
          </a:p>
          <a:p>
            <a:pPr marL="457200" indent="-457200" algn="just"/>
            <a:endParaRPr lang="en-US" sz="2400" i="1" dirty="0" smtClean="0">
              <a:latin typeface="Times New Roman" pitchFamily="18" charset="0"/>
              <a:cs typeface="Times New Roman" pitchFamily="18" charset="0"/>
            </a:endParaRPr>
          </a:p>
          <a:p>
            <a:pPr marL="457200" indent="-457200" algn="just"/>
            <a:r>
              <a:rPr lang="en-US" sz="2400" i="1" dirty="0" smtClean="0">
                <a:latin typeface="Times New Roman" pitchFamily="18" charset="0"/>
                <a:cs typeface="Times New Roman" pitchFamily="18" charset="0"/>
              </a:rPr>
              <a:t>	The end users are responsible for managing applications that are running on top of the service provider cloud </a:t>
            </a:r>
            <a:r>
              <a:rPr lang="en-US" sz="2400" i="1" dirty="0" err="1" smtClean="0">
                <a:latin typeface="Times New Roman" pitchFamily="18" charset="0"/>
                <a:cs typeface="Times New Roman" pitchFamily="18" charset="0"/>
              </a:rPr>
              <a:t>infrastucture</a:t>
            </a:r>
            <a:r>
              <a:rPr lang="en-US" sz="2400" i="1" dirty="0" smtClean="0">
                <a:latin typeface="Times New Roman" pitchFamily="18" charset="0"/>
                <a:cs typeface="Times New Roman" pitchFamily="18" charset="0"/>
              </a:rPr>
              <a:t>. </a:t>
            </a:r>
            <a:endParaRPr sz="240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PaaS</a:t>
            </a:r>
            <a:endParaRPr sz="4000"/>
          </a:p>
        </p:txBody>
      </p:sp>
      <p:sp>
        <p:nvSpPr>
          <p:cNvPr id="3" name="object 3"/>
          <p:cNvSpPr txBox="1"/>
          <p:nvPr/>
        </p:nvSpPr>
        <p:spPr>
          <a:xfrm>
            <a:off x="228600" y="1066800"/>
            <a:ext cx="10310706" cy="4444807"/>
          </a:xfrm>
          <a:prstGeom prst="rect">
            <a:avLst/>
          </a:prstGeom>
        </p:spPr>
        <p:txBody>
          <a:bodyPr vert="horz" wrap="square" lIns="0" tIns="12700" rIns="0" bIns="0" rtlCol="0">
            <a:spAutoFit/>
          </a:bodyPr>
          <a:lstStyle/>
          <a:p>
            <a:pPr algn="just"/>
            <a:r>
              <a:rPr lang="en-US" sz="2400" b="1" dirty="0" smtClean="0"/>
              <a:t>3. </a:t>
            </a:r>
            <a:r>
              <a:rPr lang="en-US" sz="2400" b="1" i="1" dirty="0" smtClean="0"/>
              <a:t>Less flexibility: </a:t>
            </a:r>
            <a:r>
              <a:rPr lang="en-US" sz="2400" i="1" dirty="0" err="1" smtClean="0"/>
              <a:t>PaaS</a:t>
            </a:r>
            <a:r>
              <a:rPr lang="en-US" sz="2400" i="1" dirty="0" smtClean="0"/>
              <a:t> providers do not give much freedom for the developers to define their own application stack. </a:t>
            </a:r>
          </a:p>
          <a:p>
            <a:pPr algn="just"/>
            <a:endParaRPr lang="en-US" sz="2400" i="1" dirty="0" smtClean="0"/>
          </a:p>
          <a:p>
            <a:pPr algn="just"/>
            <a:r>
              <a:rPr lang="en-US" sz="2400" i="1" dirty="0" smtClean="0"/>
              <a:t>Most of the </a:t>
            </a:r>
            <a:r>
              <a:rPr lang="en-US" sz="2400" i="1" dirty="0" err="1" smtClean="0"/>
              <a:t>PaaS</a:t>
            </a:r>
            <a:r>
              <a:rPr lang="en-US" sz="2400" i="1" dirty="0" smtClean="0"/>
              <a:t> providers provide many programming languages, databases, and other development tools. But, it is not extensive and does not satisfy all developer needs.</a:t>
            </a:r>
          </a:p>
          <a:p>
            <a:pPr algn="just"/>
            <a:r>
              <a:rPr lang="en-US" sz="2400" i="1" dirty="0" smtClean="0"/>
              <a:t> Only some of the </a:t>
            </a:r>
            <a:r>
              <a:rPr lang="en-US" sz="2400" i="1" dirty="0" err="1" smtClean="0"/>
              <a:t>PaaS</a:t>
            </a:r>
            <a:r>
              <a:rPr lang="en-US" sz="2400" i="1" dirty="0" smtClean="0"/>
              <a:t> providers allow developers to extend the </a:t>
            </a:r>
            <a:r>
              <a:rPr lang="en-US" sz="2400" i="1" dirty="0" err="1" smtClean="0"/>
              <a:t>PaaS</a:t>
            </a:r>
            <a:r>
              <a:rPr lang="en-US" sz="2400" i="1" dirty="0" smtClean="0"/>
              <a:t> tools with the custom or new programming languages. </a:t>
            </a:r>
          </a:p>
          <a:p>
            <a:pPr algn="just"/>
            <a:endParaRPr lang="en-US" sz="2400" i="1" dirty="0" smtClean="0"/>
          </a:p>
          <a:p>
            <a:pPr algn="just"/>
            <a:r>
              <a:rPr lang="en-US" sz="2400" i="1" dirty="0" smtClean="0"/>
              <a:t>Still most of the </a:t>
            </a:r>
            <a:r>
              <a:rPr lang="en-US" sz="2400" i="1" dirty="0" err="1" smtClean="0"/>
              <a:t>PaaS</a:t>
            </a:r>
            <a:r>
              <a:rPr lang="en-US" sz="2400" i="1" dirty="0" smtClean="0"/>
              <a:t> providers do not provide flexibility to the developers. </a:t>
            </a:r>
          </a:p>
          <a:p>
            <a:pPr algn="just"/>
            <a:endParaRPr lang="en-US" sz="2400" i="1" dirty="0" smtClean="0"/>
          </a:p>
          <a:p>
            <a:endParaRPr lang="en-US" sz="2400" i="1"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Pros and Cons of </a:t>
            </a:r>
            <a:r>
              <a:rPr lang="en-US" sz="4000" dirty="0" err="1" smtClean="0"/>
              <a:t>PaaS</a:t>
            </a:r>
            <a:endParaRPr sz="4000"/>
          </a:p>
        </p:txBody>
      </p:sp>
      <p:sp>
        <p:nvSpPr>
          <p:cNvPr id="3" name="object 3"/>
          <p:cNvSpPr txBox="1"/>
          <p:nvPr/>
        </p:nvSpPr>
        <p:spPr>
          <a:xfrm>
            <a:off x="228600" y="1066800"/>
            <a:ext cx="10310706" cy="3336811"/>
          </a:xfrm>
          <a:prstGeom prst="rect">
            <a:avLst/>
          </a:prstGeom>
        </p:spPr>
        <p:txBody>
          <a:bodyPr vert="horz" wrap="square" lIns="0" tIns="12700" rIns="0" bIns="0" rtlCol="0">
            <a:spAutoFit/>
          </a:bodyPr>
          <a:lstStyle/>
          <a:p>
            <a:pPr algn="just"/>
            <a:r>
              <a:rPr lang="en-US" sz="2400" b="1" dirty="0" smtClean="0"/>
              <a:t>4. </a:t>
            </a:r>
            <a:r>
              <a:rPr lang="en-US" sz="2400" b="1" i="1" dirty="0" smtClean="0"/>
              <a:t>Depends on Internet connection: </a:t>
            </a:r>
            <a:r>
              <a:rPr lang="en-US" sz="2400" i="1" dirty="0" smtClean="0"/>
              <a:t>Since the </a:t>
            </a:r>
            <a:r>
              <a:rPr lang="en-US" sz="2400" i="1" dirty="0" err="1" smtClean="0"/>
              <a:t>PaaS</a:t>
            </a:r>
            <a:r>
              <a:rPr lang="en-US" sz="2400" i="1" dirty="0" smtClean="0"/>
              <a:t> services are delivered over the Internet, the developers should depend on Internet connectivity for developing the application. </a:t>
            </a:r>
          </a:p>
          <a:p>
            <a:pPr algn="just"/>
            <a:endParaRPr lang="en-US" sz="2400" i="1" dirty="0" smtClean="0"/>
          </a:p>
          <a:p>
            <a:pPr algn="just"/>
            <a:r>
              <a:rPr lang="en-US" sz="2400" i="1" dirty="0" smtClean="0"/>
              <a:t>Even though some of the providers allow offline access, most of the </a:t>
            </a:r>
            <a:r>
              <a:rPr lang="en-US" sz="2400" i="1" dirty="0" err="1" smtClean="0"/>
              <a:t>PaaS</a:t>
            </a:r>
            <a:r>
              <a:rPr lang="en-US" sz="2400" i="1" dirty="0" smtClean="0"/>
              <a:t> providers do not allow offline access.</a:t>
            </a:r>
          </a:p>
          <a:p>
            <a:pPr algn="just"/>
            <a:endParaRPr lang="en-US" sz="2400" i="1" dirty="0" smtClean="0"/>
          </a:p>
          <a:p>
            <a:pPr algn="just"/>
            <a:r>
              <a:rPr lang="en-US" sz="2400" i="1" dirty="0" smtClean="0"/>
              <a:t> With slow Internet connection, the usability and efficiency of the </a:t>
            </a:r>
            <a:r>
              <a:rPr lang="en-US" sz="2400" i="1" dirty="0" err="1" smtClean="0"/>
              <a:t>PaaS</a:t>
            </a:r>
            <a:r>
              <a:rPr lang="en-US" sz="2400" i="1" dirty="0" smtClean="0"/>
              <a:t> platform do not satisfy the developer requirements.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Summary of </a:t>
            </a:r>
            <a:r>
              <a:rPr lang="en-US" sz="4000" dirty="0" err="1" smtClean="0"/>
              <a:t>PaaS</a:t>
            </a:r>
            <a:r>
              <a:rPr lang="en-US" sz="4000" dirty="0" smtClean="0"/>
              <a:t> Providers</a:t>
            </a:r>
            <a:endParaRPr sz="4000"/>
          </a:p>
        </p:txBody>
      </p:sp>
      <p:sp>
        <p:nvSpPr>
          <p:cNvPr id="3" name="object 3"/>
          <p:cNvSpPr txBox="1"/>
          <p:nvPr/>
        </p:nvSpPr>
        <p:spPr>
          <a:xfrm>
            <a:off x="228600" y="1066800"/>
            <a:ext cx="10310706" cy="751488"/>
          </a:xfrm>
          <a:prstGeom prst="rect">
            <a:avLst/>
          </a:prstGeom>
        </p:spPr>
        <p:txBody>
          <a:bodyPr vert="horz" wrap="square" lIns="0" tIns="12700" rIns="0" bIns="0" rtlCol="0">
            <a:spAutoFit/>
          </a:bodyPr>
          <a:lstStyle/>
          <a:p>
            <a:pPr algn="just"/>
            <a:r>
              <a:rPr lang="en-US" sz="2400" dirty="0" err="1" smtClean="0"/>
              <a:t>PaaS</a:t>
            </a:r>
            <a:r>
              <a:rPr lang="en-US" sz="2400" dirty="0" smtClean="0"/>
              <a:t> providers are more in the IT market for public as well as the private clouds. Table 5.2 gives a summary of popular private and public </a:t>
            </a:r>
            <a:r>
              <a:rPr lang="en-US" sz="2400" dirty="0" err="1" smtClean="0"/>
              <a:t>PaaS</a:t>
            </a:r>
            <a:r>
              <a:rPr lang="en-US" sz="2400" dirty="0" smtClean="0"/>
              <a:t> providers.</a:t>
            </a:r>
            <a:endParaRPr lang="en-US" sz="2400" i="1" dirty="0" smtClean="0"/>
          </a:p>
        </p:txBody>
      </p:sp>
      <p:pic>
        <p:nvPicPr>
          <p:cNvPr id="3074" name="Picture 2"/>
          <p:cNvPicPr>
            <a:picLocks noChangeAspect="1" noChangeArrowheads="1"/>
          </p:cNvPicPr>
          <p:nvPr/>
        </p:nvPicPr>
        <p:blipFill>
          <a:blip r:embed="rId2"/>
          <a:srcRect/>
          <a:stretch>
            <a:fillRect/>
          </a:stretch>
        </p:blipFill>
        <p:spPr bwMode="auto">
          <a:xfrm rot="5400000">
            <a:off x="2552700" y="-495301"/>
            <a:ext cx="4876799" cy="9372602"/>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8991600"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Summary of </a:t>
            </a:r>
            <a:r>
              <a:rPr lang="en-US" sz="4000" dirty="0" err="1" smtClean="0"/>
              <a:t>PaaS</a:t>
            </a:r>
            <a:r>
              <a:rPr lang="en-US" sz="4000" dirty="0" smtClean="0"/>
              <a:t> Providers</a:t>
            </a:r>
            <a:endParaRPr sz="4000"/>
          </a:p>
        </p:txBody>
      </p:sp>
      <p:pic>
        <p:nvPicPr>
          <p:cNvPr id="4098" name="Picture 2"/>
          <p:cNvPicPr>
            <a:picLocks noChangeAspect="1" noChangeArrowheads="1"/>
          </p:cNvPicPr>
          <p:nvPr/>
        </p:nvPicPr>
        <p:blipFill>
          <a:blip r:embed="rId2"/>
          <a:srcRect/>
          <a:stretch>
            <a:fillRect/>
          </a:stretch>
        </p:blipFill>
        <p:spPr bwMode="auto">
          <a:xfrm rot="5400000">
            <a:off x="2095501" y="-419099"/>
            <a:ext cx="5791197" cy="87630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34467"/>
            <a:ext cx="7848600" cy="860933"/>
          </a:xfrm>
        </p:spPr>
        <p:txBody>
          <a:bodyPr/>
          <a:lstStyle/>
          <a:p>
            <a:r>
              <a:rPr lang="en-US" sz="4000" dirty="0" smtClean="0"/>
              <a:t>Software as a Service </a:t>
            </a:r>
            <a:r>
              <a:rPr lang="en-US" sz="4000" dirty="0" smtClean="0"/>
              <a:t>(</a:t>
            </a:r>
            <a:r>
              <a:rPr lang="en-US" sz="4000" dirty="0" err="1" smtClean="0"/>
              <a:t>SaaS</a:t>
            </a:r>
            <a:r>
              <a:rPr lang="en-US" sz="4000" dirty="0" smtClean="0"/>
              <a:t>)</a:t>
            </a:r>
            <a:endParaRPr lang="en-US" sz="4000" dirty="0"/>
          </a:p>
        </p:txBody>
      </p:sp>
      <p:sp>
        <p:nvSpPr>
          <p:cNvPr id="3" name="Text Placeholder 2"/>
          <p:cNvSpPr>
            <a:spLocks noGrp="1"/>
          </p:cNvSpPr>
          <p:nvPr>
            <p:ph type="body" idx="1"/>
          </p:nvPr>
        </p:nvSpPr>
        <p:spPr>
          <a:xfrm>
            <a:off x="1066800" y="1371600"/>
            <a:ext cx="7691755" cy="4801314"/>
          </a:xfrm>
        </p:spPr>
        <p:txBody>
          <a:bodyPr/>
          <a:lstStyle/>
          <a:p>
            <a:pPr algn="just"/>
            <a:r>
              <a:rPr lang="en-US" sz="2400" b="0" dirty="0" smtClean="0">
                <a:latin typeface="+mj-lt"/>
                <a:cs typeface="Times New Roman" pitchFamily="18" charset="0"/>
              </a:rPr>
              <a:t>Software </a:t>
            </a:r>
            <a:r>
              <a:rPr lang="en-US" sz="2400" b="0" dirty="0" smtClean="0">
                <a:latin typeface="+mj-lt"/>
                <a:cs typeface="Times New Roman" pitchFamily="18" charset="0"/>
              </a:rPr>
              <a:t>as a Service </a:t>
            </a:r>
            <a:r>
              <a:rPr lang="en-US" sz="2400" b="0" dirty="0" err="1" smtClean="0">
                <a:latin typeface="+mj-lt"/>
                <a:cs typeface="Times New Roman" pitchFamily="18" charset="0"/>
              </a:rPr>
              <a:t>SaaS</a:t>
            </a:r>
            <a:r>
              <a:rPr lang="en-US" sz="2400" b="0" dirty="0" smtClean="0">
                <a:latin typeface="+mj-lt"/>
                <a:cs typeface="Times New Roman" pitchFamily="18" charset="0"/>
              </a:rPr>
              <a:t> changes the way the software is delivered to the customers. </a:t>
            </a:r>
            <a:endParaRPr lang="en-US" sz="2400" b="0" dirty="0" smtClean="0">
              <a:latin typeface="+mj-lt"/>
              <a:cs typeface="Times New Roman" pitchFamily="18" charset="0"/>
            </a:endParaRPr>
          </a:p>
          <a:p>
            <a:pPr algn="just"/>
            <a:endParaRPr lang="en-US" sz="2400" b="0" dirty="0" smtClean="0">
              <a:latin typeface="+mj-lt"/>
              <a:cs typeface="Times New Roman" pitchFamily="18" charset="0"/>
            </a:endParaRPr>
          </a:p>
          <a:p>
            <a:pPr algn="just"/>
            <a:r>
              <a:rPr lang="en-US" sz="2400" b="0" dirty="0" smtClean="0">
                <a:latin typeface="+mj-lt"/>
                <a:cs typeface="Times New Roman" pitchFamily="18" charset="0"/>
              </a:rPr>
              <a:t>In </a:t>
            </a:r>
            <a:r>
              <a:rPr lang="en-US" sz="2400" b="0" dirty="0" smtClean="0">
                <a:latin typeface="+mj-lt"/>
                <a:cs typeface="Times New Roman" pitchFamily="18" charset="0"/>
              </a:rPr>
              <a:t>the traditional software model, the software is delivered as a license-based product that needs to be installed in the end user device. </a:t>
            </a:r>
            <a:endParaRPr lang="en-US" sz="2400" b="0" dirty="0" smtClean="0">
              <a:latin typeface="+mj-lt"/>
              <a:cs typeface="Times New Roman" pitchFamily="18" charset="0"/>
            </a:endParaRPr>
          </a:p>
          <a:p>
            <a:pPr algn="just"/>
            <a:endParaRPr lang="en-US" sz="2400" b="0" dirty="0" smtClean="0">
              <a:latin typeface="+mj-lt"/>
              <a:cs typeface="Times New Roman" pitchFamily="18" charset="0"/>
            </a:endParaRPr>
          </a:p>
          <a:p>
            <a:pPr algn="just"/>
            <a:r>
              <a:rPr lang="en-US" sz="2400" b="0" dirty="0" smtClean="0">
                <a:latin typeface="+mj-lt"/>
                <a:cs typeface="Times New Roman" pitchFamily="18" charset="0"/>
              </a:rPr>
              <a:t>Since </a:t>
            </a:r>
            <a:r>
              <a:rPr lang="en-US" sz="2400" b="0" dirty="0" err="1" smtClean="0">
                <a:latin typeface="+mj-lt"/>
                <a:cs typeface="Times New Roman" pitchFamily="18" charset="0"/>
              </a:rPr>
              <a:t>SaaS</a:t>
            </a:r>
            <a:r>
              <a:rPr lang="en-US" sz="2400" b="0" dirty="0" smtClean="0">
                <a:latin typeface="+mj-lt"/>
                <a:cs typeface="Times New Roman" pitchFamily="18" charset="0"/>
              </a:rPr>
              <a:t> is delivered as an on-demand service over the Internet, there is no need to install the software to the end user’s devices. </a:t>
            </a:r>
            <a:endParaRPr lang="en-US" sz="2400" b="0" dirty="0" smtClean="0">
              <a:latin typeface="+mj-lt"/>
              <a:cs typeface="Times New Roman" pitchFamily="18" charset="0"/>
            </a:endParaRPr>
          </a:p>
          <a:p>
            <a:pPr algn="just"/>
            <a:endParaRPr lang="en-US" sz="2400" b="0" dirty="0" smtClean="0">
              <a:latin typeface="+mj-lt"/>
              <a:cs typeface="Times New Roman" pitchFamily="18" charset="0"/>
            </a:endParaRPr>
          </a:p>
          <a:p>
            <a:pPr algn="just"/>
            <a:r>
              <a:rPr lang="en-US" sz="2400" b="0" dirty="0" err="1" smtClean="0">
                <a:latin typeface="+mj-lt"/>
                <a:cs typeface="Times New Roman" pitchFamily="18" charset="0"/>
              </a:rPr>
              <a:t>SaaS</a:t>
            </a:r>
            <a:r>
              <a:rPr lang="en-US" sz="2400" b="0" dirty="0" smtClean="0">
                <a:latin typeface="+mj-lt"/>
                <a:cs typeface="Times New Roman" pitchFamily="18" charset="0"/>
              </a:rPr>
              <a:t> </a:t>
            </a:r>
            <a:r>
              <a:rPr lang="en-US" sz="2400" b="0" dirty="0" smtClean="0">
                <a:latin typeface="+mj-lt"/>
                <a:cs typeface="Times New Roman" pitchFamily="18" charset="0"/>
              </a:rPr>
              <a:t>services can be accessed or disconnected at any time based on the end user’s </a:t>
            </a:r>
            <a:r>
              <a:rPr lang="en-US" sz="2400" b="0" dirty="0" smtClean="0">
                <a:latin typeface="+mj-lt"/>
                <a:cs typeface="Times New Roman" pitchFamily="18" charset="0"/>
              </a:rPr>
              <a:t>needs.</a:t>
            </a:r>
            <a:endParaRPr lang="en-US" sz="2400" b="0" dirty="0">
              <a:latin typeface="+mj-lt"/>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6081395" cy="738664"/>
          </a:xfrm>
        </p:spPr>
        <p:txBody>
          <a:bodyPr/>
          <a:lstStyle/>
          <a:p>
            <a:r>
              <a:rPr lang="en-US" dirty="0" smtClean="0"/>
              <a:t>(</a:t>
            </a:r>
            <a:r>
              <a:rPr lang="en-US" dirty="0" err="1" smtClean="0"/>
              <a:t>SaaS</a:t>
            </a:r>
            <a:r>
              <a:rPr lang="en-US" dirty="0" smtClean="0"/>
              <a:t>)</a:t>
            </a:r>
            <a:endParaRPr lang="en-US" dirty="0"/>
          </a:p>
        </p:txBody>
      </p:sp>
      <p:sp>
        <p:nvSpPr>
          <p:cNvPr id="3" name="Text Placeholder 2"/>
          <p:cNvSpPr>
            <a:spLocks noGrp="1"/>
          </p:cNvSpPr>
          <p:nvPr>
            <p:ph type="body" idx="1"/>
          </p:nvPr>
        </p:nvSpPr>
        <p:spPr>
          <a:xfrm>
            <a:off x="1086408" y="1887246"/>
            <a:ext cx="7691755" cy="4431983"/>
          </a:xfrm>
        </p:spPr>
        <p:txBody>
          <a:bodyPr/>
          <a:lstStyle/>
          <a:p>
            <a:pPr algn="just"/>
            <a:r>
              <a:rPr lang="en-US" sz="2400" b="0" dirty="0" err="1" smtClean="0">
                <a:latin typeface="+mj-lt"/>
                <a:cs typeface="Times New Roman" pitchFamily="18" charset="0"/>
              </a:rPr>
              <a:t>SaaS</a:t>
            </a:r>
            <a:r>
              <a:rPr lang="en-US" sz="2400" b="0" dirty="0" smtClean="0">
                <a:latin typeface="+mj-lt"/>
                <a:cs typeface="Times New Roman" pitchFamily="18" charset="0"/>
              </a:rPr>
              <a:t> </a:t>
            </a:r>
            <a:r>
              <a:rPr lang="en-US" sz="2400" b="0" dirty="0" smtClean="0">
                <a:latin typeface="+mj-lt"/>
                <a:cs typeface="Times New Roman" pitchFamily="18" charset="0"/>
              </a:rPr>
              <a:t>services can be accessed from any lightweight web browsers on any devices such as laptops, tablets, and </a:t>
            </a:r>
            <a:r>
              <a:rPr lang="en-US" sz="2400" b="0" dirty="0" err="1" smtClean="0">
                <a:latin typeface="+mj-lt"/>
                <a:cs typeface="Times New Roman" pitchFamily="18" charset="0"/>
              </a:rPr>
              <a:t>smartphones</a:t>
            </a:r>
            <a:r>
              <a:rPr lang="en-US" sz="2400" b="0" dirty="0" smtClean="0">
                <a:latin typeface="+mj-lt"/>
                <a:cs typeface="Times New Roman" pitchFamily="18" charset="0"/>
              </a:rPr>
              <a:t>.</a:t>
            </a:r>
          </a:p>
          <a:p>
            <a:pPr algn="just"/>
            <a:endParaRPr lang="en-US" sz="2400" b="0" dirty="0" smtClean="0">
              <a:latin typeface="+mj-lt"/>
              <a:cs typeface="Times New Roman" pitchFamily="18" charset="0"/>
            </a:endParaRPr>
          </a:p>
          <a:p>
            <a:pPr algn="just"/>
            <a:r>
              <a:rPr lang="en-US" sz="2400" b="0" dirty="0" smtClean="0">
                <a:latin typeface="+mj-lt"/>
                <a:cs typeface="Times New Roman" pitchFamily="18" charset="0"/>
              </a:rPr>
              <a:t> </a:t>
            </a:r>
            <a:r>
              <a:rPr lang="en-US" sz="2400" b="0" dirty="0" smtClean="0">
                <a:latin typeface="+mj-lt"/>
                <a:cs typeface="Times New Roman" pitchFamily="18" charset="0"/>
              </a:rPr>
              <a:t>Some of the </a:t>
            </a:r>
            <a:r>
              <a:rPr lang="en-US" sz="2400" b="0" dirty="0" err="1" smtClean="0">
                <a:latin typeface="+mj-lt"/>
                <a:cs typeface="Times New Roman" pitchFamily="18" charset="0"/>
              </a:rPr>
              <a:t>SaaS</a:t>
            </a:r>
            <a:r>
              <a:rPr lang="en-US" sz="2400" b="0" dirty="0" smtClean="0">
                <a:latin typeface="+mj-lt"/>
                <a:cs typeface="Times New Roman" pitchFamily="18" charset="0"/>
              </a:rPr>
              <a:t> services can be accessed from a thin client that does not contain much storage space and cannot run much software like the traditional desktop PCs. </a:t>
            </a:r>
            <a:endParaRPr lang="en-US" sz="2400" b="0" dirty="0" smtClean="0">
              <a:latin typeface="+mj-lt"/>
              <a:cs typeface="Times New Roman" pitchFamily="18" charset="0"/>
            </a:endParaRPr>
          </a:p>
          <a:p>
            <a:pPr algn="just"/>
            <a:endParaRPr lang="en-US" sz="2400" b="0" dirty="0" smtClean="0">
              <a:latin typeface="+mj-lt"/>
              <a:cs typeface="Times New Roman" pitchFamily="18" charset="0"/>
            </a:endParaRPr>
          </a:p>
          <a:p>
            <a:pPr algn="just"/>
            <a:r>
              <a:rPr lang="en-US" sz="2400" b="0" dirty="0" smtClean="0">
                <a:latin typeface="+mj-lt"/>
                <a:cs typeface="Times New Roman" pitchFamily="18" charset="0"/>
              </a:rPr>
              <a:t>The </a:t>
            </a:r>
            <a:r>
              <a:rPr lang="en-US" sz="2400" b="0" dirty="0" smtClean="0">
                <a:latin typeface="+mj-lt"/>
                <a:cs typeface="Times New Roman" pitchFamily="18" charset="0"/>
              </a:rPr>
              <a:t>important benefits of using thin clients for accessing the </a:t>
            </a:r>
            <a:r>
              <a:rPr lang="en-US" sz="2400" b="0" dirty="0" err="1" smtClean="0">
                <a:latin typeface="+mj-lt"/>
                <a:cs typeface="Times New Roman" pitchFamily="18" charset="0"/>
              </a:rPr>
              <a:t>SaaS</a:t>
            </a:r>
            <a:r>
              <a:rPr lang="en-US" sz="2400" b="0" dirty="0" smtClean="0">
                <a:latin typeface="+mj-lt"/>
                <a:cs typeface="Times New Roman" pitchFamily="18" charset="0"/>
              </a:rPr>
              <a:t> application are as follows: it is less vulnerable to attack, has a longer life cycle, consumes less power, and is less expensive.</a:t>
            </a:r>
            <a:endParaRPr lang="en-US" sz="2400" dirty="0">
              <a:latin typeface="+mj-l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990600" y="381000"/>
            <a:ext cx="6081395"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Software </a:t>
            </a:r>
            <a:r>
              <a:rPr lang="en-US" sz="4000" dirty="0" smtClean="0"/>
              <a:t>as a Service</a:t>
            </a:r>
            <a:endParaRPr sz="4000"/>
          </a:p>
        </p:txBody>
      </p:sp>
      <p:pic>
        <p:nvPicPr>
          <p:cNvPr id="1026" name="Picture 2"/>
          <p:cNvPicPr>
            <a:picLocks noChangeAspect="1" noChangeArrowheads="1"/>
          </p:cNvPicPr>
          <p:nvPr/>
        </p:nvPicPr>
        <p:blipFill>
          <a:blip r:embed="rId2"/>
          <a:srcRect/>
          <a:stretch>
            <a:fillRect/>
          </a:stretch>
        </p:blipFill>
        <p:spPr bwMode="auto">
          <a:xfrm>
            <a:off x="457200" y="955978"/>
            <a:ext cx="8610600" cy="5597222"/>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991600" cy="4431983"/>
          </a:xfrm>
        </p:spPr>
        <p:txBody>
          <a:bodyPr/>
          <a:lstStyle/>
          <a:p>
            <a:pPr marL="457200" indent="-457200" algn="just">
              <a:buAutoNum type="arabicPeriod"/>
            </a:pPr>
            <a:r>
              <a:rPr lang="en-US" sz="2400" i="1" dirty="0" smtClean="0">
                <a:latin typeface="+mj-lt"/>
              </a:rPr>
              <a:t>Business </a:t>
            </a:r>
            <a:r>
              <a:rPr lang="en-US" sz="2400" i="1" dirty="0" smtClean="0">
                <a:latin typeface="+mj-lt"/>
              </a:rPr>
              <a:t>services: </a:t>
            </a:r>
            <a:r>
              <a:rPr lang="en-US" sz="2400" b="0" i="1" dirty="0" smtClean="0">
                <a:latin typeface="+mj-lt"/>
              </a:rPr>
              <a:t>Most of the </a:t>
            </a:r>
            <a:r>
              <a:rPr lang="en-US" sz="2400" b="0" i="1" dirty="0" err="1" smtClean="0">
                <a:latin typeface="+mj-lt"/>
              </a:rPr>
              <a:t>SaaS</a:t>
            </a:r>
            <a:r>
              <a:rPr lang="en-US" sz="2400" b="0" i="1" dirty="0" smtClean="0">
                <a:latin typeface="+mj-lt"/>
              </a:rPr>
              <a:t> providers started providing a variety of business services that attract start-up companies. The business </a:t>
            </a:r>
            <a:r>
              <a:rPr lang="en-US" sz="2400" b="0" i="1" dirty="0" err="1" smtClean="0">
                <a:latin typeface="+mj-lt"/>
              </a:rPr>
              <a:t>SaaS</a:t>
            </a:r>
            <a:r>
              <a:rPr lang="en-US" sz="2400" b="0" i="1" dirty="0" smtClean="0">
                <a:latin typeface="+mj-lt"/>
              </a:rPr>
              <a:t> services include ERP, CRM, billing, sales, and human resources. </a:t>
            </a:r>
            <a:endParaRPr lang="en-US" sz="2400" b="0" i="1" dirty="0" smtClean="0">
              <a:latin typeface="+mj-lt"/>
            </a:endParaRPr>
          </a:p>
          <a:p>
            <a:pPr marL="457200" indent="-457200" algn="just"/>
            <a:endParaRPr lang="en-US" sz="2400" b="0" i="1" dirty="0" smtClean="0">
              <a:latin typeface="+mj-lt"/>
            </a:endParaRPr>
          </a:p>
          <a:p>
            <a:pPr algn="just"/>
            <a:r>
              <a:rPr lang="en-US" sz="2400" dirty="0" smtClean="0">
                <a:latin typeface="+mj-lt"/>
              </a:rPr>
              <a:t>2. </a:t>
            </a:r>
            <a:r>
              <a:rPr lang="en-US" sz="2400" i="1" dirty="0" smtClean="0">
                <a:latin typeface="+mj-lt"/>
              </a:rPr>
              <a:t>Social networks: </a:t>
            </a:r>
            <a:r>
              <a:rPr lang="en-US" sz="2400" b="0" i="1" dirty="0" smtClean="0">
                <a:latin typeface="+mj-lt"/>
              </a:rPr>
              <a:t>Since social networking sites are extensively used by the general public, many social networking service providers adopted </a:t>
            </a:r>
            <a:r>
              <a:rPr lang="en-US" sz="2400" b="0" i="1" dirty="0" err="1" smtClean="0">
                <a:latin typeface="+mj-lt"/>
              </a:rPr>
              <a:t>SaaS</a:t>
            </a:r>
            <a:r>
              <a:rPr lang="en-US" sz="2400" b="0" i="1" dirty="0" smtClean="0">
                <a:latin typeface="+mj-lt"/>
              </a:rPr>
              <a:t> for their sustainability. Since the number of users of the social networking sites is increasing exponentially, cloud computing is the perfect match for handling the variable load. </a:t>
            </a:r>
            <a:endParaRPr lang="en-US" sz="2400" b="0" i="1" dirty="0" smtClean="0">
              <a:latin typeface="+mj-lt"/>
            </a:endParaRPr>
          </a:p>
          <a:p>
            <a:pPr algn="just"/>
            <a:endParaRPr lang="en-US" sz="2400" b="0" i="1" dirty="0" smtClean="0">
              <a:latin typeface="+mj-lt"/>
            </a:endParaRPr>
          </a:p>
          <a:p>
            <a:pPr algn="just"/>
            <a:endParaRPr lang="en-US" sz="2400" b="0" dirty="0">
              <a:latin typeface="+mj-lt"/>
              <a:cs typeface="Calibri" pitchFamily="34" charset="0"/>
            </a:endParaRPr>
          </a:p>
        </p:txBody>
      </p:sp>
      <p:sp>
        <p:nvSpPr>
          <p:cNvPr id="4" name="object 2"/>
          <p:cNvSpPr txBox="1">
            <a:spLocks/>
          </p:cNvSpPr>
          <p:nvPr/>
        </p:nvSpPr>
        <p:spPr>
          <a:xfrm>
            <a:off x="990600" y="381000"/>
            <a:ext cx="6081395" cy="628377"/>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4000" b="1" i="0" u="none" strike="noStrike" kern="0" cap="none" spc="0" normalizeH="0" baseline="0" noProof="0" dirty="0" smtClean="0">
                <a:ln>
                  <a:noFill/>
                </a:ln>
                <a:solidFill>
                  <a:srgbClr val="90C225"/>
                </a:solidFill>
                <a:effectLst/>
                <a:uLnTx/>
                <a:uFillTx/>
                <a:latin typeface="Comic Sans MS"/>
                <a:ea typeface="+mj-ea"/>
                <a:cs typeface="Comic Sans MS"/>
              </a:rPr>
              <a:t>Software as a Service</a:t>
            </a:r>
            <a:endParaRPr kumimoji="0" lang="en-US" sz="4000" b="1" i="0" u="none" strike="noStrike" kern="0" cap="none" spc="0" normalizeH="0" baseline="0" noProof="0" dirty="0">
              <a:ln>
                <a:noFill/>
              </a:ln>
              <a:solidFill>
                <a:srgbClr val="90C225"/>
              </a:solidFill>
              <a:effectLst/>
              <a:uLnTx/>
              <a:uFillTx/>
              <a:latin typeface="Comic Sans MS"/>
              <a:ea typeface="+mj-ea"/>
              <a:cs typeface="Comic Sans M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0"/>
            <a:ext cx="8915400" cy="3416320"/>
          </a:xfrm>
          <a:prstGeom prst="rect">
            <a:avLst/>
          </a:prstGeom>
        </p:spPr>
        <p:txBody>
          <a:bodyPr wrap="square">
            <a:spAutoFit/>
          </a:bodyPr>
          <a:lstStyle/>
          <a:p>
            <a:pPr algn="just"/>
            <a:r>
              <a:rPr lang="en-US" sz="2400" b="1" dirty="0" smtClean="0"/>
              <a:t>3. </a:t>
            </a:r>
            <a:r>
              <a:rPr lang="en-US" sz="2400" b="1" i="1" dirty="0" smtClean="0"/>
              <a:t>Document management: </a:t>
            </a:r>
            <a:r>
              <a:rPr lang="en-US" sz="2400" i="1" dirty="0" smtClean="0"/>
              <a:t>Since most of the enterprises extensively use electronic documents, most of the </a:t>
            </a:r>
            <a:r>
              <a:rPr lang="en-US" sz="2400" i="1" dirty="0" err="1" smtClean="0"/>
              <a:t>SaaS</a:t>
            </a:r>
            <a:r>
              <a:rPr lang="en-US" sz="2400" i="1" dirty="0" smtClean="0"/>
              <a:t> providers started providing services that are used to create, manage, and track electronic documents. </a:t>
            </a:r>
            <a:endParaRPr lang="en-US" sz="2400" i="1" dirty="0" smtClean="0"/>
          </a:p>
          <a:p>
            <a:pPr algn="just"/>
            <a:endParaRPr lang="en-US" sz="2400" i="1" dirty="0" smtClean="0"/>
          </a:p>
          <a:p>
            <a:pPr algn="just"/>
            <a:r>
              <a:rPr lang="en-US" sz="2400" b="1" dirty="0" smtClean="0"/>
              <a:t>4. </a:t>
            </a:r>
            <a:r>
              <a:rPr lang="en-US" sz="2400" b="1" i="1" dirty="0" smtClean="0"/>
              <a:t>Mail services: </a:t>
            </a:r>
            <a:r>
              <a:rPr lang="en-US" sz="2400" i="1" dirty="0" smtClean="0"/>
              <a:t>E-mail services are currently used by many people. The future growth in e-mail usage is unpredictable. To handle the unpredictable number of users and the load on e-mail services, most of the e-mail providers started offering their services as </a:t>
            </a:r>
            <a:r>
              <a:rPr lang="en-US" sz="2400" i="1" dirty="0" err="1" smtClean="0"/>
              <a:t>SaaS</a:t>
            </a:r>
            <a:r>
              <a:rPr lang="en-US" sz="2400" i="1" dirty="0" smtClean="0"/>
              <a:t> services.</a:t>
            </a:r>
            <a:endParaRPr lang="en-US" sz="2400" dirty="0">
              <a:cs typeface="Calibri" pitchFamily="34" charset="0"/>
            </a:endParaRPr>
          </a:p>
        </p:txBody>
      </p:sp>
      <p:sp>
        <p:nvSpPr>
          <p:cNvPr id="5" name="object 2"/>
          <p:cNvSpPr txBox="1">
            <a:spLocks/>
          </p:cNvSpPr>
          <p:nvPr/>
        </p:nvSpPr>
        <p:spPr>
          <a:xfrm>
            <a:off x="990600" y="381000"/>
            <a:ext cx="6081395" cy="628377"/>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4000" b="1" i="0" u="none" strike="noStrike" kern="0" cap="none" spc="0" normalizeH="0" baseline="0" noProof="0" dirty="0" smtClean="0">
                <a:ln>
                  <a:noFill/>
                </a:ln>
                <a:solidFill>
                  <a:srgbClr val="90C225"/>
                </a:solidFill>
                <a:effectLst/>
                <a:uLnTx/>
                <a:uFillTx/>
                <a:latin typeface="Comic Sans MS"/>
                <a:ea typeface="+mj-ea"/>
                <a:cs typeface="Comic Sans MS"/>
              </a:rPr>
              <a:t>Software as a Service</a:t>
            </a:r>
            <a:endParaRPr kumimoji="0" lang="en-US" sz="4000" b="1" i="0" u="none" strike="noStrike" kern="0" cap="none" spc="0" normalizeH="0" baseline="0" noProof="0" dirty="0">
              <a:ln>
                <a:noFill/>
              </a:ln>
              <a:solidFill>
                <a:srgbClr val="90C225"/>
              </a:solidFill>
              <a:effectLst/>
              <a:uLnTx/>
              <a:uFillTx/>
              <a:latin typeface="Comic Sans MS"/>
              <a:ea typeface="+mj-ea"/>
              <a:cs typeface="Comic Sans M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4466"/>
            <a:ext cx="7410703" cy="738664"/>
          </a:xfrm>
        </p:spPr>
        <p:txBody>
          <a:bodyPr/>
          <a:lstStyle/>
          <a:p>
            <a:r>
              <a:rPr lang="en-US" dirty="0" smtClean="0"/>
              <a:t>Characteristics of </a:t>
            </a:r>
            <a:r>
              <a:rPr lang="en-US" dirty="0" err="1" smtClean="0"/>
              <a:t>SaaS</a:t>
            </a:r>
            <a:endParaRPr lang="en-US" dirty="0"/>
          </a:p>
        </p:txBody>
      </p:sp>
      <p:sp>
        <p:nvSpPr>
          <p:cNvPr id="3" name="Text Placeholder 2"/>
          <p:cNvSpPr>
            <a:spLocks noGrp="1"/>
          </p:cNvSpPr>
          <p:nvPr>
            <p:ph type="body" idx="1"/>
          </p:nvPr>
        </p:nvSpPr>
        <p:spPr>
          <a:xfrm>
            <a:off x="457200" y="1295400"/>
            <a:ext cx="9144000" cy="4801314"/>
          </a:xfrm>
        </p:spPr>
        <p:txBody>
          <a:bodyPr/>
          <a:lstStyle/>
          <a:p>
            <a:pPr algn="just"/>
            <a:r>
              <a:rPr lang="en-US" sz="2400" b="0" dirty="0" err="1" smtClean="0">
                <a:latin typeface="+mj-lt"/>
              </a:rPr>
              <a:t>SaaS</a:t>
            </a:r>
            <a:r>
              <a:rPr lang="en-US" sz="2400" b="0" dirty="0" smtClean="0">
                <a:latin typeface="+mj-lt"/>
              </a:rPr>
              <a:t> services are different and give more benefits to end users than the traditional software</a:t>
            </a:r>
            <a:r>
              <a:rPr lang="en-US" sz="2400" b="0" dirty="0" smtClean="0">
                <a:latin typeface="+mj-lt"/>
              </a:rPr>
              <a:t>.</a:t>
            </a:r>
          </a:p>
          <a:p>
            <a:pPr algn="just"/>
            <a:endParaRPr lang="en-US" sz="2400" b="0" dirty="0" smtClean="0">
              <a:latin typeface="+mj-lt"/>
            </a:endParaRPr>
          </a:p>
          <a:p>
            <a:pPr algn="just"/>
            <a:r>
              <a:rPr lang="en-US" sz="2400" b="0" dirty="0" smtClean="0">
                <a:latin typeface="+mj-lt"/>
              </a:rPr>
              <a:t> </a:t>
            </a:r>
            <a:r>
              <a:rPr lang="en-US" sz="2400" b="0" dirty="0" smtClean="0">
                <a:latin typeface="+mj-lt"/>
              </a:rPr>
              <a:t>The following are the essential characteristics of </a:t>
            </a:r>
            <a:r>
              <a:rPr lang="en-US" sz="2400" b="0" dirty="0" err="1" smtClean="0">
                <a:latin typeface="+mj-lt"/>
              </a:rPr>
              <a:t>SaaS</a:t>
            </a:r>
            <a:r>
              <a:rPr lang="en-US" sz="2400" b="0" dirty="0" smtClean="0">
                <a:latin typeface="+mj-lt"/>
              </a:rPr>
              <a:t> services that make it unique from traditional software</a:t>
            </a:r>
            <a:r>
              <a:rPr lang="en-US" sz="2400" b="0" dirty="0" smtClean="0">
                <a:latin typeface="+mj-lt"/>
              </a:rPr>
              <a:t>:</a:t>
            </a:r>
          </a:p>
          <a:p>
            <a:pPr algn="just"/>
            <a:endParaRPr lang="en-US" sz="2400" b="0" dirty="0" smtClean="0">
              <a:latin typeface="+mj-lt"/>
            </a:endParaRPr>
          </a:p>
          <a:p>
            <a:pPr algn="just">
              <a:buFont typeface="Wingdings" pitchFamily="2" charset="2"/>
              <a:buChar char="Ø"/>
            </a:pPr>
            <a:r>
              <a:rPr lang="en-US" sz="2400" b="0" dirty="0" smtClean="0">
                <a:latin typeface="+mj-lt"/>
              </a:rPr>
              <a:t>	</a:t>
            </a:r>
            <a:r>
              <a:rPr lang="en-US" sz="2400" dirty="0" smtClean="0">
                <a:latin typeface="+mj-lt"/>
              </a:rPr>
              <a:t>One </a:t>
            </a:r>
            <a:r>
              <a:rPr lang="en-US" sz="2400" dirty="0" smtClean="0">
                <a:latin typeface="+mj-lt"/>
              </a:rPr>
              <a:t>to </a:t>
            </a:r>
            <a:r>
              <a:rPr lang="en-US" sz="2400" dirty="0" smtClean="0">
                <a:latin typeface="+mj-lt"/>
              </a:rPr>
              <a:t>many</a:t>
            </a:r>
          </a:p>
          <a:p>
            <a:pPr algn="just">
              <a:buFont typeface="Wingdings" pitchFamily="2" charset="2"/>
              <a:buChar char="Ø"/>
            </a:pPr>
            <a:r>
              <a:rPr lang="en-US" sz="2400" dirty="0" smtClean="0">
                <a:latin typeface="+mj-lt"/>
              </a:rPr>
              <a:t>	Web access</a:t>
            </a:r>
          </a:p>
          <a:p>
            <a:pPr algn="just">
              <a:buFont typeface="Wingdings" pitchFamily="2" charset="2"/>
              <a:buChar char="Ø"/>
            </a:pPr>
            <a:r>
              <a:rPr lang="en-US" sz="2400" dirty="0" smtClean="0">
                <a:latin typeface="+mj-lt"/>
              </a:rPr>
              <a:t>	Centralized management</a:t>
            </a:r>
          </a:p>
          <a:p>
            <a:pPr algn="just">
              <a:buFont typeface="Wingdings" pitchFamily="2" charset="2"/>
              <a:buChar char="Ø"/>
            </a:pPr>
            <a:r>
              <a:rPr lang="en-US" sz="2400" dirty="0" smtClean="0">
                <a:latin typeface="+mj-lt"/>
              </a:rPr>
              <a:t>	</a:t>
            </a:r>
            <a:r>
              <a:rPr lang="en-US" sz="2400" dirty="0" err="1" smtClean="0">
                <a:latin typeface="+mj-lt"/>
              </a:rPr>
              <a:t>Multidevice</a:t>
            </a:r>
            <a:r>
              <a:rPr lang="en-US" sz="2400" dirty="0" smtClean="0">
                <a:latin typeface="+mj-lt"/>
              </a:rPr>
              <a:t> support</a:t>
            </a:r>
          </a:p>
          <a:p>
            <a:pPr algn="just">
              <a:buFont typeface="Wingdings" pitchFamily="2" charset="2"/>
              <a:buChar char="Ø"/>
            </a:pPr>
            <a:r>
              <a:rPr lang="en-US" sz="2400" dirty="0" smtClean="0">
                <a:latin typeface="+mj-lt"/>
              </a:rPr>
              <a:t>	Better scalability</a:t>
            </a:r>
          </a:p>
          <a:p>
            <a:pPr algn="just">
              <a:buFont typeface="Wingdings" pitchFamily="2" charset="2"/>
              <a:buChar char="Ø"/>
            </a:pPr>
            <a:r>
              <a:rPr lang="en-US" sz="2400" dirty="0" smtClean="0">
                <a:latin typeface="+mj-lt"/>
              </a:rPr>
              <a:t>	High availability</a:t>
            </a:r>
          </a:p>
          <a:p>
            <a:pPr algn="just">
              <a:buFont typeface="Wingdings" pitchFamily="2" charset="2"/>
              <a:buChar char="Ø"/>
            </a:pPr>
            <a:r>
              <a:rPr lang="en-US" sz="2400" dirty="0" smtClean="0">
                <a:latin typeface="+mj-lt"/>
              </a:rPr>
              <a:t>	API integratio</a:t>
            </a:r>
            <a:r>
              <a:rPr lang="en-US" sz="2400" i="1" dirty="0" smtClean="0">
                <a:latin typeface="+mj-lt"/>
              </a:rPr>
              <a:t>n</a:t>
            </a:r>
            <a:endParaRPr lang="en-US" sz="24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41773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Introduction</a:t>
            </a:r>
            <a:endParaRPr sz="4000"/>
          </a:p>
        </p:txBody>
      </p:sp>
      <p:sp>
        <p:nvSpPr>
          <p:cNvPr id="3" name="object 3"/>
          <p:cNvSpPr txBox="1"/>
          <p:nvPr/>
        </p:nvSpPr>
        <p:spPr>
          <a:xfrm>
            <a:off x="381000" y="1219200"/>
            <a:ext cx="10310706" cy="2598147"/>
          </a:xfrm>
          <a:prstGeom prst="rect">
            <a:avLst/>
          </a:prstGeom>
        </p:spPr>
        <p:txBody>
          <a:bodyPr vert="horz" wrap="square" lIns="0" tIns="12700" rIns="0" bIns="0" rtlCol="0">
            <a:spAutoFit/>
          </a:bodyPr>
          <a:lstStyle/>
          <a:p>
            <a:pPr algn="just"/>
            <a:r>
              <a:rPr lang="en-US" sz="2400" dirty="0" smtClean="0">
                <a:latin typeface="Times New Roman" pitchFamily="18" charset="0"/>
                <a:cs typeface="Times New Roman" pitchFamily="18" charset="0"/>
              </a:rPr>
              <a:t>Generally, the </a:t>
            </a:r>
            <a:r>
              <a:rPr lang="en-US" sz="2400" dirty="0" err="1" smtClean="0">
                <a:latin typeface="Times New Roman" pitchFamily="18" charset="0"/>
                <a:cs typeface="Times New Roman" pitchFamily="18" charset="0"/>
              </a:rPr>
              <a:t>IaaS</a:t>
            </a:r>
            <a:r>
              <a:rPr lang="en-US" sz="2400" dirty="0" smtClean="0">
                <a:latin typeface="Times New Roman" pitchFamily="18" charset="0"/>
                <a:cs typeface="Times New Roman" pitchFamily="18" charset="0"/>
              </a:rPr>
              <a:t> services are provided from the service provider cloud data center. The end users can access the services from their devices through web command line interface (CLI) or application programming interfaces (APIs) provided by the service providers.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Some of the popular </a:t>
            </a:r>
            <a:r>
              <a:rPr lang="en-US" sz="2400" dirty="0" err="1" smtClean="0">
                <a:latin typeface="Times New Roman" pitchFamily="18" charset="0"/>
                <a:cs typeface="Times New Roman" pitchFamily="18" charset="0"/>
              </a:rPr>
              <a:t>IaaS</a:t>
            </a:r>
            <a:r>
              <a:rPr lang="en-US" sz="2400" dirty="0" smtClean="0">
                <a:latin typeface="Times New Roman" pitchFamily="18" charset="0"/>
                <a:cs typeface="Times New Roman" pitchFamily="18" charset="0"/>
              </a:rPr>
              <a:t> providers include Amazon Web Services (AWS), Google Compute Engine, </a:t>
            </a:r>
            <a:r>
              <a:rPr lang="en-US" sz="2400" dirty="0" err="1" smtClean="0">
                <a:latin typeface="Times New Roman" pitchFamily="18" charset="0"/>
                <a:cs typeface="Times New Roman" pitchFamily="18" charset="0"/>
              </a:rPr>
              <a:t>OpenStack</a:t>
            </a:r>
            <a:r>
              <a:rPr lang="en-US" sz="2400" dirty="0" smtClean="0">
                <a:latin typeface="Times New Roman" pitchFamily="18" charset="0"/>
                <a:cs typeface="Times New Roman" pitchFamily="18" charset="0"/>
              </a:rPr>
              <a:t>, and Eucalyptus. </a:t>
            </a:r>
            <a:endParaRPr sz="2400">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4467"/>
            <a:ext cx="7848600" cy="632334"/>
          </a:xfrm>
        </p:spPr>
        <p:txBody>
          <a:bodyPr/>
          <a:lstStyle/>
          <a:p>
            <a:r>
              <a:rPr lang="en-US" dirty="0" smtClean="0"/>
              <a:t>Characteristics of </a:t>
            </a:r>
            <a:r>
              <a:rPr lang="en-US" dirty="0" err="1" smtClean="0"/>
              <a:t>SaaS</a:t>
            </a:r>
            <a:endParaRPr lang="en-US" dirty="0"/>
          </a:p>
        </p:txBody>
      </p:sp>
      <p:sp>
        <p:nvSpPr>
          <p:cNvPr id="3" name="Text Placeholder 2"/>
          <p:cNvSpPr>
            <a:spLocks noGrp="1"/>
          </p:cNvSpPr>
          <p:nvPr>
            <p:ph type="body" idx="1"/>
          </p:nvPr>
        </p:nvSpPr>
        <p:spPr>
          <a:xfrm>
            <a:off x="381000" y="1371600"/>
            <a:ext cx="9448800" cy="4801314"/>
          </a:xfrm>
        </p:spPr>
        <p:txBody>
          <a:bodyPr/>
          <a:lstStyle/>
          <a:p>
            <a:pPr marL="457200" indent="-457200">
              <a:buAutoNum type="arabicPeriod"/>
            </a:pPr>
            <a:r>
              <a:rPr lang="en-US" sz="2400" i="1" dirty="0" smtClean="0">
                <a:latin typeface="+mj-lt"/>
              </a:rPr>
              <a:t>One </a:t>
            </a:r>
            <a:r>
              <a:rPr lang="en-US" sz="2400" i="1" dirty="0" smtClean="0">
                <a:latin typeface="+mj-lt"/>
              </a:rPr>
              <a:t>to many: </a:t>
            </a:r>
            <a:r>
              <a:rPr lang="en-US" sz="2400" b="0" i="1" dirty="0" err="1" smtClean="0">
                <a:latin typeface="+mj-lt"/>
              </a:rPr>
              <a:t>SaaS</a:t>
            </a:r>
            <a:r>
              <a:rPr lang="en-US" sz="2400" b="0" i="1" dirty="0" smtClean="0">
                <a:latin typeface="+mj-lt"/>
              </a:rPr>
              <a:t> services are delivered as a one-to-many model where a single instance of the application can be shared by multiple tenants or </a:t>
            </a:r>
            <a:r>
              <a:rPr lang="en-US" sz="2400" b="0" i="1" dirty="0" smtClean="0">
                <a:latin typeface="+mj-lt"/>
              </a:rPr>
              <a:t>customers.</a:t>
            </a:r>
          </a:p>
          <a:p>
            <a:pPr marL="457200" indent="-457200">
              <a:buAutoNum type="arabicPeriod"/>
            </a:pPr>
            <a:endParaRPr lang="en-US" sz="2400" b="0" i="1" dirty="0" smtClean="0">
              <a:latin typeface="+mj-lt"/>
            </a:endParaRPr>
          </a:p>
          <a:p>
            <a:pPr marL="457200" indent="-457200" algn="just">
              <a:buAutoNum type="arabicPeriod"/>
            </a:pPr>
            <a:r>
              <a:rPr lang="en-US" sz="2400" i="1" dirty="0" smtClean="0">
                <a:latin typeface="+mj-lt"/>
              </a:rPr>
              <a:t>Web </a:t>
            </a:r>
            <a:r>
              <a:rPr lang="en-US" sz="2400" i="1" dirty="0" smtClean="0">
                <a:latin typeface="+mj-lt"/>
              </a:rPr>
              <a:t>access: </a:t>
            </a:r>
            <a:r>
              <a:rPr lang="en-US" sz="2400" b="0" dirty="0" err="1" smtClean="0">
                <a:latin typeface="+mj-lt"/>
              </a:rPr>
              <a:t>SaaS</a:t>
            </a:r>
            <a:r>
              <a:rPr lang="en-US" sz="2400" b="0" dirty="0" smtClean="0">
                <a:latin typeface="+mj-lt"/>
              </a:rPr>
              <a:t> services provide web access to the software. It allows the end user to access the application from any location if the device is connected to the Internet. </a:t>
            </a:r>
            <a:endParaRPr lang="en-US" sz="2400" b="0" dirty="0" smtClean="0">
              <a:latin typeface="+mj-lt"/>
            </a:endParaRPr>
          </a:p>
          <a:p>
            <a:pPr marL="457200" indent="-457200">
              <a:buAutoNum type="arabicPeriod"/>
            </a:pPr>
            <a:endParaRPr lang="en-US" sz="2400" b="0" dirty="0" smtClean="0">
              <a:latin typeface="+mj-lt"/>
            </a:endParaRPr>
          </a:p>
          <a:p>
            <a:pPr algn="just"/>
            <a:r>
              <a:rPr lang="en-US" sz="2400" dirty="0" smtClean="0">
                <a:latin typeface="+mj-lt"/>
              </a:rPr>
              <a:t>3. </a:t>
            </a:r>
            <a:r>
              <a:rPr lang="en-US" sz="2400" i="1" dirty="0" smtClean="0">
                <a:latin typeface="+mj-lt"/>
              </a:rPr>
              <a:t>Centralized management: </a:t>
            </a:r>
            <a:r>
              <a:rPr lang="en-US" sz="2400" b="0" dirty="0" smtClean="0">
                <a:latin typeface="+mj-lt"/>
              </a:rPr>
              <a:t>Since </a:t>
            </a:r>
            <a:r>
              <a:rPr lang="en-US" sz="2400" b="0" dirty="0" err="1" smtClean="0">
                <a:latin typeface="+mj-lt"/>
              </a:rPr>
              <a:t>SaaS</a:t>
            </a:r>
            <a:r>
              <a:rPr lang="en-US" sz="2400" b="0" dirty="0" smtClean="0">
                <a:latin typeface="+mj-lt"/>
              </a:rPr>
              <a:t> services are hosted and managed from the central location, management of the </a:t>
            </a:r>
            <a:r>
              <a:rPr lang="en-US" sz="2400" b="0" dirty="0" err="1" smtClean="0">
                <a:latin typeface="+mj-lt"/>
              </a:rPr>
              <a:t>SaaS</a:t>
            </a:r>
            <a:r>
              <a:rPr lang="en-US" sz="2400" b="0" dirty="0" smtClean="0">
                <a:latin typeface="+mj-lt"/>
              </a:rPr>
              <a:t> application becomes easier. Normally, the </a:t>
            </a:r>
            <a:r>
              <a:rPr lang="en-US" sz="2400" b="0" dirty="0" err="1" smtClean="0">
                <a:latin typeface="+mj-lt"/>
              </a:rPr>
              <a:t>SaaS</a:t>
            </a:r>
            <a:r>
              <a:rPr lang="en-US" sz="2400" b="0" dirty="0" smtClean="0">
                <a:latin typeface="+mj-lt"/>
              </a:rPr>
              <a:t> providers will perform the automatic updates that ensure that each tenant is accessing the most recent version of the application without any user-side updates.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153400" cy="784734"/>
          </a:xfrm>
        </p:spPr>
        <p:txBody>
          <a:bodyPr/>
          <a:lstStyle/>
          <a:p>
            <a:r>
              <a:rPr lang="en-US" dirty="0" smtClean="0"/>
              <a:t>Characteristics of </a:t>
            </a:r>
            <a:r>
              <a:rPr lang="en-US" dirty="0" err="1" smtClean="0"/>
              <a:t>SaaS</a:t>
            </a:r>
            <a:endParaRPr lang="en-US" dirty="0"/>
          </a:p>
        </p:txBody>
      </p:sp>
      <p:sp>
        <p:nvSpPr>
          <p:cNvPr id="3" name="Text Placeholder 2"/>
          <p:cNvSpPr>
            <a:spLocks noGrp="1"/>
          </p:cNvSpPr>
          <p:nvPr>
            <p:ph type="body" idx="1"/>
          </p:nvPr>
        </p:nvSpPr>
        <p:spPr>
          <a:xfrm>
            <a:off x="381000" y="914400"/>
            <a:ext cx="9144000" cy="5539978"/>
          </a:xfrm>
        </p:spPr>
        <p:txBody>
          <a:bodyPr/>
          <a:lstStyle/>
          <a:p>
            <a:pPr algn="just"/>
            <a:r>
              <a:rPr lang="en-US" sz="2400" dirty="0" smtClean="0">
                <a:latin typeface="+mj-lt"/>
              </a:rPr>
              <a:t>4. </a:t>
            </a:r>
            <a:r>
              <a:rPr lang="en-US" sz="2400" i="1" dirty="0" err="1" smtClean="0">
                <a:latin typeface="+mj-lt"/>
              </a:rPr>
              <a:t>Multidevice</a:t>
            </a:r>
            <a:r>
              <a:rPr lang="en-US" sz="2400" i="1" dirty="0" smtClean="0">
                <a:latin typeface="+mj-lt"/>
              </a:rPr>
              <a:t> support: </a:t>
            </a:r>
            <a:r>
              <a:rPr lang="en-US" sz="2400" b="0" i="1" dirty="0" err="1" smtClean="0">
                <a:latin typeface="+mj-lt"/>
              </a:rPr>
              <a:t>SaaS</a:t>
            </a:r>
            <a:r>
              <a:rPr lang="en-US" sz="2400" b="0" i="1" dirty="0" smtClean="0">
                <a:latin typeface="+mj-lt"/>
              </a:rPr>
              <a:t> services can be accessed from any end user devices such as desktops, laptops, tablets, </a:t>
            </a:r>
            <a:r>
              <a:rPr lang="en-US" sz="2400" b="0" i="1" dirty="0" err="1" smtClean="0">
                <a:latin typeface="+mj-lt"/>
              </a:rPr>
              <a:t>smartphones</a:t>
            </a:r>
            <a:r>
              <a:rPr lang="en-US" sz="2400" b="0" i="1" dirty="0" smtClean="0">
                <a:latin typeface="+mj-lt"/>
              </a:rPr>
              <a:t>, and thin clients</a:t>
            </a:r>
            <a:r>
              <a:rPr lang="en-US" sz="2400" b="0" i="1" dirty="0" smtClean="0">
                <a:latin typeface="+mj-lt"/>
              </a:rPr>
              <a:t>.</a:t>
            </a:r>
          </a:p>
          <a:p>
            <a:pPr algn="just"/>
            <a:r>
              <a:rPr lang="en-US" sz="2400" b="0" i="1" dirty="0" smtClean="0">
                <a:latin typeface="+mj-lt"/>
              </a:rPr>
              <a:t> </a:t>
            </a:r>
            <a:endParaRPr lang="en-US" sz="2400" b="0" i="1" dirty="0" smtClean="0">
              <a:latin typeface="+mj-lt"/>
            </a:endParaRPr>
          </a:p>
          <a:p>
            <a:pPr algn="just"/>
            <a:r>
              <a:rPr lang="en-US" sz="2400" dirty="0" smtClean="0">
                <a:latin typeface="+mj-lt"/>
              </a:rPr>
              <a:t>5. </a:t>
            </a:r>
            <a:r>
              <a:rPr lang="en-US" sz="2400" i="1" dirty="0" smtClean="0">
                <a:latin typeface="+mj-lt"/>
              </a:rPr>
              <a:t>Better scalability: </a:t>
            </a:r>
            <a:r>
              <a:rPr lang="en-US" sz="2400" b="0" i="1" dirty="0" smtClean="0">
                <a:latin typeface="+mj-lt"/>
              </a:rPr>
              <a:t>Since most of the </a:t>
            </a:r>
            <a:r>
              <a:rPr lang="en-US" sz="2400" b="0" i="1" dirty="0" err="1" smtClean="0">
                <a:latin typeface="+mj-lt"/>
              </a:rPr>
              <a:t>SaaS</a:t>
            </a:r>
            <a:r>
              <a:rPr lang="en-US" sz="2400" b="0" i="1" dirty="0" smtClean="0">
                <a:latin typeface="+mj-lt"/>
              </a:rPr>
              <a:t> services leverage </a:t>
            </a:r>
            <a:r>
              <a:rPr lang="en-US" sz="2400" b="0" i="1" dirty="0" err="1" smtClean="0">
                <a:latin typeface="+mj-lt"/>
              </a:rPr>
              <a:t>PaaS</a:t>
            </a:r>
            <a:r>
              <a:rPr lang="en-US" sz="2400" b="0" i="1" dirty="0" smtClean="0">
                <a:latin typeface="+mj-lt"/>
              </a:rPr>
              <a:t> and </a:t>
            </a:r>
            <a:r>
              <a:rPr lang="en-US" sz="2400" b="0" i="1" dirty="0" err="1" smtClean="0">
                <a:latin typeface="+mj-lt"/>
              </a:rPr>
              <a:t>IaaS</a:t>
            </a:r>
            <a:r>
              <a:rPr lang="en-US" sz="2400" b="0" i="1" dirty="0" smtClean="0">
                <a:latin typeface="+mj-lt"/>
              </a:rPr>
              <a:t> for its development and deployment, it ensures a better scalability than the traditional software. The dynamic scaling of underlying cloud resources makes </a:t>
            </a:r>
            <a:r>
              <a:rPr lang="en-US" sz="2400" b="0" i="1" dirty="0" err="1" smtClean="0">
                <a:latin typeface="+mj-lt"/>
              </a:rPr>
              <a:t>SaaS</a:t>
            </a:r>
            <a:r>
              <a:rPr lang="en-US" sz="2400" b="0" i="1" dirty="0" smtClean="0">
                <a:latin typeface="+mj-lt"/>
              </a:rPr>
              <a:t> applications work efficiently even with varying loads. </a:t>
            </a:r>
            <a:endParaRPr lang="en-US" sz="2400" b="0" i="1" dirty="0" smtClean="0">
              <a:latin typeface="+mj-lt"/>
            </a:endParaRPr>
          </a:p>
          <a:p>
            <a:pPr algn="just"/>
            <a:endParaRPr lang="en-US" sz="2400" b="0" i="1" dirty="0" smtClean="0">
              <a:latin typeface="+mj-lt"/>
            </a:endParaRPr>
          </a:p>
          <a:p>
            <a:pPr algn="just"/>
            <a:r>
              <a:rPr lang="en-US" sz="2400" dirty="0" smtClean="0">
                <a:latin typeface="+mj-lt"/>
              </a:rPr>
              <a:t>6. </a:t>
            </a:r>
            <a:r>
              <a:rPr lang="en-US" sz="2400" i="1" dirty="0" smtClean="0">
                <a:latin typeface="+mj-lt"/>
              </a:rPr>
              <a:t>High availability: </a:t>
            </a:r>
            <a:r>
              <a:rPr lang="en-US" sz="2400" b="0" i="1" dirty="0" err="1" smtClean="0">
                <a:latin typeface="+mj-lt"/>
              </a:rPr>
              <a:t>SaaS</a:t>
            </a:r>
            <a:r>
              <a:rPr lang="en-US" sz="2400" b="0" i="1" dirty="0" smtClean="0">
                <a:latin typeface="+mj-lt"/>
              </a:rPr>
              <a:t> services ensure the 99.99% availability of user data as proper backup and recovery mechanisms are implemented at the back end. </a:t>
            </a:r>
            <a:endParaRPr lang="en-US" sz="2400" b="0" i="1" dirty="0" smtClean="0">
              <a:latin typeface="+mj-lt"/>
            </a:endParaRPr>
          </a:p>
          <a:p>
            <a:pPr algn="just"/>
            <a:endParaRPr lang="en-US" sz="2400" b="0" i="1" dirty="0" smtClean="0">
              <a:latin typeface="+mj-lt"/>
            </a:endParaRPr>
          </a:p>
          <a:p>
            <a:pPr algn="just"/>
            <a:r>
              <a:rPr lang="en-US" sz="2400" dirty="0" smtClean="0">
                <a:latin typeface="+mj-lt"/>
              </a:rPr>
              <a:t>7. </a:t>
            </a:r>
            <a:r>
              <a:rPr lang="en-US" sz="2400" i="1" dirty="0" smtClean="0">
                <a:latin typeface="+mj-lt"/>
              </a:rPr>
              <a:t>API integration: </a:t>
            </a:r>
            <a:r>
              <a:rPr lang="en-US" sz="2400" b="0" i="1" dirty="0" err="1" smtClean="0">
                <a:latin typeface="+mj-lt"/>
              </a:rPr>
              <a:t>SaaS</a:t>
            </a:r>
            <a:r>
              <a:rPr lang="en-US" sz="2400" b="0" i="1" dirty="0" smtClean="0">
                <a:latin typeface="+mj-lt"/>
              </a:rPr>
              <a:t> services have the capability of integrating with other software or service through standard APIs.</a:t>
            </a:r>
            <a:endParaRPr lang="en-US" sz="2400" b="0" dirty="0">
              <a:latin typeface="+mj-l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6081395" cy="738664"/>
          </a:xfrm>
        </p:spPr>
        <p:txBody>
          <a:bodyPr/>
          <a:lstStyle/>
          <a:p>
            <a:r>
              <a:rPr lang="en-US" dirty="0" smtClean="0"/>
              <a:t>Suitability of </a:t>
            </a:r>
            <a:r>
              <a:rPr lang="en-US" dirty="0" err="1" smtClean="0"/>
              <a:t>SaaS</a:t>
            </a:r>
            <a:endParaRPr lang="en-US" dirty="0"/>
          </a:p>
        </p:txBody>
      </p:sp>
      <p:sp>
        <p:nvSpPr>
          <p:cNvPr id="3" name="Text Placeholder 2"/>
          <p:cNvSpPr>
            <a:spLocks noGrp="1"/>
          </p:cNvSpPr>
          <p:nvPr>
            <p:ph type="body" idx="1"/>
          </p:nvPr>
        </p:nvSpPr>
        <p:spPr>
          <a:xfrm>
            <a:off x="228600" y="1219200"/>
            <a:ext cx="9372600" cy="4801314"/>
          </a:xfrm>
        </p:spPr>
        <p:txBody>
          <a:bodyPr/>
          <a:lstStyle/>
          <a:p>
            <a:pPr algn="just"/>
            <a:r>
              <a:rPr lang="en-US" sz="2400" b="0" dirty="0" err="1" smtClean="0">
                <a:latin typeface="+mj-lt"/>
              </a:rPr>
              <a:t>SaaS</a:t>
            </a:r>
            <a:r>
              <a:rPr lang="en-US" sz="2400" b="0" dirty="0" smtClean="0">
                <a:latin typeface="+mj-lt"/>
              </a:rPr>
              <a:t> is popular among individuals and start-up companies because of the benefits it provides. Most of the traditional software users are looking for </a:t>
            </a:r>
            <a:r>
              <a:rPr lang="en-US" sz="2400" b="0" dirty="0" err="1" smtClean="0">
                <a:latin typeface="+mj-lt"/>
              </a:rPr>
              <a:t>SaaS</a:t>
            </a:r>
            <a:r>
              <a:rPr lang="en-US" sz="2400" b="0" dirty="0" smtClean="0">
                <a:latin typeface="+mj-lt"/>
              </a:rPr>
              <a:t> versions of the software as </a:t>
            </a:r>
            <a:r>
              <a:rPr lang="en-US" sz="2400" b="0" dirty="0" err="1" smtClean="0">
                <a:latin typeface="+mj-lt"/>
              </a:rPr>
              <a:t>SaaS</a:t>
            </a:r>
            <a:r>
              <a:rPr lang="en-US" sz="2400" b="0" dirty="0" smtClean="0">
                <a:latin typeface="+mj-lt"/>
              </a:rPr>
              <a:t> has several advantages over traditional applications. </a:t>
            </a:r>
            <a:endParaRPr lang="en-US" sz="2400" b="0" dirty="0" smtClean="0">
              <a:latin typeface="+mj-lt"/>
            </a:endParaRPr>
          </a:p>
          <a:p>
            <a:pPr algn="just"/>
            <a:r>
              <a:rPr lang="en-US" sz="2400" b="0" dirty="0" err="1" smtClean="0">
                <a:latin typeface="+mj-lt"/>
              </a:rPr>
              <a:t>SaaS</a:t>
            </a:r>
            <a:r>
              <a:rPr lang="en-US" sz="2400" b="0" dirty="0" smtClean="0">
                <a:latin typeface="+mj-lt"/>
              </a:rPr>
              <a:t> </a:t>
            </a:r>
            <a:r>
              <a:rPr lang="en-US" sz="2400" b="0" dirty="0" smtClean="0">
                <a:latin typeface="+mj-lt"/>
              </a:rPr>
              <a:t>applications are the </a:t>
            </a:r>
            <a:r>
              <a:rPr lang="en-US" sz="2400" dirty="0" smtClean="0">
                <a:latin typeface="+mj-lt"/>
              </a:rPr>
              <a:t>best option </a:t>
            </a:r>
            <a:r>
              <a:rPr lang="en-US" sz="2400" b="0" dirty="0" smtClean="0">
                <a:latin typeface="+mj-lt"/>
              </a:rPr>
              <a:t>for the following: </a:t>
            </a:r>
            <a:endParaRPr lang="en-US" sz="2400" b="0" dirty="0" smtClean="0">
              <a:latin typeface="+mj-lt"/>
            </a:endParaRPr>
          </a:p>
          <a:p>
            <a:pPr algn="just"/>
            <a:endParaRPr lang="en-US" sz="2400" b="0" dirty="0" smtClean="0">
              <a:latin typeface="+mj-lt"/>
            </a:endParaRPr>
          </a:p>
          <a:p>
            <a:pPr algn="just"/>
            <a:r>
              <a:rPr lang="en-US" sz="2400" dirty="0" smtClean="0"/>
              <a:t>1. </a:t>
            </a:r>
            <a:r>
              <a:rPr lang="en-US" sz="2400" i="1" dirty="0" smtClean="0">
                <a:latin typeface="+mj-lt"/>
              </a:rPr>
              <a:t>On-demand software: </a:t>
            </a:r>
            <a:r>
              <a:rPr lang="en-US" sz="2400" b="0" i="1" dirty="0" smtClean="0">
                <a:latin typeface="+mj-lt"/>
              </a:rPr>
              <a:t>The licensing-based software model requires buying full packaged software and increases the spending on buying software. Some of the occasionally used software does not give any ROI. Because of this, many end users are looking for a software that they can use as and when they needed. If the end users are looking for on-demand software rather than the licensing-based full-term software, then the </a:t>
            </a:r>
            <a:r>
              <a:rPr lang="en-US" sz="2400" b="0" i="1" dirty="0" err="1" smtClean="0">
                <a:latin typeface="+mj-lt"/>
              </a:rPr>
              <a:t>SaaS</a:t>
            </a:r>
            <a:r>
              <a:rPr lang="en-US" sz="2400" b="0" i="1" dirty="0" smtClean="0">
                <a:latin typeface="+mj-lt"/>
              </a:rPr>
              <a:t> model is the best option.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5736"/>
            <a:ext cx="7182103" cy="738664"/>
          </a:xfrm>
        </p:spPr>
        <p:txBody>
          <a:bodyPr/>
          <a:lstStyle/>
          <a:p>
            <a:r>
              <a:rPr lang="en-US" dirty="0" smtClean="0"/>
              <a:t>Suitability of </a:t>
            </a:r>
            <a:r>
              <a:rPr lang="en-US" dirty="0" err="1" smtClean="0"/>
              <a:t>SaaS</a:t>
            </a:r>
            <a:endParaRPr lang="en-US" dirty="0"/>
          </a:p>
        </p:txBody>
      </p:sp>
      <p:sp>
        <p:nvSpPr>
          <p:cNvPr id="3" name="Text Placeholder 2"/>
          <p:cNvSpPr>
            <a:spLocks noGrp="1"/>
          </p:cNvSpPr>
          <p:nvPr>
            <p:ph type="body" idx="1"/>
          </p:nvPr>
        </p:nvSpPr>
        <p:spPr>
          <a:xfrm>
            <a:off x="228600" y="914400"/>
            <a:ext cx="9296400" cy="4431983"/>
          </a:xfrm>
        </p:spPr>
        <p:txBody>
          <a:bodyPr/>
          <a:lstStyle/>
          <a:p>
            <a:pPr algn="just"/>
            <a:r>
              <a:rPr lang="en-US" sz="2400" dirty="0" smtClean="0">
                <a:latin typeface="+mj-lt"/>
              </a:rPr>
              <a:t>2. </a:t>
            </a:r>
            <a:r>
              <a:rPr lang="en-US" sz="2400" i="1" dirty="0" smtClean="0">
                <a:latin typeface="+mj-lt"/>
              </a:rPr>
              <a:t>Software for start-up companies: </a:t>
            </a:r>
            <a:r>
              <a:rPr lang="en-US" sz="2400" b="0" i="1" dirty="0" smtClean="0">
                <a:latin typeface="+mj-lt"/>
              </a:rPr>
              <a:t>When using any traditional software, the end user should buy devices with minimum requirements specified by the software vendor. This increases the investment on buying hardware for start-up companies. Since </a:t>
            </a:r>
            <a:r>
              <a:rPr lang="en-US" sz="2400" b="0" i="1" dirty="0" err="1" smtClean="0">
                <a:latin typeface="+mj-lt"/>
              </a:rPr>
              <a:t>SaaS</a:t>
            </a:r>
            <a:r>
              <a:rPr lang="en-US" sz="2400" b="0" i="1" dirty="0" smtClean="0">
                <a:latin typeface="+mj-lt"/>
              </a:rPr>
              <a:t> services do not require high-end infrastructure for accessing, it is a suitable option for start-up companies that can reduce the initial expenditure on buying high-end hardware</a:t>
            </a:r>
            <a:r>
              <a:rPr lang="en-US" sz="2400" b="0" i="1" dirty="0" smtClean="0">
                <a:latin typeface="+mj-lt"/>
              </a:rPr>
              <a:t>.</a:t>
            </a:r>
          </a:p>
          <a:p>
            <a:pPr algn="just"/>
            <a:endParaRPr lang="en-US" sz="2400" i="1" dirty="0" smtClean="0">
              <a:latin typeface="+mj-lt"/>
            </a:endParaRPr>
          </a:p>
          <a:p>
            <a:pPr algn="just"/>
            <a:r>
              <a:rPr lang="en-US" sz="2400" dirty="0" smtClean="0">
                <a:latin typeface="+mj-lt"/>
              </a:rPr>
              <a:t>3. </a:t>
            </a:r>
            <a:r>
              <a:rPr lang="en-US" sz="2400" i="1" dirty="0" smtClean="0">
                <a:latin typeface="+mj-lt"/>
              </a:rPr>
              <a:t>Software compatible with multiple devices: </a:t>
            </a:r>
            <a:r>
              <a:rPr lang="en-US" sz="2400" b="0" i="1" dirty="0" smtClean="0">
                <a:latin typeface="+mj-lt"/>
              </a:rPr>
              <a:t>Some of the applications like word processors or mail services need better accessibility from different devices. The </a:t>
            </a:r>
            <a:r>
              <a:rPr lang="en-US" sz="2400" b="0" i="1" dirty="0" err="1" smtClean="0">
                <a:latin typeface="+mj-lt"/>
              </a:rPr>
              <a:t>SaaS</a:t>
            </a:r>
            <a:r>
              <a:rPr lang="en-US" sz="2400" b="0" i="1" dirty="0" smtClean="0">
                <a:latin typeface="+mj-lt"/>
              </a:rPr>
              <a:t> applications are adaptable with almost all the devices. </a:t>
            </a:r>
            <a:endParaRPr lang="en-US" sz="2400" b="0" i="1" dirty="0" smtClean="0">
              <a:latin typeface="+mj-lt"/>
            </a:endParaRPr>
          </a:p>
          <a:p>
            <a:pPr algn="just"/>
            <a:endParaRPr lang="en-US" sz="2400" b="0" i="1" dirty="0" smtClean="0">
              <a:latin typeface="+mj-l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6081395" cy="738664"/>
          </a:xfrm>
        </p:spPr>
        <p:txBody>
          <a:bodyPr/>
          <a:lstStyle/>
          <a:p>
            <a:r>
              <a:rPr lang="en-US" dirty="0" smtClean="0"/>
              <a:t>Suitability of </a:t>
            </a:r>
            <a:r>
              <a:rPr lang="en-US" dirty="0" err="1" smtClean="0"/>
              <a:t>SaaS</a:t>
            </a:r>
            <a:endParaRPr lang="en-US" dirty="0"/>
          </a:p>
        </p:txBody>
      </p:sp>
      <p:sp>
        <p:nvSpPr>
          <p:cNvPr id="3" name="Text Placeholder 2"/>
          <p:cNvSpPr>
            <a:spLocks noGrp="1"/>
          </p:cNvSpPr>
          <p:nvPr>
            <p:ph type="body" idx="1"/>
          </p:nvPr>
        </p:nvSpPr>
        <p:spPr>
          <a:xfrm>
            <a:off x="304800" y="1066801"/>
            <a:ext cx="9296400" cy="2819400"/>
          </a:xfrm>
        </p:spPr>
        <p:txBody>
          <a:bodyPr/>
          <a:lstStyle/>
          <a:p>
            <a:pPr algn="just"/>
            <a:r>
              <a:rPr lang="en-US" sz="2400" dirty="0" smtClean="0">
                <a:latin typeface="+mj-lt"/>
              </a:rPr>
              <a:t>4. </a:t>
            </a:r>
            <a:r>
              <a:rPr lang="en-US" sz="2400" i="1" dirty="0" smtClean="0">
                <a:latin typeface="+mj-lt"/>
              </a:rPr>
              <a:t>Software with varying loads: </a:t>
            </a:r>
            <a:r>
              <a:rPr lang="en-US" sz="2400" b="0" i="1" dirty="0" smtClean="0">
                <a:latin typeface="+mj-lt"/>
              </a:rPr>
              <a:t>We cannot predict the load on popular applications such as social networking sites. The user may connect or disconnect from applications anytime. It is very difficult to handle varying loads with the traditional infrastructure. With the dynamic scaling capabilities, </a:t>
            </a:r>
            <a:r>
              <a:rPr lang="en-US" sz="2400" b="0" i="1" dirty="0" err="1" smtClean="0">
                <a:latin typeface="+mj-lt"/>
              </a:rPr>
              <a:t>SaaS</a:t>
            </a:r>
            <a:r>
              <a:rPr lang="en-US" sz="2400" b="0" i="1" dirty="0" smtClean="0">
                <a:latin typeface="+mj-lt"/>
              </a:rPr>
              <a:t> applications can handle varying loads efficiently without disrupting the normal behavior of the application.</a:t>
            </a:r>
          </a:p>
          <a:p>
            <a:pPr algn="just"/>
            <a:endParaRPr lang="en-US" sz="2400" b="0" dirty="0" smtClean="0">
              <a:latin typeface="+mj-lt"/>
            </a:endParaRPr>
          </a:p>
          <a:p>
            <a:endParaRPr lang="en-US" sz="2400" dirty="0" smtClean="0">
              <a:latin typeface="+mj-lt"/>
            </a:endParaRPr>
          </a:p>
          <a:p>
            <a:endParaRPr lang="en-US" sz="2400" dirty="0">
              <a:latin typeface="+mj-l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334503" cy="533400"/>
          </a:xfrm>
        </p:spPr>
        <p:txBody>
          <a:bodyPr/>
          <a:lstStyle/>
          <a:p>
            <a:r>
              <a:rPr lang="en-US" dirty="0" smtClean="0"/>
              <a:t>Suitability of </a:t>
            </a:r>
            <a:r>
              <a:rPr lang="en-US" dirty="0" err="1" smtClean="0"/>
              <a:t>SaaS</a:t>
            </a:r>
            <a:endParaRPr lang="en-US" dirty="0"/>
          </a:p>
        </p:txBody>
      </p:sp>
      <p:sp>
        <p:nvSpPr>
          <p:cNvPr id="3" name="Text Placeholder 2"/>
          <p:cNvSpPr>
            <a:spLocks noGrp="1"/>
          </p:cNvSpPr>
          <p:nvPr>
            <p:ph type="body" idx="1"/>
          </p:nvPr>
        </p:nvSpPr>
        <p:spPr>
          <a:xfrm>
            <a:off x="228600" y="914400"/>
            <a:ext cx="9601200" cy="5909310"/>
          </a:xfrm>
        </p:spPr>
        <p:txBody>
          <a:bodyPr/>
          <a:lstStyle/>
          <a:p>
            <a:pPr algn="just"/>
            <a:r>
              <a:rPr lang="en-US" sz="2400" b="0" dirty="0" smtClean="0">
                <a:latin typeface="+mj-lt"/>
              </a:rPr>
              <a:t>Most of the traditional software vendors moved to </a:t>
            </a:r>
            <a:r>
              <a:rPr lang="en-US" sz="2400" b="0" dirty="0" err="1" smtClean="0">
                <a:latin typeface="+mj-lt"/>
              </a:rPr>
              <a:t>SaaS</a:t>
            </a:r>
            <a:r>
              <a:rPr lang="en-US" sz="2400" b="0" dirty="0" smtClean="0">
                <a:latin typeface="+mj-lt"/>
              </a:rPr>
              <a:t> business as it is an emerging software delivery model that attracts end users. </a:t>
            </a:r>
            <a:endParaRPr lang="en-US" sz="2400" b="0" dirty="0" smtClean="0">
              <a:latin typeface="+mj-lt"/>
            </a:endParaRPr>
          </a:p>
          <a:p>
            <a:pPr algn="just"/>
            <a:endParaRPr lang="en-US" sz="2400" b="0" dirty="0" smtClean="0">
              <a:latin typeface="+mj-lt"/>
            </a:endParaRPr>
          </a:p>
          <a:p>
            <a:pPr algn="just"/>
            <a:r>
              <a:rPr lang="en-US" sz="2400" b="0" dirty="0" smtClean="0">
                <a:latin typeface="+mj-lt"/>
              </a:rPr>
              <a:t>But </a:t>
            </a:r>
            <a:r>
              <a:rPr lang="en-US" sz="2400" b="0" dirty="0" smtClean="0">
                <a:latin typeface="+mj-lt"/>
              </a:rPr>
              <a:t>still many traditional applications do not have its </a:t>
            </a:r>
            <a:r>
              <a:rPr lang="en-US" sz="2400" b="0" dirty="0" err="1" smtClean="0">
                <a:latin typeface="+mj-lt"/>
              </a:rPr>
              <a:t>SaaS</a:t>
            </a:r>
            <a:r>
              <a:rPr lang="en-US" sz="2400" b="0" dirty="0" smtClean="0">
                <a:latin typeface="+mj-lt"/>
              </a:rPr>
              <a:t> versions. This implies that </a:t>
            </a:r>
            <a:r>
              <a:rPr lang="en-US" sz="2400" b="0" dirty="0" err="1" smtClean="0">
                <a:latin typeface="+mj-lt"/>
              </a:rPr>
              <a:t>SaaS</a:t>
            </a:r>
            <a:r>
              <a:rPr lang="en-US" sz="2400" b="0" dirty="0" smtClean="0">
                <a:latin typeface="+mj-lt"/>
              </a:rPr>
              <a:t> applications may not be the best option for all types of software. </a:t>
            </a:r>
            <a:endParaRPr lang="en-US" sz="2400" b="0" dirty="0" smtClean="0">
              <a:latin typeface="+mj-lt"/>
            </a:endParaRPr>
          </a:p>
          <a:p>
            <a:pPr algn="just"/>
            <a:endParaRPr lang="en-US" sz="2400" b="0" dirty="0" smtClean="0">
              <a:latin typeface="+mj-lt"/>
            </a:endParaRPr>
          </a:p>
          <a:p>
            <a:pPr algn="just"/>
            <a:r>
              <a:rPr lang="en-US" sz="2400" b="0" dirty="0" smtClean="0">
                <a:latin typeface="+mj-lt"/>
              </a:rPr>
              <a:t>The </a:t>
            </a:r>
            <a:r>
              <a:rPr lang="en-US" sz="2400" b="0" dirty="0" err="1" smtClean="0">
                <a:latin typeface="+mj-lt"/>
              </a:rPr>
              <a:t>SaaS</a:t>
            </a:r>
            <a:r>
              <a:rPr lang="en-US" sz="2400" b="0" dirty="0" smtClean="0">
                <a:latin typeface="+mj-lt"/>
              </a:rPr>
              <a:t> delivery model is not the best option for the applications mentioned in the following: </a:t>
            </a:r>
            <a:endParaRPr lang="en-US" sz="2400" b="0" dirty="0" smtClean="0">
              <a:latin typeface="+mj-lt"/>
            </a:endParaRPr>
          </a:p>
          <a:p>
            <a:pPr algn="just"/>
            <a:endParaRPr lang="en-US" sz="2400" dirty="0" smtClean="0">
              <a:latin typeface="+mj-lt"/>
            </a:endParaRPr>
          </a:p>
          <a:p>
            <a:pPr algn="just"/>
            <a:r>
              <a:rPr lang="en-US" sz="2400" dirty="0" smtClean="0"/>
              <a:t>1</a:t>
            </a:r>
            <a:r>
              <a:rPr lang="en-US" sz="2400" dirty="0" smtClean="0">
                <a:latin typeface="+mj-lt"/>
              </a:rPr>
              <a:t>. </a:t>
            </a:r>
            <a:r>
              <a:rPr lang="en-US" sz="2400" i="1" dirty="0" smtClean="0">
                <a:latin typeface="+mj-lt"/>
              </a:rPr>
              <a:t>Real-time applications: </a:t>
            </a:r>
            <a:r>
              <a:rPr lang="en-US" sz="2400" b="0" i="1" dirty="0" smtClean="0">
                <a:latin typeface="+mj-lt"/>
              </a:rPr>
              <a:t>Since </a:t>
            </a:r>
            <a:r>
              <a:rPr lang="en-US" sz="2400" b="0" i="1" dirty="0" err="1" smtClean="0">
                <a:latin typeface="+mj-lt"/>
              </a:rPr>
              <a:t>SaaS</a:t>
            </a:r>
            <a:r>
              <a:rPr lang="en-US" sz="2400" b="0" i="1" dirty="0" smtClean="0">
                <a:latin typeface="+mj-lt"/>
              </a:rPr>
              <a:t> applications depend on Internet connectivity, it may not work better with low Internet speed. If data are stored far away from the end user, the latency issues may delay the data retrieval timings. Real-time applications require fast processing of data that may not be possible with the </a:t>
            </a:r>
            <a:r>
              <a:rPr lang="en-US" sz="2400" b="0" i="1" dirty="0" err="1" smtClean="0">
                <a:latin typeface="+mj-lt"/>
              </a:rPr>
              <a:t>SaaS</a:t>
            </a:r>
            <a:r>
              <a:rPr lang="en-US" sz="2400" b="0" i="1" dirty="0" smtClean="0">
                <a:latin typeface="+mj-lt"/>
              </a:rPr>
              <a:t> applications because of the dependency on high-speed Internet connectivity and latency issues. </a:t>
            </a:r>
            <a:endParaRPr lang="en-US" sz="2400" b="0" dirty="0">
              <a:latin typeface="+mj-l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6081395" cy="738664"/>
          </a:xfrm>
        </p:spPr>
        <p:txBody>
          <a:bodyPr/>
          <a:lstStyle/>
          <a:p>
            <a:r>
              <a:rPr lang="en-US" dirty="0" smtClean="0"/>
              <a:t>Suitability of </a:t>
            </a:r>
            <a:r>
              <a:rPr lang="en-US" dirty="0" err="1" smtClean="0"/>
              <a:t>SaaS</a:t>
            </a:r>
            <a:endParaRPr lang="en-US" dirty="0"/>
          </a:p>
        </p:txBody>
      </p:sp>
      <p:sp>
        <p:nvSpPr>
          <p:cNvPr id="3" name="Text Placeholder 2"/>
          <p:cNvSpPr>
            <a:spLocks noGrp="1"/>
          </p:cNvSpPr>
          <p:nvPr>
            <p:ph type="body" idx="1"/>
          </p:nvPr>
        </p:nvSpPr>
        <p:spPr>
          <a:xfrm>
            <a:off x="152400" y="1219200"/>
            <a:ext cx="9372600" cy="3693319"/>
          </a:xfrm>
        </p:spPr>
        <p:txBody>
          <a:bodyPr/>
          <a:lstStyle/>
          <a:p>
            <a:pPr algn="just"/>
            <a:r>
              <a:rPr lang="en-US" sz="2400" dirty="0" smtClean="0">
                <a:latin typeface="+mj-lt"/>
              </a:rPr>
              <a:t>2. </a:t>
            </a:r>
            <a:r>
              <a:rPr lang="en-US" sz="2400" i="1" dirty="0" smtClean="0">
                <a:latin typeface="+mj-lt"/>
              </a:rPr>
              <a:t>Applications with confidential data: </a:t>
            </a:r>
            <a:r>
              <a:rPr lang="en-US" sz="2400" b="0" i="1" dirty="0" smtClean="0">
                <a:latin typeface="+mj-lt"/>
              </a:rPr>
              <a:t>Data security, data governance, and data compliance are always issues with </a:t>
            </a:r>
            <a:r>
              <a:rPr lang="en-US" sz="2400" b="0" i="1" dirty="0" err="1" smtClean="0">
                <a:latin typeface="+mj-lt"/>
              </a:rPr>
              <a:t>SaaS</a:t>
            </a:r>
            <a:r>
              <a:rPr lang="en-US" sz="2400" b="0" i="1" dirty="0" smtClean="0">
                <a:latin typeface="+mj-lt"/>
              </a:rPr>
              <a:t> applications. Since data are stored with third-party service providers, there is no surety that our data will be safe. If the stored confidential data get lost, it will make a serious loss to the organization. It is not recommended to go for </a:t>
            </a:r>
            <a:r>
              <a:rPr lang="en-US" sz="2400" b="0" i="1" dirty="0" err="1" smtClean="0">
                <a:latin typeface="+mj-lt"/>
              </a:rPr>
              <a:t>SaaS</a:t>
            </a:r>
            <a:r>
              <a:rPr lang="en-US" sz="2400" b="0" i="1" dirty="0" smtClean="0">
                <a:latin typeface="+mj-lt"/>
              </a:rPr>
              <a:t> for applications that handle confidential data. </a:t>
            </a:r>
            <a:endParaRPr lang="en-US" sz="2400" b="0" i="1" dirty="0" smtClean="0">
              <a:latin typeface="+mj-lt"/>
            </a:endParaRPr>
          </a:p>
          <a:p>
            <a:pPr algn="just"/>
            <a:endParaRPr lang="en-US" sz="2400" b="0" i="1" dirty="0" smtClean="0">
              <a:latin typeface="+mj-lt"/>
            </a:endParaRPr>
          </a:p>
          <a:p>
            <a:pPr algn="just"/>
            <a:r>
              <a:rPr lang="en-US" sz="2400" dirty="0" smtClean="0">
                <a:latin typeface="+mj-lt"/>
              </a:rPr>
              <a:t>3. </a:t>
            </a:r>
            <a:r>
              <a:rPr lang="en-US" sz="2400" i="1" dirty="0" smtClean="0">
                <a:latin typeface="+mj-lt"/>
              </a:rPr>
              <a:t>Better on-premise application: </a:t>
            </a:r>
            <a:r>
              <a:rPr lang="en-US" sz="2400" b="0" i="1" dirty="0" smtClean="0">
                <a:latin typeface="+mj-lt"/>
              </a:rPr>
              <a:t>Some of the on-premise applications might fulfill all the requirements of the organization. In such situations, migrating to the </a:t>
            </a:r>
            <a:r>
              <a:rPr lang="en-US" sz="2400" b="0" i="1" dirty="0" err="1" smtClean="0">
                <a:latin typeface="+mj-lt"/>
              </a:rPr>
              <a:t>SaaS</a:t>
            </a:r>
            <a:r>
              <a:rPr lang="en-US" sz="2400" b="0" i="1" dirty="0" smtClean="0">
                <a:latin typeface="+mj-lt"/>
              </a:rPr>
              <a:t> model may not be the best option.</a:t>
            </a:r>
            <a:endParaRPr lang="en-US" sz="2400" b="0" dirty="0">
              <a:latin typeface="+mj-l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34466"/>
            <a:ext cx="7620000" cy="708534"/>
          </a:xfrm>
        </p:spPr>
        <p:txBody>
          <a:bodyPr/>
          <a:lstStyle/>
          <a:p>
            <a:r>
              <a:rPr lang="en-US" dirty="0" smtClean="0"/>
              <a:t>Pros and Cons of </a:t>
            </a:r>
            <a:r>
              <a:rPr lang="en-US" dirty="0" err="1" smtClean="0"/>
              <a:t>SaaS</a:t>
            </a:r>
            <a:endParaRPr lang="en-US" dirty="0"/>
          </a:p>
        </p:txBody>
      </p:sp>
      <p:sp>
        <p:nvSpPr>
          <p:cNvPr id="3" name="Text Placeholder 2"/>
          <p:cNvSpPr>
            <a:spLocks noGrp="1"/>
          </p:cNvSpPr>
          <p:nvPr>
            <p:ph type="body" idx="1"/>
          </p:nvPr>
        </p:nvSpPr>
        <p:spPr>
          <a:xfrm>
            <a:off x="228600" y="1295400"/>
            <a:ext cx="9448800" cy="5640006"/>
          </a:xfrm>
        </p:spPr>
        <p:txBody>
          <a:bodyPr/>
          <a:lstStyle/>
          <a:p>
            <a:pPr algn="just"/>
            <a:r>
              <a:rPr lang="en-US" sz="2400" b="0" dirty="0" err="1" smtClean="0">
                <a:latin typeface="+mj-lt"/>
              </a:rPr>
              <a:t>SaaS</a:t>
            </a:r>
            <a:r>
              <a:rPr lang="en-US" sz="2400" b="0" dirty="0" smtClean="0">
                <a:latin typeface="+mj-lt"/>
              </a:rPr>
              <a:t> applications are used by a wide range of individuals and start-up industries for its cost-related benefits. Apart from the cost-related benefits, </a:t>
            </a:r>
            <a:r>
              <a:rPr lang="en-US" sz="2400" b="0" dirty="0" err="1" smtClean="0">
                <a:latin typeface="+mj-lt"/>
              </a:rPr>
              <a:t>SaaS</a:t>
            </a:r>
            <a:r>
              <a:rPr lang="en-US" sz="2400" b="0" dirty="0" smtClean="0">
                <a:latin typeface="+mj-lt"/>
              </a:rPr>
              <a:t> services provide the following benefits: </a:t>
            </a:r>
            <a:endParaRPr lang="en-US" sz="2400" b="0" dirty="0" smtClean="0">
              <a:latin typeface="+mj-lt"/>
            </a:endParaRPr>
          </a:p>
          <a:p>
            <a:pPr algn="just"/>
            <a:endParaRPr lang="en-US" sz="1400" b="0" dirty="0" smtClean="0">
              <a:latin typeface="+mj-lt"/>
            </a:endParaRPr>
          </a:p>
          <a:p>
            <a:pPr marL="457200" indent="-457200" algn="just">
              <a:buAutoNum type="arabicPeriod"/>
            </a:pPr>
            <a:r>
              <a:rPr lang="en-US" sz="2400" i="1" dirty="0" smtClean="0">
                <a:latin typeface="+mj-lt"/>
              </a:rPr>
              <a:t>No </a:t>
            </a:r>
            <a:r>
              <a:rPr lang="en-US" sz="2400" i="1" dirty="0" smtClean="0">
                <a:latin typeface="+mj-lt"/>
              </a:rPr>
              <a:t>client-side installation: </a:t>
            </a:r>
            <a:r>
              <a:rPr lang="en-US" sz="2400" b="0" i="1" dirty="0" err="1" smtClean="0">
                <a:latin typeface="+mj-lt"/>
              </a:rPr>
              <a:t>SaaS</a:t>
            </a:r>
            <a:r>
              <a:rPr lang="en-US" sz="2400" b="0" i="1" dirty="0" smtClean="0">
                <a:latin typeface="+mj-lt"/>
              </a:rPr>
              <a:t> services do not require client-side installation of the software. The end users can access the services directly from the service provider data center without any installation. There is no need of high-end hardware to consume </a:t>
            </a:r>
            <a:r>
              <a:rPr lang="en-US" sz="2400" b="0" i="1" dirty="0" err="1" smtClean="0">
                <a:latin typeface="+mj-lt"/>
              </a:rPr>
              <a:t>SaaS</a:t>
            </a:r>
            <a:r>
              <a:rPr lang="en-US" sz="2400" b="0" i="1" dirty="0" smtClean="0">
                <a:latin typeface="+mj-lt"/>
              </a:rPr>
              <a:t> </a:t>
            </a:r>
            <a:r>
              <a:rPr lang="en-US" sz="2400" b="0" dirty="0" smtClean="0">
                <a:latin typeface="+mj-lt"/>
              </a:rPr>
              <a:t>services. It can be accessed from thin clients or any handheld devices, thus reducing the initial expenditure on buying high-end hardware. </a:t>
            </a:r>
            <a:endParaRPr lang="en-US" sz="2400" b="0" dirty="0" smtClean="0">
              <a:latin typeface="+mj-lt"/>
            </a:endParaRPr>
          </a:p>
          <a:p>
            <a:pPr marL="457200" indent="-457200" algn="just">
              <a:buAutoNum type="arabicPeriod"/>
            </a:pPr>
            <a:endParaRPr lang="en-US" sz="1050" b="0" dirty="0" smtClean="0">
              <a:latin typeface="+mj-lt"/>
            </a:endParaRPr>
          </a:p>
          <a:p>
            <a:pPr marL="457200" indent="-457200" algn="just">
              <a:buAutoNum type="arabicPeriod"/>
            </a:pPr>
            <a:r>
              <a:rPr lang="en-US" sz="2400" i="1" dirty="0" smtClean="0">
                <a:latin typeface="+mj-lt"/>
              </a:rPr>
              <a:t>Cost </a:t>
            </a:r>
            <a:r>
              <a:rPr lang="en-US" sz="2400" i="1" dirty="0" smtClean="0">
                <a:latin typeface="+mj-lt"/>
              </a:rPr>
              <a:t>savings: </a:t>
            </a:r>
            <a:r>
              <a:rPr lang="en-US" sz="2400" b="0" i="1" dirty="0" smtClean="0">
                <a:latin typeface="+mj-lt"/>
              </a:rPr>
              <a:t>Since </a:t>
            </a:r>
            <a:r>
              <a:rPr lang="en-US" sz="2400" b="0" i="1" dirty="0" err="1" smtClean="0">
                <a:latin typeface="+mj-lt"/>
              </a:rPr>
              <a:t>SaaS</a:t>
            </a:r>
            <a:r>
              <a:rPr lang="en-US" sz="2400" b="0" i="1" dirty="0" smtClean="0">
                <a:latin typeface="+mj-lt"/>
              </a:rPr>
              <a:t> services follow the utility-based billing or pay-as-you-go billing, it demands the end users to pay for what they have used. Most of the </a:t>
            </a:r>
            <a:r>
              <a:rPr lang="en-US" sz="2400" b="0" i="1" dirty="0" err="1" smtClean="0">
                <a:latin typeface="+mj-lt"/>
              </a:rPr>
              <a:t>SaaS</a:t>
            </a:r>
            <a:r>
              <a:rPr lang="en-US" sz="2400" b="0" i="1" dirty="0" smtClean="0">
                <a:latin typeface="+mj-lt"/>
              </a:rPr>
              <a:t> providers offer different subscription plans to benefit different customers. Sometimes, the generic </a:t>
            </a:r>
            <a:r>
              <a:rPr lang="en-US" sz="2400" b="0" i="1" dirty="0" err="1" smtClean="0">
                <a:latin typeface="+mj-lt"/>
              </a:rPr>
              <a:t>SaaS</a:t>
            </a:r>
            <a:r>
              <a:rPr lang="en-US" sz="2400" b="0" i="1" dirty="0" smtClean="0">
                <a:latin typeface="+mj-lt"/>
              </a:rPr>
              <a:t> services such as word processors are given for free to the end users. </a:t>
            </a:r>
            <a:endParaRPr lang="en-US" sz="2400" b="0" dirty="0">
              <a:latin typeface="+mj-lt"/>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848600" cy="708534"/>
          </a:xfrm>
        </p:spPr>
        <p:txBody>
          <a:bodyPr/>
          <a:lstStyle/>
          <a:p>
            <a:r>
              <a:rPr lang="en-US" dirty="0" smtClean="0"/>
              <a:t>Pros and Cons of </a:t>
            </a:r>
            <a:r>
              <a:rPr lang="en-US" dirty="0" err="1" smtClean="0"/>
              <a:t>SaaS</a:t>
            </a:r>
            <a:endParaRPr lang="en-US" dirty="0"/>
          </a:p>
        </p:txBody>
      </p:sp>
      <p:sp>
        <p:nvSpPr>
          <p:cNvPr id="3" name="Text Placeholder 2"/>
          <p:cNvSpPr>
            <a:spLocks noGrp="1"/>
          </p:cNvSpPr>
          <p:nvPr>
            <p:ph type="body" idx="1"/>
          </p:nvPr>
        </p:nvSpPr>
        <p:spPr>
          <a:xfrm>
            <a:off x="304800" y="990600"/>
            <a:ext cx="9753600" cy="5170646"/>
          </a:xfrm>
        </p:spPr>
        <p:txBody>
          <a:bodyPr/>
          <a:lstStyle/>
          <a:p>
            <a:r>
              <a:rPr lang="en-US" sz="2400" dirty="0" smtClean="0">
                <a:latin typeface="+mj-lt"/>
              </a:rPr>
              <a:t>3. </a:t>
            </a:r>
            <a:r>
              <a:rPr lang="en-US" sz="2400" i="1" dirty="0" smtClean="0">
                <a:latin typeface="+mj-lt"/>
              </a:rPr>
              <a:t>Less maintenance: </a:t>
            </a:r>
            <a:r>
              <a:rPr lang="en-US" sz="2400" b="0" i="1" dirty="0" err="1" smtClean="0">
                <a:latin typeface="+mj-lt"/>
              </a:rPr>
              <a:t>SaaS</a:t>
            </a:r>
            <a:r>
              <a:rPr lang="en-US" sz="2400" b="0" i="1" dirty="0" smtClean="0">
                <a:latin typeface="+mj-lt"/>
              </a:rPr>
              <a:t> services eliminate the additional overhead of maintaining the software from the client side. For example, in the traditional software, the end user is responsible for performing bulk updates. But in </a:t>
            </a:r>
            <a:r>
              <a:rPr lang="en-US" sz="2400" b="0" i="1" dirty="0" err="1" smtClean="0">
                <a:latin typeface="+mj-lt"/>
              </a:rPr>
              <a:t>SaaS</a:t>
            </a:r>
            <a:r>
              <a:rPr lang="en-US" sz="2400" b="0" i="1" dirty="0" smtClean="0">
                <a:latin typeface="+mj-lt"/>
              </a:rPr>
              <a:t>, the service provider itself maintains the automatic updates, monitoring, and other maintenance activities of the applications. </a:t>
            </a:r>
          </a:p>
          <a:p>
            <a:pPr algn="just"/>
            <a:r>
              <a:rPr lang="en-US" sz="2400" dirty="0" smtClean="0">
                <a:latin typeface="+mj-lt"/>
              </a:rPr>
              <a:t>4. </a:t>
            </a:r>
            <a:r>
              <a:rPr lang="en-US" sz="2400" i="1" dirty="0" smtClean="0">
                <a:latin typeface="+mj-lt"/>
              </a:rPr>
              <a:t>Ease of access: </a:t>
            </a:r>
            <a:r>
              <a:rPr lang="en-US" sz="2400" b="0" i="1" dirty="0" err="1" smtClean="0">
                <a:latin typeface="+mj-lt"/>
              </a:rPr>
              <a:t>SaaS</a:t>
            </a:r>
            <a:r>
              <a:rPr lang="en-US" sz="2400" b="0" i="1" dirty="0" smtClean="0">
                <a:latin typeface="+mj-lt"/>
              </a:rPr>
              <a:t> services can be accessed from any devices if it is connected to the Internet. Accessibility of </a:t>
            </a:r>
            <a:r>
              <a:rPr lang="en-US" sz="2400" b="0" i="1" dirty="0" err="1" smtClean="0">
                <a:latin typeface="+mj-lt"/>
              </a:rPr>
              <a:t>SaaS</a:t>
            </a:r>
            <a:r>
              <a:rPr lang="en-US" sz="2400" b="0" i="1" dirty="0" smtClean="0">
                <a:latin typeface="+mj-lt"/>
              </a:rPr>
              <a:t> services is not restricted to any particular devices. It is adaptable to all the devices as it uses the responsive web UI. </a:t>
            </a:r>
          </a:p>
          <a:p>
            <a:r>
              <a:rPr lang="en-US" sz="2400" dirty="0" smtClean="0">
                <a:latin typeface="+mj-lt"/>
              </a:rPr>
              <a:t>5. </a:t>
            </a:r>
            <a:r>
              <a:rPr lang="en-US" sz="2400" i="1" dirty="0" smtClean="0">
                <a:latin typeface="+mj-lt"/>
              </a:rPr>
              <a:t>Dynamic scaling: </a:t>
            </a:r>
            <a:r>
              <a:rPr lang="en-US" sz="2400" b="0" i="1" dirty="0" err="1" smtClean="0">
                <a:latin typeface="+mj-lt"/>
              </a:rPr>
              <a:t>SaaS</a:t>
            </a:r>
            <a:r>
              <a:rPr lang="en-US" sz="2400" b="0" i="1" dirty="0" smtClean="0">
                <a:latin typeface="+mj-lt"/>
              </a:rPr>
              <a:t> services are popularly known for elastic dynamic scaling. It is very difficult for on-premise software to provide dynamic scaling capability as it requires additional hardware. Since the </a:t>
            </a:r>
            <a:r>
              <a:rPr lang="en-US" sz="2400" b="0" i="1" dirty="0" err="1" smtClean="0">
                <a:latin typeface="+mj-lt"/>
              </a:rPr>
              <a:t>SaaS</a:t>
            </a:r>
            <a:r>
              <a:rPr lang="en-US" sz="2400" b="0" i="1" dirty="0" smtClean="0">
                <a:latin typeface="+mj-lt"/>
              </a:rPr>
              <a:t> services leverage elastic resources provided by cloud computing, it can handle any type of varying loads without disrupting the normal behavior of the application. </a:t>
            </a:r>
            <a:endParaRPr lang="en-US" sz="2400" b="0" dirty="0">
              <a:latin typeface="+mj-l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4467"/>
            <a:ext cx="7848600" cy="708534"/>
          </a:xfrm>
        </p:spPr>
        <p:txBody>
          <a:bodyPr/>
          <a:lstStyle/>
          <a:p>
            <a:r>
              <a:rPr lang="en-US" dirty="0" smtClean="0"/>
              <a:t>Pros and Cons of </a:t>
            </a:r>
            <a:r>
              <a:rPr lang="en-US" dirty="0" err="1" smtClean="0"/>
              <a:t>SaaS</a:t>
            </a:r>
            <a:endParaRPr lang="en-US" dirty="0"/>
          </a:p>
        </p:txBody>
      </p:sp>
      <p:sp>
        <p:nvSpPr>
          <p:cNvPr id="3" name="Text Placeholder 2"/>
          <p:cNvSpPr>
            <a:spLocks noGrp="1"/>
          </p:cNvSpPr>
          <p:nvPr>
            <p:ph type="body" idx="1"/>
          </p:nvPr>
        </p:nvSpPr>
        <p:spPr>
          <a:xfrm>
            <a:off x="304800" y="1524000"/>
            <a:ext cx="9372600" cy="3323987"/>
          </a:xfrm>
        </p:spPr>
        <p:txBody>
          <a:bodyPr/>
          <a:lstStyle/>
          <a:p>
            <a:pPr algn="just"/>
            <a:r>
              <a:rPr lang="en-US" sz="2400" dirty="0" smtClean="0">
                <a:latin typeface="+mj-lt"/>
              </a:rPr>
              <a:t>6. </a:t>
            </a:r>
            <a:r>
              <a:rPr lang="en-US" sz="2400" i="1" dirty="0" smtClean="0">
                <a:latin typeface="+mj-lt"/>
              </a:rPr>
              <a:t>Disaster recovery: </a:t>
            </a:r>
            <a:r>
              <a:rPr lang="en-US" sz="2400" b="0" i="1" dirty="0" smtClean="0">
                <a:latin typeface="+mj-lt"/>
              </a:rPr>
              <a:t>With proper backup and recovery mechanisms, replicas are maintained for every </a:t>
            </a:r>
            <a:r>
              <a:rPr lang="en-US" sz="2400" b="0" i="1" dirty="0" err="1" smtClean="0">
                <a:latin typeface="+mj-lt"/>
              </a:rPr>
              <a:t>SaaS</a:t>
            </a:r>
            <a:r>
              <a:rPr lang="en-US" sz="2400" b="0" i="1" dirty="0" smtClean="0">
                <a:latin typeface="+mj-lt"/>
              </a:rPr>
              <a:t> services. The replicas are distributed across many servers. If any server fails, the end user can access the </a:t>
            </a:r>
            <a:r>
              <a:rPr lang="en-US" sz="2400" b="0" i="1" dirty="0" err="1" smtClean="0">
                <a:latin typeface="+mj-lt"/>
              </a:rPr>
              <a:t>SaaS</a:t>
            </a:r>
            <a:r>
              <a:rPr lang="en-US" sz="2400" b="0" i="1" dirty="0" smtClean="0">
                <a:latin typeface="+mj-lt"/>
              </a:rPr>
              <a:t> from other servers. It eliminates the problem of single point of failure. It also ensures the high availability of the application. </a:t>
            </a:r>
            <a:endParaRPr lang="en-US" sz="2400" b="0" i="1" dirty="0" smtClean="0">
              <a:latin typeface="+mj-lt"/>
            </a:endParaRPr>
          </a:p>
          <a:p>
            <a:pPr algn="just"/>
            <a:endParaRPr lang="en-US" sz="2400" b="0" i="1" dirty="0" smtClean="0">
              <a:latin typeface="+mj-lt"/>
            </a:endParaRPr>
          </a:p>
          <a:p>
            <a:pPr algn="just"/>
            <a:r>
              <a:rPr lang="en-US" sz="2400" dirty="0" smtClean="0">
                <a:latin typeface="+mj-lt"/>
              </a:rPr>
              <a:t>7. </a:t>
            </a:r>
            <a:r>
              <a:rPr lang="en-US" sz="2400" i="1" dirty="0" err="1" smtClean="0">
                <a:latin typeface="+mj-lt"/>
              </a:rPr>
              <a:t>Multitenancy</a:t>
            </a:r>
            <a:r>
              <a:rPr lang="en-US" sz="2400" i="1" dirty="0" smtClean="0">
                <a:latin typeface="+mj-lt"/>
              </a:rPr>
              <a:t>: </a:t>
            </a:r>
            <a:r>
              <a:rPr lang="en-US" sz="2400" b="0" i="1" dirty="0" err="1" smtClean="0">
                <a:latin typeface="+mj-lt"/>
              </a:rPr>
              <a:t>Multitenancy</a:t>
            </a:r>
            <a:r>
              <a:rPr lang="en-US" sz="2400" b="0" i="1" dirty="0" smtClean="0">
                <a:latin typeface="+mj-lt"/>
              </a:rPr>
              <a:t> is the ability given to the end users to share a single instance of the application. </a:t>
            </a:r>
            <a:r>
              <a:rPr lang="en-US" sz="2400" b="0" i="1" dirty="0" err="1" smtClean="0">
                <a:latin typeface="+mj-lt"/>
              </a:rPr>
              <a:t>Multitenancy</a:t>
            </a:r>
            <a:r>
              <a:rPr lang="en-US" sz="2400" b="0" i="1" dirty="0" smtClean="0">
                <a:latin typeface="+mj-lt"/>
              </a:rPr>
              <a:t> increases resource utilization from the service provider side.</a:t>
            </a:r>
            <a:endParaRPr lang="en-US" sz="2400" b="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41773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Introduction</a:t>
            </a:r>
            <a:endParaRPr sz="4000"/>
          </a:p>
        </p:txBody>
      </p:sp>
      <p:sp>
        <p:nvSpPr>
          <p:cNvPr id="3" name="object 3"/>
          <p:cNvSpPr txBox="1"/>
          <p:nvPr/>
        </p:nvSpPr>
        <p:spPr>
          <a:xfrm>
            <a:off x="381000" y="1219200"/>
            <a:ext cx="10310706" cy="5060360"/>
          </a:xfrm>
          <a:prstGeom prst="rect">
            <a:avLst/>
          </a:prstGeom>
        </p:spPr>
        <p:txBody>
          <a:bodyPr vert="horz" wrap="square" lIns="0" tIns="12700" rIns="0" bIns="0" rtlCol="0">
            <a:spAutoFit/>
          </a:bodyPr>
          <a:lstStyle/>
          <a:p>
            <a:pPr algn="just"/>
            <a:r>
              <a:rPr lang="en-US" sz="2400" b="1" dirty="0" smtClean="0"/>
              <a:t>2. </a:t>
            </a:r>
            <a:r>
              <a:rPr lang="en-US" sz="2400" b="1" i="1" dirty="0" err="1" smtClean="0"/>
              <a:t>PaaS</a:t>
            </a:r>
            <a:r>
              <a:rPr lang="en-US" sz="2400" i="1" dirty="0" smtClean="0"/>
              <a:t>: The ability given to developers to develop and deploy an application on the development platform provided by the service provider. </a:t>
            </a:r>
          </a:p>
          <a:p>
            <a:pPr algn="just"/>
            <a:endParaRPr lang="en-US" sz="1200" i="1" dirty="0" smtClean="0"/>
          </a:p>
          <a:p>
            <a:pPr algn="just"/>
            <a:r>
              <a:rPr lang="en-US" sz="2400" i="1" dirty="0" smtClean="0"/>
              <a:t>Thus, the developers are exempted from managing the development platform and underlying infrastructure. Here, the developers are responsible for managing the deployed application and configuring the development environment.</a:t>
            </a:r>
          </a:p>
          <a:p>
            <a:pPr algn="just"/>
            <a:endParaRPr lang="en-US" sz="1400" i="1" dirty="0" smtClean="0"/>
          </a:p>
          <a:p>
            <a:pPr algn="just"/>
            <a:r>
              <a:rPr lang="en-US" sz="2400" i="1" dirty="0" smtClean="0"/>
              <a:t> Generally, </a:t>
            </a:r>
            <a:r>
              <a:rPr lang="en-US" sz="2400" i="1" dirty="0" err="1" smtClean="0"/>
              <a:t>PaaS</a:t>
            </a:r>
            <a:r>
              <a:rPr lang="en-US" sz="2400" i="1" dirty="0" smtClean="0"/>
              <a:t> services are provided by the service provider on an on-premise or dedicated or hosted cloud infrastructure. </a:t>
            </a:r>
          </a:p>
          <a:p>
            <a:pPr algn="just"/>
            <a:endParaRPr lang="en-US" i="1" dirty="0" smtClean="0"/>
          </a:p>
          <a:p>
            <a:pPr algn="just"/>
            <a:r>
              <a:rPr lang="en-US" sz="2400" i="1" dirty="0" smtClean="0"/>
              <a:t>The developers can access the development platform over the Internet through web CLI, web user interface (UI), and integrated development environments (IDEs). </a:t>
            </a:r>
          </a:p>
          <a:p>
            <a:pPr algn="just"/>
            <a:endParaRPr lang="en-US" sz="1600" i="1" dirty="0" smtClean="0"/>
          </a:p>
          <a:p>
            <a:pPr algn="just"/>
            <a:r>
              <a:rPr lang="en-US" sz="2400" i="1" dirty="0" smtClean="0"/>
              <a:t>Some of the popular </a:t>
            </a:r>
            <a:r>
              <a:rPr lang="en-US" sz="2400" i="1" dirty="0" err="1" smtClean="0"/>
              <a:t>PaaS</a:t>
            </a:r>
            <a:r>
              <a:rPr lang="en-US" sz="2400" i="1" dirty="0" smtClean="0"/>
              <a:t> providers include Google App Engine, Force.com, Red Hat </a:t>
            </a:r>
            <a:r>
              <a:rPr lang="en-US" sz="2400" i="1" dirty="0" err="1" smtClean="0"/>
              <a:t>OpenShift</a:t>
            </a:r>
            <a:r>
              <a:rPr lang="en-US" sz="2400" i="1" dirty="0" smtClean="0"/>
              <a:t>, </a:t>
            </a:r>
            <a:r>
              <a:rPr lang="en-US" sz="2400" i="1" dirty="0" err="1" smtClean="0"/>
              <a:t>Heroku</a:t>
            </a:r>
            <a:r>
              <a:rPr lang="en-US" sz="2400" i="1" dirty="0" smtClean="0"/>
              <a:t>, and Engine Yard.</a:t>
            </a:r>
            <a:endParaRPr sz="2400">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4466"/>
            <a:ext cx="7848600" cy="632333"/>
          </a:xfrm>
        </p:spPr>
        <p:txBody>
          <a:bodyPr/>
          <a:lstStyle/>
          <a:p>
            <a:r>
              <a:rPr lang="en-US" dirty="0" smtClean="0"/>
              <a:t>Pros and Cons of </a:t>
            </a:r>
            <a:r>
              <a:rPr lang="en-US" dirty="0" err="1" smtClean="0"/>
              <a:t>SaaS</a:t>
            </a:r>
            <a:endParaRPr lang="en-US" dirty="0"/>
          </a:p>
        </p:txBody>
      </p:sp>
      <p:sp>
        <p:nvSpPr>
          <p:cNvPr id="3" name="Text Placeholder 2"/>
          <p:cNvSpPr>
            <a:spLocks noGrp="1"/>
          </p:cNvSpPr>
          <p:nvPr>
            <p:ph type="body" idx="1"/>
          </p:nvPr>
        </p:nvSpPr>
        <p:spPr>
          <a:xfrm>
            <a:off x="228600" y="1447800"/>
            <a:ext cx="9601200" cy="4431983"/>
          </a:xfrm>
        </p:spPr>
        <p:txBody>
          <a:bodyPr/>
          <a:lstStyle/>
          <a:p>
            <a:pPr algn="just"/>
            <a:r>
              <a:rPr lang="en-US" sz="2400" b="0" dirty="0" smtClean="0">
                <a:latin typeface="+mj-lt"/>
              </a:rPr>
              <a:t>Even though </a:t>
            </a:r>
            <a:r>
              <a:rPr lang="en-US" sz="2400" b="0" dirty="0" err="1" smtClean="0">
                <a:latin typeface="+mj-lt"/>
              </a:rPr>
              <a:t>SaaS</a:t>
            </a:r>
            <a:r>
              <a:rPr lang="en-US" sz="2400" b="0" dirty="0" smtClean="0">
                <a:latin typeface="+mj-lt"/>
              </a:rPr>
              <a:t> services are used by many individuals and start-up industries, the adoption from the large industries is very low. The major problem with </a:t>
            </a:r>
            <a:r>
              <a:rPr lang="en-US" sz="2400" b="0" dirty="0" err="1" smtClean="0">
                <a:latin typeface="+mj-lt"/>
              </a:rPr>
              <a:t>SaaS</a:t>
            </a:r>
            <a:r>
              <a:rPr lang="en-US" sz="2400" b="0" dirty="0" smtClean="0">
                <a:latin typeface="+mj-lt"/>
              </a:rPr>
              <a:t> services is security to the data. All companies are worried about the security of their data that are hosted in the service provider data center. The following are the </a:t>
            </a:r>
            <a:r>
              <a:rPr lang="en-US" sz="2400" dirty="0" smtClean="0">
                <a:latin typeface="+mj-lt"/>
              </a:rPr>
              <a:t>major problems </a:t>
            </a:r>
            <a:r>
              <a:rPr lang="en-US" sz="2400" b="0" dirty="0" smtClean="0">
                <a:latin typeface="+mj-lt"/>
              </a:rPr>
              <a:t>with </a:t>
            </a:r>
            <a:r>
              <a:rPr lang="en-US" sz="2400" b="0" dirty="0" err="1" smtClean="0">
                <a:latin typeface="+mj-lt"/>
              </a:rPr>
              <a:t>SaaS</a:t>
            </a:r>
            <a:r>
              <a:rPr lang="en-US" sz="2400" b="0" dirty="0" smtClean="0">
                <a:latin typeface="+mj-lt"/>
              </a:rPr>
              <a:t> services: </a:t>
            </a:r>
            <a:endParaRPr lang="en-US" sz="2400" b="0" dirty="0" smtClean="0">
              <a:latin typeface="+mj-lt"/>
            </a:endParaRPr>
          </a:p>
          <a:p>
            <a:pPr algn="just"/>
            <a:endParaRPr lang="en-US" sz="2400" b="0" dirty="0" smtClean="0">
              <a:latin typeface="+mj-lt"/>
            </a:endParaRPr>
          </a:p>
          <a:p>
            <a:pPr algn="just"/>
            <a:r>
              <a:rPr lang="en-US" sz="2400" dirty="0" smtClean="0"/>
              <a:t>1</a:t>
            </a:r>
            <a:r>
              <a:rPr lang="en-US" sz="2400" dirty="0" smtClean="0">
                <a:latin typeface="+mj-lt"/>
              </a:rPr>
              <a:t>. </a:t>
            </a:r>
            <a:r>
              <a:rPr lang="en-US" sz="2400" i="1" dirty="0" smtClean="0">
                <a:latin typeface="+mj-lt"/>
              </a:rPr>
              <a:t>Security: </a:t>
            </a:r>
            <a:r>
              <a:rPr lang="en-US" sz="2400" b="0" i="1" dirty="0" smtClean="0">
                <a:latin typeface="+mj-lt"/>
              </a:rPr>
              <a:t>Security is the major concern in migrating to </a:t>
            </a:r>
            <a:r>
              <a:rPr lang="en-US" sz="2400" b="0" i="1" dirty="0" err="1" smtClean="0">
                <a:latin typeface="+mj-lt"/>
              </a:rPr>
              <a:t>SaaS</a:t>
            </a:r>
            <a:r>
              <a:rPr lang="en-US" sz="2400" b="0" i="1" dirty="0" smtClean="0">
                <a:latin typeface="+mj-lt"/>
              </a:rPr>
              <a:t> application. Since the </a:t>
            </a:r>
            <a:r>
              <a:rPr lang="en-US" sz="2400" b="0" i="1" dirty="0" err="1" smtClean="0">
                <a:latin typeface="+mj-lt"/>
              </a:rPr>
              <a:t>SaaS</a:t>
            </a:r>
            <a:r>
              <a:rPr lang="en-US" sz="2400" b="0" i="1" dirty="0" smtClean="0">
                <a:latin typeface="+mj-lt"/>
              </a:rPr>
              <a:t> application is shared between many end users, there is a possibility of data leakage. Here, the data are stored in the service provider data center. We cannot simply trust some third-party service provider to store our company-sensitive </a:t>
            </a:r>
            <a:r>
              <a:rPr lang="en-US" sz="2400" b="0" i="1" dirty="0" smtClean="0">
                <a:latin typeface="+mj-lt"/>
              </a:rPr>
              <a:t>and </a:t>
            </a:r>
            <a:r>
              <a:rPr lang="en-US" sz="2400" b="0" dirty="0" smtClean="0">
                <a:latin typeface="+mj-lt"/>
              </a:rPr>
              <a:t>confidential data. The end user should be careful while selecting the </a:t>
            </a:r>
            <a:r>
              <a:rPr lang="en-US" sz="2400" b="0" dirty="0" err="1" smtClean="0">
                <a:latin typeface="+mj-lt"/>
              </a:rPr>
              <a:t>SaaS</a:t>
            </a:r>
            <a:r>
              <a:rPr lang="en-US" sz="2400" b="0" dirty="0" smtClean="0">
                <a:latin typeface="+mj-lt"/>
              </a:rPr>
              <a:t> provider to avoid unnecessary data loss. </a:t>
            </a:r>
            <a:r>
              <a:rPr lang="en-US" sz="2400" b="0" i="1" dirty="0" smtClean="0">
                <a:latin typeface="+mj-lt"/>
              </a:rPr>
              <a:t> </a:t>
            </a:r>
            <a:endParaRPr lang="en-US" sz="2400" b="0" dirty="0">
              <a:latin typeface="+mj-l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4467"/>
            <a:ext cx="7715503" cy="708534"/>
          </a:xfrm>
        </p:spPr>
        <p:txBody>
          <a:bodyPr/>
          <a:lstStyle/>
          <a:p>
            <a:r>
              <a:rPr lang="en-US" dirty="0" smtClean="0"/>
              <a:t>Pros and Cons of </a:t>
            </a:r>
            <a:r>
              <a:rPr lang="en-US" dirty="0" err="1" smtClean="0"/>
              <a:t>SaaS</a:t>
            </a:r>
            <a:endParaRPr lang="en-US" dirty="0"/>
          </a:p>
        </p:txBody>
      </p:sp>
      <p:sp>
        <p:nvSpPr>
          <p:cNvPr id="3" name="Text Placeholder 2"/>
          <p:cNvSpPr>
            <a:spLocks noGrp="1"/>
          </p:cNvSpPr>
          <p:nvPr>
            <p:ph type="body" idx="1"/>
          </p:nvPr>
        </p:nvSpPr>
        <p:spPr>
          <a:xfrm>
            <a:off x="381000" y="1447800"/>
            <a:ext cx="9372600" cy="3693319"/>
          </a:xfrm>
        </p:spPr>
        <p:txBody>
          <a:bodyPr/>
          <a:lstStyle/>
          <a:p>
            <a:pPr algn="just"/>
            <a:r>
              <a:rPr lang="en-US" sz="2400" dirty="0" smtClean="0">
                <a:latin typeface="+mj-lt"/>
              </a:rPr>
              <a:t>2. </a:t>
            </a:r>
            <a:r>
              <a:rPr lang="en-US" sz="2400" i="1" dirty="0" smtClean="0">
                <a:latin typeface="+mj-lt"/>
              </a:rPr>
              <a:t>Connectivity requirements: </a:t>
            </a:r>
            <a:r>
              <a:rPr lang="en-US" sz="2400" b="0" i="1" dirty="0" err="1" smtClean="0">
                <a:latin typeface="+mj-lt"/>
              </a:rPr>
              <a:t>SaaS</a:t>
            </a:r>
            <a:r>
              <a:rPr lang="en-US" sz="2400" b="0" i="1" dirty="0" smtClean="0">
                <a:latin typeface="+mj-lt"/>
              </a:rPr>
              <a:t> applications require Internet connectivity for accessing it. Sometimes, the end user’s Internet connectivity might be very slow. In such situations, the user cannot access the services with ease. The dependency on high-speed Internet connection is a major problem in </a:t>
            </a:r>
            <a:r>
              <a:rPr lang="en-US" sz="2400" b="0" i="1" dirty="0" err="1" smtClean="0">
                <a:latin typeface="+mj-lt"/>
              </a:rPr>
              <a:t>SaaS</a:t>
            </a:r>
            <a:r>
              <a:rPr lang="en-US" sz="2400" b="0" i="1" dirty="0" smtClean="0">
                <a:latin typeface="+mj-lt"/>
              </a:rPr>
              <a:t> applications. </a:t>
            </a:r>
            <a:endParaRPr lang="en-US" sz="2400" b="0" i="1" dirty="0" smtClean="0">
              <a:latin typeface="+mj-lt"/>
            </a:endParaRPr>
          </a:p>
          <a:p>
            <a:pPr algn="just"/>
            <a:endParaRPr lang="en-US" sz="2400" b="0" i="1" dirty="0" smtClean="0">
              <a:latin typeface="+mj-lt"/>
            </a:endParaRPr>
          </a:p>
          <a:p>
            <a:pPr algn="just"/>
            <a:r>
              <a:rPr lang="en-US" sz="2400" dirty="0" smtClean="0">
                <a:latin typeface="+mj-lt"/>
              </a:rPr>
              <a:t>3. </a:t>
            </a:r>
            <a:r>
              <a:rPr lang="en-US" sz="2400" i="1" dirty="0" smtClean="0">
                <a:latin typeface="+mj-lt"/>
              </a:rPr>
              <a:t>Loss of control: </a:t>
            </a:r>
            <a:r>
              <a:rPr lang="en-US" sz="2400" b="0" i="1" dirty="0" smtClean="0">
                <a:latin typeface="+mj-lt"/>
              </a:rPr>
              <a:t>Since the data are stored in a third-party and off-premise location, the end user does not have any control over the data. The degree of control over the </a:t>
            </a:r>
            <a:r>
              <a:rPr lang="en-US" sz="2400" b="0" i="1" dirty="0" err="1" smtClean="0">
                <a:latin typeface="+mj-lt"/>
              </a:rPr>
              <a:t>SaaS</a:t>
            </a:r>
            <a:r>
              <a:rPr lang="en-US" sz="2400" b="0" i="1" dirty="0" smtClean="0">
                <a:latin typeface="+mj-lt"/>
              </a:rPr>
              <a:t> application and data is lesser than the on-premise application.</a:t>
            </a:r>
            <a:endParaRPr lang="en-US" sz="2400" b="0" dirty="0">
              <a:latin typeface="+mj-l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4466"/>
            <a:ext cx="8458200" cy="860934"/>
          </a:xfrm>
        </p:spPr>
        <p:txBody>
          <a:bodyPr/>
          <a:lstStyle/>
          <a:p>
            <a:r>
              <a:rPr lang="en-US" dirty="0" smtClean="0"/>
              <a:t>Summary of </a:t>
            </a:r>
            <a:r>
              <a:rPr lang="en-US" dirty="0" err="1" smtClean="0"/>
              <a:t>SaaS</a:t>
            </a:r>
            <a:r>
              <a:rPr lang="en-US" dirty="0" smtClean="0"/>
              <a:t> Providers</a:t>
            </a:r>
            <a:endParaRPr lang="en-US" dirty="0"/>
          </a:p>
        </p:txBody>
      </p:sp>
      <p:sp>
        <p:nvSpPr>
          <p:cNvPr id="3" name="Text Placeholder 2"/>
          <p:cNvSpPr>
            <a:spLocks noGrp="1"/>
          </p:cNvSpPr>
          <p:nvPr>
            <p:ph type="body" idx="1"/>
          </p:nvPr>
        </p:nvSpPr>
        <p:spPr>
          <a:xfrm>
            <a:off x="304800" y="1524000"/>
            <a:ext cx="8991600" cy="1477328"/>
          </a:xfrm>
        </p:spPr>
        <p:txBody>
          <a:bodyPr/>
          <a:lstStyle/>
          <a:p>
            <a:r>
              <a:rPr lang="en-US" sz="2400" b="0" dirty="0" smtClean="0">
                <a:latin typeface="+mj-lt"/>
              </a:rPr>
              <a:t>There are many </a:t>
            </a:r>
            <a:r>
              <a:rPr lang="en-US" sz="2400" b="0" dirty="0" err="1" smtClean="0">
                <a:latin typeface="+mj-lt"/>
              </a:rPr>
              <a:t>SaaS</a:t>
            </a:r>
            <a:r>
              <a:rPr lang="en-US" sz="2400" b="0" dirty="0" smtClean="0">
                <a:latin typeface="+mj-lt"/>
              </a:rPr>
              <a:t> providers who provide </a:t>
            </a:r>
            <a:r>
              <a:rPr lang="en-US" sz="2400" b="0" dirty="0" err="1" smtClean="0">
                <a:latin typeface="+mj-lt"/>
              </a:rPr>
              <a:t>SaaS</a:t>
            </a:r>
            <a:r>
              <a:rPr lang="en-US" sz="2400" b="0" dirty="0" smtClean="0">
                <a:latin typeface="+mj-lt"/>
              </a:rPr>
              <a:t> services such as ERP, CRM, billing, document management, and mail services. Table 5.3 gives a summary of popular </a:t>
            </a:r>
            <a:r>
              <a:rPr lang="en-US" sz="2400" b="0" dirty="0" err="1" smtClean="0">
                <a:latin typeface="+mj-lt"/>
              </a:rPr>
              <a:t>SaaS</a:t>
            </a:r>
            <a:r>
              <a:rPr lang="en-US" sz="2400" b="0" dirty="0" smtClean="0">
                <a:latin typeface="+mj-lt"/>
              </a:rPr>
              <a:t> vendors in the market.</a:t>
            </a:r>
            <a:endParaRPr lang="en-US" sz="2400" b="0" dirty="0">
              <a:latin typeface="+mj-lt"/>
            </a:endParaRPr>
          </a:p>
        </p:txBody>
      </p:sp>
      <p:pic>
        <p:nvPicPr>
          <p:cNvPr id="2050" name="Picture 2"/>
          <p:cNvPicPr>
            <a:picLocks noChangeAspect="1" noChangeArrowheads="1"/>
          </p:cNvPicPr>
          <p:nvPr/>
        </p:nvPicPr>
        <p:blipFill>
          <a:blip r:embed="rId2"/>
          <a:srcRect/>
          <a:stretch>
            <a:fillRect/>
          </a:stretch>
        </p:blipFill>
        <p:spPr bwMode="auto">
          <a:xfrm>
            <a:off x="457201" y="2667000"/>
            <a:ext cx="8534400" cy="398145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4466"/>
            <a:ext cx="8534400" cy="1477328"/>
          </a:xfrm>
        </p:spPr>
        <p:txBody>
          <a:bodyPr/>
          <a:lstStyle/>
          <a:p>
            <a:r>
              <a:rPr lang="en-US" dirty="0" smtClean="0"/>
              <a:t>Other Cloud Service Models</a:t>
            </a:r>
            <a:endParaRPr lang="en-US" dirty="0"/>
          </a:p>
        </p:txBody>
      </p:sp>
      <p:sp>
        <p:nvSpPr>
          <p:cNvPr id="3" name="Text Placeholder 2"/>
          <p:cNvSpPr>
            <a:spLocks noGrp="1"/>
          </p:cNvSpPr>
          <p:nvPr>
            <p:ph type="body" idx="1"/>
          </p:nvPr>
        </p:nvSpPr>
        <p:spPr>
          <a:xfrm>
            <a:off x="381000" y="1295400"/>
            <a:ext cx="9372600" cy="4801314"/>
          </a:xfrm>
        </p:spPr>
        <p:txBody>
          <a:bodyPr/>
          <a:lstStyle/>
          <a:p>
            <a:pPr algn="just"/>
            <a:r>
              <a:rPr lang="en-US" sz="2400" b="0" dirty="0" smtClean="0">
                <a:latin typeface="+mj-lt"/>
              </a:rPr>
              <a:t>The basic cloud services such as </a:t>
            </a:r>
            <a:r>
              <a:rPr lang="en-US" sz="2400" b="0" dirty="0" err="1" smtClean="0">
                <a:latin typeface="+mj-lt"/>
              </a:rPr>
              <a:t>IaaS</a:t>
            </a:r>
            <a:r>
              <a:rPr lang="en-US" sz="2400" b="0" dirty="0" smtClean="0">
                <a:latin typeface="+mj-lt"/>
              </a:rPr>
              <a:t>, </a:t>
            </a:r>
            <a:r>
              <a:rPr lang="en-US" sz="2400" b="0" dirty="0" err="1" smtClean="0">
                <a:latin typeface="+mj-lt"/>
              </a:rPr>
              <a:t>PaaS</a:t>
            </a:r>
            <a:r>
              <a:rPr lang="en-US" sz="2400" b="0" dirty="0" smtClean="0">
                <a:latin typeface="+mj-lt"/>
              </a:rPr>
              <a:t>, and </a:t>
            </a:r>
            <a:r>
              <a:rPr lang="en-US" sz="2400" b="0" dirty="0" err="1" smtClean="0">
                <a:latin typeface="+mj-lt"/>
              </a:rPr>
              <a:t>SaaS</a:t>
            </a:r>
            <a:r>
              <a:rPr lang="en-US" sz="2400" b="0" dirty="0" smtClean="0">
                <a:latin typeface="+mj-lt"/>
              </a:rPr>
              <a:t> are widely used by many individual and start-up companies. </a:t>
            </a:r>
            <a:endParaRPr lang="en-US" sz="2400" b="0" dirty="0" smtClean="0">
              <a:latin typeface="+mj-lt"/>
            </a:endParaRPr>
          </a:p>
          <a:p>
            <a:pPr algn="just"/>
            <a:endParaRPr lang="en-US" sz="2400" b="0" dirty="0" smtClean="0">
              <a:latin typeface="+mj-lt"/>
            </a:endParaRPr>
          </a:p>
          <a:p>
            <a:pPr algn="just"/>
            <a:r>
              <a:rPr lang="en-US" sz="2400" b="0" dirty="0" smtClean="0">
                <a:latin typeface="+mj-lt"/>
              </a:rPr>
              <a:t>Now</a:t>
            </a:r>
            <a:r>
              <a:rPr lang="en-US" sz="2400" b="0" dirty="0" smtClean="0">
                <a:latin typeface="+mj-lt"/>
              </a:rPr>
              <a:t>, cloud computing becomes the dominant technology that drives the IT world. Because of the extensive use of basic cloud services, the end users realize the importance and benefits of specific services such as network, storage, and database. </a:t>
            </a:r>
            <a:endParaRPr lang="en-US" sz="2400" b="0" dirty="0" smtClean="0">
              <a:latin typeface="+mj-lt"/>
            </a:endParaRPr>
          </a:p>
          <a:p>
            <a:pPr algn="just"/>
            <a:endParaRPr lang="en-US" sz="2400" b="0" dirty="0" smtClean="0">
              <a:latin typeface="+mj-lt"/>
            </a:endParaRPr>
          </a:p>
          <a:p>
            <a:pPr algn="just"/>
            <a:r>
              <a:rPr lang="en-US" sz="2400" b="0" dirty="0" smtClean="0">
                <a:latin typeface="+mj-lt"/>
              </a:rPr>
              <a:t>The </a:t>
            </a:r>
            <a:r>
              <a:rPr lang="en-US" sz="2400" b="0" dirty="0" smtClean="0">
                <a:latin typeface="+mj-lt"/>
              </a:rPr>
              <a:t>basic cloud service models are the unified models that contain multiple services in it. </a:t>
            </a:r>
            <a:endParaRPr lang="en-US" sz="2400" b="0" dirty="0" smtClean="0">
              <a:latin typeface="+mj-lt"/>
            </a:endParaRPr>
          </a:p>
          <a:p>
            <a:pPr algn="just"/>
            <a:endParaRPr lang="en-US" sz="2400" b="0" dirty="0" smtClean="0">
              <a:latin typeface="+mj-lt"/>
            </a:endParaRPr>
          </a:p>
          <a:p>
            <a:pPr algn="just"/>
            <a:r>
              <a:rPr lang="en-US" sz="2400" b="0" dirty="0" smtClean="0">
                <a:latin typeface="+mj-lt"/>
              </a:rPr>
              <a:t>Now</a:t>
            </a:r>
            <a:r>
              <a:rPr lang="en-US" sz="2400" b="0" dirty="0" smtClean="0">
                <a:latin typeface="+mj-lt"/>
              </a:rPr>
              <a:t>, the end users’ expectation changed, and they are expecting the individual services to be offered by service providers. </a:t>
            </a:r>
            <a:endParaRPr lang="en-US" sz="2400" b="0" dirty="0">
              <a:latin typeface="+mj-l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4467"/>
            <a:ext cx="8991600" cy="708534"/>
          </a:xfrm>
        </p:spPr>
        <p:txBody>
          <a:bodyPr/>
          <a:lstStyle/>
          <a:p>
            <a:r>
              <a:rPr lang="en-US" dirty="0" smtClean="0"/>
              <a:t>Other Cloud Service Models</a:t>
            </a:r>
            <a:endParaRPr lang="en-US" dirty="0"/>
          </a:p>
        </p:txBody>
      </p:sp>
      <p:sp>
        <p:nvSpPr>
          <p:cNvPr id="3" name="Text Placeholder 2"/>
          <p:cNvSpPr>
            <a:spLocks noGrp="1"/>
          </p:cNvSpPr>
          <p:nvPr>
            <p:ph type="body" idx="1"/>
          </p:nvPr>
        </p:nvSpPr>
        <p:spPr>
          <a:xfrm>
            <a:off x="304800" y="1371600"/>
            <a:ext cx="9372600" cy="4801314"/>
          </a:xfrm>
        </p:spPr>
        <p:txBody>
          <a:bodyPr/>
          <a:lstStyle/>
          <a:p>
            <a:pPr algn="just"/>
            <a:r>
              <a:rPr lang="en-US" sz="2400" b="0" dirty="0" smtClean="0">
                <a:latin typeface="+mj-lt"/>
              </a:rPr>
              <a:t>This makes most of the service providers to think about the separate services that meet end user requirements. Many service providers already started offering separate services such as network, desktop, database, and storage on demand as given in the following: </a:t>
            </a:r>
            <a:endParaRPr lang="en-US" sz="2400" b="0" dirty="0" smtClean="0">
              <a:latin typeface="+mj-lt"/>
            </a:endParaRPr>
          </a:p>
          <a:p>
            <a:pPr algn="just"/>
            <a:endParaRPr lang="en-US" sz="2400" b="0" dirty="0" smtClean="0">
              <a:latin typeface="+mj-lt"/>
            </a:endParaRPr>
          </a:p>
          <a:p>
            <a:pPr algn="just"/>
            <a:r>
              <a:rPr lang="en-US" sz="2400" dirty="0" smtClean="0">
                <a:latin typeface="+mj-lt"/>
              </a:rPr>
              <a:t>1. </a:t>
            </a:r>
            <a:r>
              <a:rPr lang="en-US" sz="2400" i="1" dirty="0" err="1" smtClean="0">
                <a:latin typeface="+mj-lt"/>
              </a:rPr>
              <a:t>NaaS</a:t>
            </a:r>
            <a:r>
              <a:rPr lang="en-US" sz="2400" i="1" dirty="0" smtClean="0">
                <a:latin typeface="+mj-lt"/>
              </a:rPr>
              <a:t>: </a:t>
            </a:r>
            <a:r>
              <a:rPr lang="en-US" sz="2400" b="0" i="1" dirty="0" smtClean="0">
                <a:latin typeface="+mj-lt"/>
              </a:rPr>
              <a:t>is an ability given to the end users to access virtual network services that are provided by the service provider. Like other cloud service models, </a:t>
            </a:r>
            <a:r>
              <a:rPr lang="en-US" sz="2400" b="0" i="1" dirty="0" err="1" smtClean="0">
                <a:latin typeface="+mj-lt"/>
              </a:rPr>
              <a:t>NaaS</a:t>
            </a:r>
            <a:r>
              <a:rPr lang="en-US" sz="2400" b="0" i="1" dirty="0" smtClean="0">
                <a:latin typeface="+mj-lt"/>
              </a:rPr>
              <a:t> is also a business model for delivering virtual network services over the Internet on a pay-per-use basis. In on-premise data center, the IT industries spent a lot of money to buy network hardware to manage in-house networks. But, cloud computing changes networking services into a utility-based service. </a:t>
            </a:r>
            <a:endParaRPr lang="en-US" sz="2400" b="0" dirty="0" smtClean="0">
              <a:latin typeface="+mj-lt"/>
            </a:endParaRPr>
          </a:p>
          <a:p>
            <a:endParaRPr lang="en-US" sz="2400" b="0" dirty="0">
              <a:latin typeface="+mj-l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34467"/>
            <a:ext cx="8915400" cy="708534"/>
          </a:xfrm>
        </p:spPr>
        <p:txBody>
          <a:bodyPr/>
          <a:lstStyle/>
          <a:p>
            <a:r>
              <a:rPr lang="en-US" dirty="0" smtClean="0"/>
              <a:t>Other Cloud Service Models</a:t>
            </a:r>
            <a:endParaRPr lang="en-US" dirty="0"/>
          </a:p>
        </p:txBody>
      </p:sp>
      <p:sp>
        <p:nvSpPr>
          <p:cNvPr id="3" name="Text Placeholder 2"/>
          <p:cNvSpPr>
            <a:spLocks noGrp="1"/>
          </p:cNvSpPr>
          <p:nvPr>
            <p:ph type="body" idx="1"/>
          </p:nvPr>
        </p:nvSpPr>
        <p:spPr>
          <a:xfrm>
            <a:off x="228600" y="1295400"/>
            <a:ext cx="9448800" cy="4062651"/>
          </a:xfrm>
        </p:spPr>
        <p:txBody>
          <a:bodyPr/>
          <a:lstStyle/>
          <a:p>
            <a:pPr algn="just"/>
            <a:r>
              <a:rPr lang="en-US" sz="2400" b="0" i="1" dirty="0" err="1" smtClean="0">
                <a:latin typeface="+mj-lt"/>
              </a:rPr>
              <a:t>NaaS</a:t>
            </a:r>
            <a:r>
              <a:rPr lang="en-US" sz="2400" b="0" i="1" dirty="0" smtClean="0">
                <a:latin typeface="+mj-lt"/>
              </a:rPr>
              <a:t> allows network architects to create virtual networks, virtual network interface cards (NICs), virtual routers, virtual switches, and other networking components</a:t>
            </a:r>
            <a:r>
              <a:rPr lang="en-US" sz="2400" b="0" i="1" dirty="0" smtClean="0">
                <a:latin typeface="+mj-lt"/>
              </a:rPr>
              <a:t>.</a:t>
            </a:r>
          </a:p>
          <a:p>
            <a:pPr algn="just"/>
            <a:endParaRPr lang="en-US" sz="2400" b="0" i="1" dirty="0" smtClean="0">
              <a:latin typeface="+mj-lt"/>
            </a:endParaRPr>
          </a:p>
          <a:p>
            <a:pPr algn="just"/>
            <a:r>
              <a:rPr lang="en-US" sz="2400" b="0" i="1" dirty="0" smtClean="0">
                <a:latin typeface="+mj-lt"/>
              </a:rPr>
              <a:t> </a:t>
            </a:r>
            <a:r>
              <a:rPr lang="en-US" sz="2400" b="0" i="1" dirty="0" smtClean="0">
                <a:latin typeface="+mj-lt"/>
              </a:rPr>
              <a:t>Additionally, it allows the network architect to deploy custom routing protocols and enables the design of efficient in-network services, such as data aggregation, stream processing, and caching. </a:t>
            </a:r>
            <a:endParaRPr lang="en-US" sz="2400" b="0" i="1" dirty="0" smtClean="0">
              <a:latin typeface="+mj-lt"/>
            </a:endParaRPr>
          </a:p>
          <a:p>
            <a:pPr algn="just"/>
            <a:endParaRPr lang="en-US" sz="2400" b="0" i="1" dirty="0" smtClean="0">
              <a:latin typeface="+mj-lt"/>
            </a:endParaRPr>
          </a:p>
          <a:p>
            <a:pPr algn="just"/>
            <a:r>
              <a:rPr lang="en-US" sz="2400" b="0" i="1" dirty="0" smtClean="0">
                <a:latin typeface="+mj-lt"/>
              </a:rPr>
              <a:t>Some </a:t>
            </a:r>
            <a:r>
              <a:rPr lang="en-US" sz="2400" b="0" i="1" dirty="0" smtClean="0">
                <a:latin typeface="+mj-lt"/>
              </a:rPr>
              <a:t>of the popular services provided by </a:t>
            </a:r>
            <a:r>
              <a:rPr lang="en-US" sz="2400" b="0" i="1" dirty="0" err="1" smtClean="0">
                <a:latin typeface="+mj-lt"/>
              </a:rPr>
              <a:t>NaaS</a:t>
            </a:r>
            <a:r>
              <a:rPr lang="en-US" sz="2400" b="0" i="1" dirty="0" smtClean="0">
                <a:latin typeface="+mj-lt"/>
              </a:rPr>
              <a:t> include virtual private network (VPN), bandwidth on demand (</a:t>
            </a:r>
            <a:r>
              <a:rPr lang="en-US" sz="2400" b="0" i="1" dirty="0" err="1" smtClean="0">
                <a:latin typeface="+mj-lt"/>
              </a:rPr>
              <a:t>BoD</a:t>
            </a:r>
            <a:r>
              <a:rPr lang="en-US" sz="2400" b="0" i="1" dirty="0" smtClean="0">
                <a:latin typeface="+mj-lt"/>
              </a:rPr>
              <a:t>), and mobile network virtualization.</a:t>
            </a:r>
            <a:endParaRPr lang="en-US" sz="2400" dirty="0">
              <a:latin typeface="+mj-l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9666"/>
            <a:ext cx="9220200" cy="708534"/>
          </a:xfrm>
        </p:spPr>
        <p:txBody>
          <a:bodyPr/>
          <a:lstStyle/>
          <a:p>
            <a:r>
              <a:rPr lang="en-US" dirty="0" smtClean="0"/>
              <a:t>Other Cloud Service Models</a:t>
            </a:r>
            <a:endParaRPr lang="en-US" dirty="0"/>
          </a:p>
        </p:txBody>
      </p:sp>
      <p:sp>
        <p:nvSpPr>
          <p:cNvPr id="3" name="Text Placeholder 2"/>
          <p:cNvSpPr>
            <a:spLocks noGrp="1"/>
          </p:cNvSpPr>
          <p:nvPr>
            <p:ph type="body" idx="1"/>
          </p:nvPr>
        </p:nvSpPr>
        <p:spPr>
          <a:xfrm>
            <a:off x="228600" y="1219200"/>
            <a:ext cx="9372600" cy="4062651"/>
          </a:xfrm>
        </p:spPr>
        <p:txBody>
          <a:bodyPr/>
          <a:lstStyle/>
          <a:p>
            <a:pPr algn="just"/>
            <a:r>
              <a:rPr lang="en-US" sz="2400" dirty="0" smtClean="0">
                <a:latin typeface="+mj-lt"/>
              </a:rPr>
              <a:t>2. </a:t>
            </a:r>
            <a:r>
              <a:rPr lang="en-US" sz="2400" i="1" dirty="0" smtClean="0">
                <a:latin typeface="+mj-lt"/>
              </a:rPr>
              <a:t>Desktop as a Service </a:t>
            </a:r>
            <a:r>
              <a:rPr lang="en-US" sz="2400" b="0" i="1" dirty="0" smtClean="0">
                <a:latin typeface="+mj-lt"/>
              </a:rPr>
              <a:t>(</a:t>
            </a:r>
            <a:r>
              <a:rPr lang="en-US" sz="2400" b="0" i="1" dirty="0" err="1" smtClean="0">
                <a:latin typeface="+mj-lt"/>
              </a:rPr>
              <a:t>DEaaS</a:t>
            </a:r>
            <a:r>
              <a:rPr lang="en-US" sz="2400" b="0" i="1" dirty="0" smtClean="0">
                <a:latin typeface="+mj-lt"/>
              </a:rPr>
              <a:t>) is an ability given to the end users to use desktop virtualization without buying and managing their own infrastructure. </a:t>
            </a:r>
            <a:r>
              <a:rPr lang="en-US" sz="2400" b="0" i="1" dirty="0" err="1" smtClean="0">
                <a:latin typeface="+mj-lt"/>
              </a:rPr>
              <a:t>DEaaS</a:t>
            </a:r>
            <a:r>
              <a:rPr lang="en-US" sz="2400" b="0" i="1" dirty="0" smtClean="0">
                <a:latin typeface="+mj-lt"/>
              </a:rPr>
              <a:t> is a pay-per-use cloud service delivery model in which the service provider manages the back-end responsibilities of data storage, backup, security, and upgrades. </a:t>
            </a:r>
            <a:endParaRPr lang="en-US" sz="2400" b="0" i="1" dirty="0" smtClean="0">
              <a:latin typeface="+mj-lt"/>
            </a:endParaRPr>
          </a:p>
          <a:p>
            <a:pPr algn="just"/>
            <a:endParaRPr lang="en-US" sz="2400" b="0" i="1" dirty="0" smtClean="0">
              <a:latin typeface="+mj-lt"/>
            </a:endParaRPr>
          </a:p>
          <a:p>
            <a:pPr algn="just"/>
            <a:r>
              <a:rPr lang="en-US" sz="2400" b="0" i="1" dirty="0" smtClean="0">
                <a:latin typeface="+mj-lt"/>
              </a:rPr>
              <a:t>The </a:t>
            </a:r>
            <a:r>
              <a:rPr lang="en-US" sz="2400" b="0" i="1" dirty="0" smtClean="0">
                <a:latin typeface="+mj-lt"/>
              </a:rPr>
              <a:t>end users are responsible for managing their own desktop images, applications, and security. Accessing the virtual desktop provided by the </a:t>
            </a:r>
            <a:r>
              <a:rPr lang="en-US" sz="2400" b="0" i="1" dirty="0" err="1" smtClean="0">
                <a:latin typeface="+mj-lt"/>
              </a:rPr>
              <a:t>DEaaS</a:t>
            </a:r>
            <a:r>
              <a:rPr lang="en-US" sz="2400" b="0" i="1" dirty="0" smtClean="0">
                <a:latin typeface="+mj-lt"/>
              </a:rPr>
              <a:t> provider is device, location, and network independent. </a:t>
            </a:r>
            <a:r>
              <a:rPr lang="en-US" sz="2400" b="0" i="1" dirty="0" err="1" smtClean="0">
                <a:latin typeface="+mj-lt"/>
              </a:rPr>
              <a:t>DEaaS</a:t>
            </a:r>
            <a:r>
              <a:rPr lang="en-US" sz="2400" b="0" i="1" dirty="0" smtClean="0">
                <a:latin typeface="+mj-lt"/>
              </a:rPr>
              <a:t> services are simple to deploy, are highly secure, and produce better experience on almost all devices.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9144000" cy="784734"/>
          </a:xfrm>
        </p:spPr>
        <p:txBody>
          <a:bodyPr/>
          <a:lstStyle/>
          <a:p>
            <a:r>
              <a:rPr lang="en-US" dirty="0" smtClean="0"/>
              <a:t>Other Cloud Service Models</a:t>
            </a:r>
            <a:endParaRPr lang="en-US" dirty="0"/>
          </a:p>
        </p:txBody>
      </p:sp>
      <p:sp>
        <p:nvSpPr>
          <p:cNvPr id="3" name="Text Placeholder 2"/>
          <p:cNvSpPr>
            <a:spLocks noGrp="1"/>
          </p:cNvSpPr>
          <p:nvPr>
            <p:ph type="body" idx="1"/>
          </p:nvPr>
        </p:nvSpPr>
        <p:spPr>
          <a:xfrm>
            <a:off x="304800" y="1371600"/>
            <a:ext cx="9372600" cy="4062651"/>
          </a:xfrm>
        </p:spPr>
        <p:txBody>
          <a:bodyPr/>
          <a:lstStyle/>
          <a:p>
            <a:pPr algn="just"/>
            <a:r>
              <a:rPr lang="en-US" sz="2400" dirty="0" smtClean="0">
                <a:latin typeface="+mj-lt"/>
              </a:rPr>
              <a:t>3. </a:t>
            </a:r>
            <a:r>
              <a:rPr lang="en-US" sz="2400" i="1" dirty="0" err="1" smtClean="0">
                <a:latin typeface="+mj-lt"/>
              </a:rPr>
              <a:t>STaaS</a:t>
            </a:r>
            <a:r>
              <a:rPr lang="en-US" sz="2400" i="1" dirty="0" smtClean="0">
                <a:latin typeface="+mj-lt"/>
              </a:rPr>
              <a:t> </a:t>
            </a:r>
            <a:r>
              <a:rPr lang="en-US" sz="2400" b="0" i="1" dirty="0" smtClean="0">
                <a:latin typeface="+mj-lt"/>
              </a:rPr>
              <a:t>is an ability given to the end users to store the data on the storage services provided by the service provider. </a:t>
            </a:r>
            <a:r>
              <a:rPr lang="en-US" sz="2400" b="0" i="1" dirty="0" err="1" smtClean="0">
                <a:latin typeface="+mj-lt"/>
              </a:rPr>
              <a:t>STaaS</a:t>
            </a:r>
            <a:r>
              <a:rPr lang="en-US" sz="2400" b="0" i="1" dirty="0" smtClean="0">
                <a:latin typeface="+mj-lt"/>
              </a:rPr>
              <a:t> allows the end users to access the files at any time from any place</a:t>
            </a:r>
            <a:r>
              <a:rPr lang="en-US" sz="2400" b="0" i="1" dirty="0" smtClean="0">
                <a:latin typeface="+mj-lt"/>
              </a:rPr>
              <a:t>.</a:t>
            </a:r>
          </a:p>
          <a:p>
            <a:endParaRPr lang="en-US" sz="2400" b="0" i="1" dirty="0" smtClean="0">
              <a:latin typeface="+mj-lt"/>
            </a:endParaRPr>
          </a:p>
          <a:p>
            <a:pPr algn="just"/>
            <a:r>
              <a:rPr lang="en-US" sz="2400" b="0" i="1" dirty="0" smtClean="0">
                <a:latin typeface="+mj-lt"/>
              </a:rPr>
              <a:t> </a:t>
            </a:r>
            <a:r>
              <a:rPr lang="en-US" sz="2400" b="0" i="1" dirty="0" smtClean="0">
                <a:latin typeface="+mj-lt"/>
              </a:rPr>
              <a:t>The </a:t>
            </a:r>
            <a:r>
              <a:rPr lang="en-US" sz="2400" b="0" i="1" dirty="0" err="1" smtClean="0">
                <a:latin typeface="+mj-lt"/>
              </a:rPr>
              <a:t>STaaS</a:t>
            </a:r>
            <a:r>
              <a:rPr lang="en-US" sz="2400" b="0" i="1" dirty="0" smtClean="0">
                <a:latin typeface="+mj-lt"/>
              </a:rPr>
              <a:t> provider provides the virtual storage that is abstracted from the physical storage of any cloud data center. </a:t>
            </a:r>
            <a:endParaRPr lang="en-US" sz="2400" b="0" i="1" dirty="0" smtClean="0">
              <a:latin typeface="+mj-lt"/>
            </a:endParaRPr>
          </a:p>
          <a:p>
            <a:pPr algn="just"/>
            <a:endParaRPr lang="en-US" sz="2400" b="0" i="1" dirty="0" smtClean="0">
              <a:latin typeface="+mj-lt"/>
            </a:endParaRPr>
          </a:p>
          <a:p>
            <a:pPr algn="just"/>
            <a:r>
              <a:rPr lang="en-US" sz="2400" b="0" i="1" dirty="0" err="1" smtClean="0">
                <a:latin typeface="+mj-lt"/>
              </a:rPr>
              <a:t>STaaS</a:t>
            </a:r>
            <a:r>
              <a:rPr lang="en-US" sz="2400" b="0" i="1" dirty="0" smtClean="0">
                <a:latin typeface="+mj-lt"/>
              </a:rPr>
              <a:t> </a:t>
            </a:r>
            <a:r>
              <a:rPr lang="en-US" sz="2400" b="0" i="1" dirty="0" smtClean="0">
                <a:latin typeface="+mj-lt"/>
              </a:rPr>
              <a:t>is also a cloud business model that is delivered as a utility. Here, the customers can rent the storage from the </a:t>
            </a:r>
            <a:r>
              <a:rPr lang="en-US" sz="2400" b="0" i="1" dirty="0" err="1" smtClean="0">
                <a:latin typeface="+mj-lt"/>
              </a:rPr>
              <a:t>STaaS</a:t>
            </a:r>
            <a:r>
              <a:rPr lang="en-US" sz="2400" b="0" i="1" dirty="0" smtClean="0">
                <a:latin typeface="+mj-lt"/>
              </a:rPr>
              <a:t> provider. </a:t>
            </a:r>
            <a:r>
              <a:rPr lang="en-US" sz="2400" b="0" i="1" dirty="0" err="1" smtClean="0">
                <a:latin typeface="+mj-lt"/>
              </a:rPr>
              <a:t>STaaS</a:t>
            </a:r>
            <a:r>
              <a:rPr lang="en-US" sz="2400" b="0" i="1" dirty="0" smtClean="0">
                <a:latin typeface="+mj-lt"/>
              </a:rPr>
              <a:t> is commonly used as a backup storage for efficient disaster recovery. </a:t>
            </a:r>
            <a:endParaRPr lang="en-US" sz="2400" b="0" dirty="0" smtClean="0">
              <a:latin typeface="+mj-lt"/>
            </a:endParaRPr>
          </a:p>
          <a:p>
            <a:endParaRPr lang="en-US" sz="2400" dirty="0">
              <a:latin typeface="+mj-lt"/>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4467"/>
            <a:ext cx="8763000" cy="708534"/>
          </a:xfrm>
        </p:spPr>
        <p:txBody>
          <a:bodyPr/>
          <a:lstStyle/>
          <a:p>
            <a:r>
              <a:rPr lang="en-US" dirty="0" smtClean="0"/>
              <a:t>Other Cloud Service Models</a:t>
            </a:r>
            <a:endParaRPr lang="en-US" dirty="0"/>
          </a:p>
        </p:txBody>
      </p:sp>
      <p:sp>
        <p:nvSpPr>
          <p:cNvPr id="3" name="Text Placeholder 2"/>
          <p:cNvSpPr>
            <a:spLocks noGrp="1"/>
          </p:cNvSpPr>
          <p:nvPr>
            <p:ph type="body" idx="1"/>
          </p:nvPr>
        </p:nvSpPr>
        <p:spPr>
          <a:xfrm>
            <a:off x="304800" y="1447800"/>
            <a:ext cx="9448800" cy="5170646"/>
          </a:xfrm>
        </p:spPr>
        <p:txBody>
          <a:bodyPr/>
          <a:lstStyle/>
          <a:p>
            <a:pPr algn="just"/>
            <a:r>
              <a:rPr lang="en-US" sz="2400" dirty="0" smtClean="0">
                <a:latin typeface="+mj-lt"/>
              </a:rPr>
              <a:t>4. </a:t>
            </a:r>
            <a:r>
              <a:rPr lang="en-US" sz="2400" i="1" dirty="0" err="1" smtClean="0">
                <a:latin typeface="+mj-lt"/>
              </a:rPr>
              <a:t>DBaaS</a:t>
            </a:r>
            <a:r>
              <a:rPr lang="en-US" sz="2400" i="1" dirty="0" smtClean="0">
                <a:latin typeface="+mj-lt"/>
              </a:rPr>
              <a:t> </a:t>
            </a:r>
            <a:r>
              <a:rPr lang="en-US" sz="2400" b="0" i="1" dirty="0" smtClean="0">
                <a:latin typeface="+mj-lt"/>
              </a:rPr>
              <a:t>is an ability given to the end users to access the database service without the need to install and maintain it. </a:t>
            </a:r>
            <a:endParaRPr lang="en-US" sz="2400" b="0" i="1" dirty="0" smtClean="0">
              <a:latin typeface="+mj-lt"/>
            </a:endParaRPr>
          </a:p>
          <a:p>
            <a:pPr algn="just"/>
            <a:endParaRPr lang="en-US" sz="2400" b="0" i="1" dirty="0" smtClean="0">
              <a:latin typeface="+mj-lt"/>
            </a:endParaRPr>
          </a:p>
          <a:p>
            <a:pPr algn="just"/>
            <a:r>
              <a:rPr lang="en-US" sz="2400" b="0" i="1" dirty="0" smtClean="0">
                <a:latin typeface="+mj-lt"/>
              </a:rPr>
              <a:t>The </a:t>
            </a:r>
            <a:r>
              <a:rPr lang="en-US" sz="2400" b="0" i="1" dirty="0" smtClean="0">
                <a:latin typeface="+mj-lt"/>
              </a:rPr>
              <a:t>service provider </a:t>
            </a:r>
            <a:r>
              <a:rPr lang="en-US" sz="2400" b="0" dirty="0" smtClean="0">
                <a:latin typeface="+mj-lt"/>
              </a:rPr>
              <a:t>is responsible for installing and maintaining the databases. The end users can directly access the services and can pay according to their usage. </a:t>
            </a:r>
            <a:endParaRPr lang="en-US" sz="2400" b="0" dirty="0" smtClean="0">
              <a:latin typeface="+mj-lt"/>
            </a:endParaRPr>
          </a:p>
          <a:p>
            <a:pPr algn="just"/>
            <a:endParaRPr lang="en-US" sz="2400" b="0" dirty="0" smtClean="0">
              <a:latin typeface="+mj-lt"/>
            </a:endParaRPr>
          </a:p>
          <a:p>
            <a:pPr algn="just"/>
            <a:r>
              <a:rPr lang="en-US" sz="2400" b="0" dirty="0" err="1" smtClean="0">
                <a:latin typeface="+mj-lt"/>
              </a:rPr>
              <a:t>DBaaS</a:t>
            </a:r>
            <a:r>
              <a:rPr lang="en-US" sz="2400" b="0" dirty="0" smtClean="0">
                <a:latin typeface="+mj-lt"/>
              </a:rPr>
              <a:t> </a:t>
            </a:r>
            <a:r>
              <a:rPr lang="en-US" sz="2400" b="0" dirty="0" smtClean="0">
                <a:latin typeface="+mj-lt"/>
              </a:rPr>
              <a:t>automates the database administration process. The end users can access the database services through any API or web UIs provided by the service provider. </a:t>
            </a:r>
            <a:endParaRPr lang="en-US" sz="2400" b="0" dirty="0" smtClean="0">
              <a:latin typeface="+mj-lt"/>
            </a:endParaRPr>
          </a:p>
          <a:p>
            <a:pPr algn="just"/>
            <a:endParaRPr lang="en-US" sz="2400" b="0" dirty="0" smtClean="0">
              <a:latin typeface="+mj-lt"/>
            </a:endParaRPr>
          </a:p>
          <a:p>
            <a:pPr algn="just"/>
            <a:r>
              <a:rPr lang="en-US" sz="2400" b="0" dirty="0" smtClean="0">
                <a:latin typeface="+mj-lt"/>
              </a:rPr>
              <a:t>The </a:t>
            </a:r>
            <a:r>
              <a:rPr lang="en-US" sz="2400" b="0" dirty="0" err="1" smtClean="0">
                <a:latin typeface="+mj-lt"/>
              </a:rPr>
              <a:t>DBaaS</a:t>
            </a:r>
            <a:r>
              <a:rPr lang="en-US" sz="2400" b="0" dirty="0" smtClean="0">
                <a:latin typeface="+mj-lt"/>
              </a:rPr>
              <a:t> eases the database administration process. Popular examples of </a:t>
            </a:r>
            <a:r>
              <a:rPr lang="en-US" sz="2400" b="0" dirty="0" err="1" smtClean="0">
                <a:latin typeface="+mj-lt"/>
              </a:rPr>
              <a:t>DBaaS</a:t>
            </a:r>
            <a:r>
              <a:rPr lang="en-US" sz="2400" b="0" dirty="0" smtClean="0">
                <a:latin typeface="+mj-lt"/>
              </a:rPr>
              <a:t> include </a:t>
            </a:r>
            <a:r>
              <a:rPr lang="en-US" sz="2400" b="0" dirty="0" err="1" smtClean="0">
                <a:latin typeface="+mj-lt"/>
              </a:rPr>
              <a:t>SimpleDB</a:t>
            </a:r>
            <a:r>
              <a:rPr lang="en-US" sz="2400" b="0" dirty="0" smtClean="0">
                <a:latin typeface="+mj-lt"/>
              </a:rPr>
              <a:t>, </a:t>
            </a:r>
            <a:r>
              <a:rPr lang="en-US" sz="2400" b="0" dirty="0" err="1" smtClean="0">
                <a:latin typeface="+mj-lt"/>
              </a:rPr>
              <a:t>DynamoDB</a:t>
            </a:r>
            <a:r>
              <a:rPr lang="en-US" sz="2400" b="0" dirty="0" smtClean="0">
                <a:latin typeface="+mj-lt"/>
              </a:rPr>
              <a:t>, </a:t>
            </a:r>
            <a:r>
              <a:rPr lang="en-US" sz="2400" b="0" dirty="0" err="1" smtClean="0">
                <a:latin typeface="+mj-lt"/>
              </a:rPr>
              <a:t>MongoDB</a:t>
            </a:r>
            <a:r>
              <a:rPr lang="en-US" sz="2400" b="0" dirty="0" smtClean="0">
                <a:latin typeface="+mj-lt"/>
              </a:rPr>
              <a:t> as a Service, GAE </a:t>
            </a:r>
            <a:r>
              <a:rPr lang="en-US" sz="2400" b="0" dirty="0" err="1" smtClean="0">
                <a:latin typeface="+mj-lt"/>
              </a:rPr>
              <a:t>datastore</a:t>
            </a:r>
            <a:r>
              <a:rPr lang="en-US" sz="2400" b="0" dirty="0" smtClean="0">
                <a:latin typeface="+mj-lt"/>
              </a:rPr>
              <a:t>, and </a:t>
            </a:r>
            <a:r>
              <a:rPr lang="en-US" sz="2400" b="0" dirty="0" err="1" smtClean="0">
                <a:latin typeface="+mj-lt"/>
              </a:rPr>
              <a:t>ScaleDB</a:t>
            </a:r>
            <a:r>
              <a:rPr lang="en-US" sz="2400" b="0" dirty="0" smtClean="0">
                <a:latin typeface="+mj-lt"/>
              </a:rPr>
              <a:t>. </a:t>
            </a:r>
            <a:endParaRPr lang="en-US" sz="2400" b="0" dirty="0">
              <a:latin typeface="+mj-lt"/>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34467"/>
            <a:ext cx="9067800" cy="784734"/>
          </a:xfrm>
        </p:spPr>
        <p:txBody>
          <a:bodyPr/>
          <a:lstStyle/>
          <a:p>
            <a:r>
              <a:rPr lang="en-US" dirty="0" smtClean="0"/>
              <a:t>Other Cloud Service Models</a:t>
            </a:r>
            <a:endParaRPr lang="en-US" dirty="0"/>
          </a:p>
        </p:txBody>
      </p:sp>
      <p:sp>
        <p:nvSpPr>
          <p:cNvPr id="3" name="Text Placeholder 2"/>
          <p:cNvSpPr>
            <a:spLocks noGrp="1"/>
          </p:cNvSpPr>
          <p:nvPr>
            <p:ph type="body" idx="1"/>
          </p:nvPr>
        </p:nvSpPr>
        <p:spPr>
          <a:xfrm>
            <a:off x="228600" y="1295400"/>
            <a:ext cx="9372600" cy="5170646"/>
          </a:xfrm>
        </p:spPr>
        <p:txBody>
          <a:bodyPr/>
          <a:lstStyle/>
          <a:p>
            <a:pPr algn="just"/>
            <a:r>
              <a:rPr lang="en-US" sz="2400" dirty="0" smtClean="0">
                <a:latin typeface="+mj-lt"/>
              </a:rPr>
              <a:t>5. </a:t>
            </a:r>
            <a:r>
              <a:rPr lang="en-US" sz="2400" i="1" dirty="0" smtClean="0">
                <a:latin typeface="+mj-lt"/>
              </a:rPr>
              <a:t>Data as a Service </a:t>
            </a:r>
            <a:r>
              <a:rPr lang="en-US" sz="2400" b="0" i="1" dirty="0" smtClean="0">
                <a:latin typeface="+mj-lt"/>
              </a:rPr>
              <a:t>(</a:t>
            </a:r>
            <a:r>
              <a:rPr lang="en-US" sz="2400" b="0" i="1" dirty="0" err="1" smtClean="0">
                <a:latin typeface="+mj-lt"/>
              </a:rPr>
              <a:t>DaaS</a:t>
            </a:r>
            <a:r>
              <a:rPr lang="en-US" sz="2400" b="0" i="1" dirty="0" smtClean="0">
                <a:latin typeface="+mj-lt"/>
              </a:rPr>
              <a:t>) is an ability given to the end users to access the data that are provided by the service provider over the Internet. </a:t>
            </a:r>
            <a:endParaRPr lang="en-US" sz="2400" b="0" i="1" dirty="0" smtClean="0">
              <a:latin typeface="+mj-lt"/>
            </a:endParaRPr>
          </a:p>
          <a:p>
            <a:pPr algn="just"/>
            <a:endParaRPr lang="en-US" sz="2400" b="0" i="1" dirty="0" smtClean="0">
              <a:latin typeface="+mj-lt"/>
            </a:endParaRPr>
          </a:p>
          <a:p>
            <a:pPr algn="just"/>
            <a:r>
              <a:rPr lang="en-US" sz="2400" b="0" i="1" dirty="0" err="1" smtClean="0">
                <a:latin typeface="+mj-lt"/>
              </a:rPr>
              <a:t>DaaS</a:t>
            </a:r>
            <a:r>
              <a:rPr lang="en-US" sz="2400" b="0" i="1" dirty="0" smtClean="0">
                <a:latin typeface="+mj-lt"/>
              </a:rPr>
              <a:t> </a:t>
            </a:r>
            <a:r>
              <a:rPr lang="en-US" sz="2400" b="0" i="1" dirty="0" smtClean="0">
                <a:latin typeface="+mj-lt"/>
              </a:rPr>
              <a:t>provides data on demand. The data may include text, images, sounds, and videos. </a:t>
            </a:r>
            <a:endParaRPr lang="en-US" sz="2400" b="0" i="1" dirty="0" smtClean="0">
              <a:latin typeface="+mj-lt"/>
            </a:endParaRPr>
          </a:p>
          <a:p>
            <a:pPr algn="just"/>
            <a:endParaRPr lang="en-US" sz="2400" b="0" i="1" dirty="0" smtClean="0">
              <a:latin typeface="+mj-lt"/>
            </a:endParaRPr>
          </a:p>
          <a:p>
            <a:pPr algn="just"/>
            <a:r>
              <a:rPr lang="en-US" sz="2400" b="0" i="1" dirty="0" err="1" smtClean="0">
                <a:latin typeface="+mj-lt"/>
              </a:rPr>
              <a:t>DaaS</a:t>
            </a:r>
            <a:r>
              <a:rPr lang="en-US" sz="2400" b="0" i="1" dirty="0" smtClean="0">
                <a:latin typeface="+mj-lt"/>
              </a:rPr>
              <a:t> </a:t>
            </a:r>
            <a:r>
              <a:rPr lang="en-US" sz="2400" b="0" i="1" dirty="0" smtClean="0">
                <a:latin typeface="+mj-lt"/>
              </a:rPr>
              <a:t>is closely related to other cloud service models such as </a:t>
            </a:r>
            <a:r>
              <a:rPr lang="en-US" sz="2400" b="0" i="1" dirty="0" err="1" smtClean="0">
                <a:latin typeface="+mj-lt"/>
              </a:rPr>
              <a:t>SaaS</a:t>
            </a:r>
            <a:r>
              <a:rPr lang="en-US" sz="2400" b="0" i="1" dirty="0" smtClean="0">
                <a:latin typeface="+mj-lt"/>
              </a:rPr>
              <a:t> and </a:t>
            </a:r>
            <a:r>
              <a:rPr lang="en-US" sz="2400" b="0" i="1" dirty="0" err="1" smtClean="0">
                <a:latin typeface="+mj-lt"/>
              </a:rPr>
              <a:t>STaaS</a:t>
            </a:r>
            <a:r>
              <a:rPr lang="en-US" sz="2400" b="0" i="1" dirty="0" smtClean="0">
                <a:latin typeface="+mj-lt"/>
              </a:rPr>
              <a:t>. </a:t>
            </a:r>
            <a:endParaRPr lang="en-US" sz="2400" b="0" i="1" dirty="0" smtClean="0">
              <a:latin typeface="+mj-lt"/>
            </a:endParaRPr>
          </a:p>
          <a:p>
            <a:pPr algn="just"/>
            <a:endParaRPr lang="en-US" sz="2400" b="0" i="1" dirty="0" smtClean="0">
              <a:latin typeface="+mj-lt"/>
            </a:endParaRPr>
          </a:p>
          <a:p>
            <a:pPr algn="just"/>
            <a:r>
              <a:rPr lang="en-US" sz="2400" b="0" i="1" dirty="0" err="1" smtClean="0">
                <a:latin typeface="+mj-lt"/>
              </a:rPr>
              <a:t>DaaS</a:t>
            </a:r>
            <a:r>
              <a:rPr lang="en-US" sz="2400" b="0" i="1" dirty="0" smtClean="0">
                <a:latin typeface="+mj-lt"/>
              </a:rPr>
              <a:t> </a:t>
            </a:r>
            <a:r>
              <a:rPr lang="en-US" sz="2400" b="0" i="1" dirty="0" smtClean="0">
                <a:latin typeface="+mj-lt"/>
              </a:rPr>
              <a:t>can be easily integrated with </a:t>
            </a:r>
            <a:r>
              <a:rPr lang="en-US" sz="2400" b="0" i="1" dirty="0" err="1" smtClean="0">
                <a:latin typeface="+mj-lt"/>
              </a:rPr>
              <a:t>SaaS</a:t>
            </a:r>
            <a:r>
              <a:rPr lang="en-US" sz="2400" b="0" i="1" dirty="0" smtClean="0">
                <a:latin typeface="+mj-lt"/>
              </a:rPr>
              <a:t> or </a:t>
            </a:r>
            <a:r>
              <a:rPr lang="en-US" sz="2400" b="0" i="1" dirty="0" err="1" smtClean="0">
                <a:latin typeface="+mj-lt"/>
              </a:rPr>
              <a:t>STaaS</a:t>
            </a:r>
            <a:r>
              <a:rPr lang="en-US" sz="2400" b="0" i="1" dirty="0" smtClean="0">
                <a:latin typeface="+mj-lt"/>
              </a:rPr>
              <a:t> for providing the composite service. </a:t>
            </a:r>
            <a:endParaRPr lang="en-US" sz="2400" b="0" i="1" dirty="0" smtClean="0">
              <a:latin typeface="+mj-lt"/>
            </a:endParaRPr>
          </a:p>
          <a:p>
            <a:pPr algn="just"/>
            <a:endParaRPr lang="en-US" sz="2400" b="0" i="1" dirty="0" smtClean="0">
              <a:latin typeface="+mj-lt"/>
            </a:endParaRPr>
          </a:p>
          <a:p>
            <a:pPr algn="just"/>
            <a:r>
              <a:rPr lang="en-US" sz="2400" b="0" i="1" dirty="0" err="1" smtClean="0">
                <a:latin typeface="+mj-lt"/>
              </a:rPr>
              <a:t>DaaS</a:t>
            </a:r>
            <a:r>
              <a:rPr lang="en-US" sz="2400" b="0" i="1" dirty="0" smtClean="0">
                <a:latin typeface="+mj-lt"/>
              </a:rPr>
              <a:t> </a:t>
            </a:r>
            <a:r>
              <a:rPr lang="en-US" sz="2400" b="0" i="1" dirty="0" smtClean="0">
                <a:latin typeface="+mj-lt"/>
              </a:rPr>
              <a:t>is highly used in geography data services and financial data services. The advantages of </a:t>
            </a:r>
            <a:r>
              <a:rPr lang="en-US" sz="2400" b="0" i="1" dirty="0" err="1" smtClean="0">
                <a:latin typeface="+mj-lt"/>
              </a:rPr>
              <a:t>DaaS</a:t>
            </a:r>
            <a:r>
              <a:rPr lang="en-US" sz="2400" b="0" i="1" dirty="0" smtClean="0">
                <a:latin typeface="+mj-lt"/>
              </a:rPr>
              <a:t> include agility, cost effectiveness, and data quality. </a:t>
            </a:r>
            <a:endParaRPr lang="en-US" sz="2400" b="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417733" cy="628377"/>
          </a:xfrm>
          <a:prstGeom prst="rect">
            <a:avLst/>
          </a:prstGeom>
        </p:spPr>
        <p:txBody>
          <a:bodyPr vert="horz" wrap="square" lIns="0" tIns="12700" rIns="0" bIns="0" rtlCol="0">
            <a:spAutoFit/>
          </a:bodyPr>
          <a:lstStyle/>
          <a:p>
            <a:pPr marL="12700">
              <a:lnSpc>
                <a:spcPct val="100000"/>
              </a:lnSpc>
              <a:spcBef>
                <a:spcPts val="100"/>
              </a:spcBef>
            </a:pPr>
            <a:r>
              <a:rPr lang="en-US" sz="4000" dirty="0" smtClean="0"/>
              <a:t>Introduction</a:t>
            </a:r>
            <a:endParaRPr sz="4000"/>
          </a:p>
        </p:txBody>
      </p:sp>
      <p:sp>
        <p:nvSpPr>
          <p:cNvPr id="3" name="object 3"/>
          <p:cNvSpPr txBox="1"/>
          <p:nvPr/>
        </p:nvSpPr>
        <p:spPr>
          <a:xfrm>
            <a:off x="381000" y="1219200"/>
            <a:ext cx="10310706" cy="4814138"/>
          </a:xfrm>
          <a:prstGeom prst="rect">
            <a:avLst/>
          </a:prstGeom>
        </p:spPr>
        <p:txBody>
          <a:bodyPr vert="horz" wrap="square" lIns="0" tIns="12700" rIns="0" bIns="0" rtlCol="0">
            <a:spAutoFit/>
          </a:bodyPr>
          <a:lstStyle/>
          <a:p>
            <a:pPr algn="just"/>
            <a:r>
              <a:rPr lang="en-US" sz="2400" b="1" dirty="0" smtClean="0"/>
              <a:t>3. </a:t>
            </a:r>
            <a:r>
              <a:rPr lang="en-US" sz="2400" b="1" i="1" dirty="0" err="1" smtClean="0"/>
              <a:t>SaaS</a:t>
            </a:r>
            <a:r>
              <a:rPr lang="en-US" sz="2400" b="1" i="1" dirty="0" smtClean="0"/>
              <a:t>: </a:t>
            </a:r>
            <a:r>
              <a:rPr lang="en-US" sz="2400" i="1" dirty="0" smtClean="0"/>
              <a:t>The ability given to the end users to access an application over the Internet that is hosted and managed by the service provider.</a:t>
            </a:r>
          </a:p>
          <a:p>
            <a:pPr algn="just"/>
            <a:endParaRPr lang="en-US" sz="2400" i="1" dirty="0" smtClean="0"/>
          </a:p>
          <a:p>
            <a:pPr algn="just"/>
            <a:r>
              <a:rPr lang="en-US" sz="2400" i="1" dirty="0" smtClean="0"/>
              <a:t> Thus, the end users are exempted from managing or controlling an application, the development platform, and the underlying infrastructure. </a:t>
            </a:r>
          </a:p>
          <a:p>
            <a:pPr algn="just"/>
            <a:endParaRPr lang="en-US" sz="2400" i="1" dirty="0" smtClean="0"/>
          </a:p>
          <a:p>
            <a:pPr algn="just"/>
            <a:r>
              <a:rPr lang="en-US" sz="2400" i="1" dirty="0" smtClean="0"/>
              <a:t>Generally, </a:t>
            </a:r>
            <a:r>
              <a:rPr lang="en-US" sz="2400" i="1" dirty="0" err="1" smtClean="0"/>
              <a:t>SaaS</a:t>
            </a:r>
            <a:r>
              <a:rPr lang="en-US" sz="2400" i="1" dirty="0" smtClean="0"/>
              <a:t> services are hosted in service provider–managed or service provider–hosted cloud infrastructure. </a:t>
            </a:r>
          </a:p>
          <a:p>
            <a:pPr algn="just"/>
            <a:endParaRPr lang="en-US" sz="2400" i="1" dirty="0" smtClean="0"/>
          </a:p>
          <a:p>
            <a:pPr algn="just"/>
            <a:r>
              <a:rPr lang="en-US" sz="2400" i="1" dirty="0" smtClean="0"/>
              <a:t>The end users can access the services from any thin clients or web browsers.</a:t>
            </a:r>
          </a:p>
          <a:p>
            <a:pPr algn="just"/>
            <a:endParaRPr lang="en-US" sz="2400" i="1" dirty="0" smtClean="0"/>
          </a:p>
          <a:p>
            <a:pPr algn="just"/>
            <a:r>
              <a:rPr lang="en-US" sz="2400" i="1" dirty="0" smtClean="0"/>
              <a:t> Some of the popular </a:t>
            </a:r>
            <a:r>
              <a:rPr lang="en-US" sz="2400" i="1" dirty="0" err="1" smtClean="0"/>
              <a:t>SaaS</a:t>
            </a:r>
            <a:r>
              <a:rPr lang="en-US" sz="2400" i="1" dirty="0" smtClean="0"/>
              <a:t> providers include Saleforce.com, Google Apps, and Microsoft office 365.</a:t>
            </a:r>
            <a:endParaRPr sz="2400">
              <a:latin typeface="Times New Roman" pitchFamily="18" charset="0"/>
              <a:cs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784734"/>
          </a:xfrm>
        </p:spPr>
        <p:txBody>
          <a:bodyPr/>
          <a:lstStyle/>
          <a:p>
            <a:r>
              <a:rPr lang="en-US" dirty="0" smtClean="0"/>
              <a:t>Other Cloud Service Models</a:t>
            </a:r>
            <a:endParaRPr lang="en-US" dirty="0"/>
          </a:p>
        </p:txBody>
      </p:sp>
      <p:sp>
        <p:nvSpPr>
          <p:cNvPr id="3" name="Text Placeholder 2"/>
          <p:cNvSpPr>
            <a:spLocks noGrp="1"/>
          </p:cNvSpPr>
          <p:nvPr>
            <p:ph type="body" idx="1"/>
          </p:nvPr>
        </p:nvSpPr>
        <p:spPr>
          <a:xfrm>
            <a:off x="228600" y="1219200"/>
            <a:ext cx="9296400" cy="4801314"/>
          </a:xfrm>
        </p:spPr>
        <p:txBody>
          <a:bodyPr/>
          <a:lstStyle/>
          <a:p>
            <a:pPr algn="just"/>
            <a:r>
              <a:rPr lang="en-US" sz="2400" dirty="0" smtClean="0">
                <a:latin typeface="+mj-lt"/>
              </a:rPr>
              <a:t>6. </a:t>
            </a:r>
            <a:r>
              <a:rPr lang="en-US" sz="2400" i="1" dirty="0" err="1" smtClean="0">
                <a:latin typeface="+mj-lt"/>
              </a:rPr>
              <a:t>SECaaS</a:t>
            </a:r>
            <a:r>
              <a:rPr lang="en-US" sz="2400" i="1" dirty="0" smtClean="0">
                <a:latin typeface="+mj-lt"/>
              </a:rPr>
              <a:t> </a:t>
            </a:r>
            <a:r>
              <a:rPr lang="en-US" sz="2400" b="0" i="1" dirty="0" smtClean="0">
                <a:latin typeface="+mj-lt"/>
              </a:rPr>
              <a:t>is an ability given to the end user to access the security service provided by the service provider on a pay-per-use basis. </a:t>
            </a:r>
            <a:endParaRPr lang="en-US" sz="2400" b="0" i="1" dirty="0" smtClean="0">
              <a:latin typeface="+mj-lt"/>
            </a:endParaRPr>
          </a:p>
          <a:p>
            <a:pPr algn="just"/>
            <a:endParaRPr lang="en-US" sz="2400" b="0" i="1" dirty="0" smtClean="0">
              <a:latin typeface="+mj-lt"/>
            </a:endParaRPr>
          </a:p>
          <a:p>
            <a:pPr algn="just"/>
            <a:r>
              <a:rPr lang="en-US" sz="2400" b="0" i="1" dirty="0" smtClean="0">
                <a:latin typeface="+mj-lt"/>
              </a:rPr>
              <a:t>In </a:t>
            </a:r>
            <a:r>
              <a:rPr lang="en-US" sz="2400" b="0" i="1" dirty="0" err="1" smtClean="0">
                <a:latin typeface="+mj-lt"/>
              </a:rPr>
              <a:t>SECaaS</a:t>
            </a:r>
            <a:r>
              <a:rPr lang="en-US" sz="2400" b="0" i="1" dirty="0" smtClean="0">
                <a:latin typeface="+mj-lt"/>
              </a:rPr>
              <a:t>, the service provider integrates their security services to benefit the end users. Generally, the </a:t>
            </a:r>
            <a:r>
              <a:rPr lang="en-US" sz="2400" b="0" i="1" dirty="0" err="1" smtClean="0">
                <a:latin typeface="+mj-lt"/>
              </a:rPr>
              <a:t>SECaaS</a:t>
            </a:r>
            <a:r>
              <a:rPr lang="en-US" sz="2400" b="0" i="1" dirty="0" smtClean="0">
                <a:latin typeface="+mj-lt"/>
              </a:rPr>
              <a:t> includes authentication, antivirus, antimalware/spyware, intrusion detection, and security event management. </a:t>
            </a:r>
            <a:endParaRPr lang="en-US" sz="2400" b="0" i="1" dirty="0" smtClean="0">
              <a:latin typeface="+mj-lt"/>
            </a:endParaRPr>
          </a:p>
          <a:p>
            <a:pPr algn="just"/>
            <a:endParaRPr lang="en-US" sz="2400" b="0" i="1" dirty="0" smtClean="0">
              <a:latin typeface="+mj-lt"/>
            </a:endParaRPr>
          </a:p>
          <a:p>
            <a:pPr algn="just"/>
            <a:r>
              <a:rPr lang="en-US" sz="2400" b="0" i="1" dirty="0" smtClean="0">
                <a:latin typeface="+mj-lt"/>
              </a:rPr>
              <a:t>The </a:t>
            </a:r>
            <a:r>
              <a:rPr lang="en-US" sz="2400" b="0" i="1" dirty="0" smtClean="0">
                <a:latin typeface="+mj-lt"/>
              </a:rPr>
              <a:t>security services provided by the </a:t>
            </a:r>
            <a:r>
              <a:rPr lang="en-US" sz="2400" b="0" i="1" dirty="0" err="1" smtClean="0">
                <a:latin typeface="+mj-lt"/>
              </a:rPr>
              <a:t>SECaaS</a:t>
            </a:r>
            <a:r>
              <a:rPr lang="en-US" sz="2400" b="0" i="1" dirty="0" smtClean="0">
                <a:latin typeface="+mj-lt"/>
              </a:rPr>
              <a:t> providers are typically used for securing the on-premise or in-house infrastructure and applications. </a:t>
            </a:r>
            <a:endParaRPr lang="en-US" sz="2400" b="0" i="1" dirty="0" smtClean="0">
              <a:latin typeface="+mj-lt"/>
            </a:endParaRPr>
          </a:p>
          <a:p>
            <a:pPr algn="just"/>
            <a:endParaRPr lang="en-US" sz="2400" b="0" i="1" dirty="0" smtClean="0">
              <a:latin typeface="+mj-lt"/>
            </a:endParaRPr>
          </a:p>
          <a:p>
            <a:pPr algn="just"/>
            <a:r>
              <a:rPr lang="en-US" sz="2400" b="0" i="1" dirty="0" smtClean="0">
                <a:latin typeface="+mj-lt"/>
              </a:rPr>
              <a:t>Some </a:t>
            </a:r>
            <a:r>
              <a:rPr lang="en-US" sz="2400" b="0" i="1" dirty="0" smtClean="0">
                <a:latin typeface="+mj-lt"/>
              </a:rPr>
              <a:t>of the </a:t>
            </a:r>
            <a:r>
              <a:rPr lang="en-US" sz="2400" b="0" i="1" dirty="0" err="1" smtClean="0">
                <a:latin typeface="+mj-lt"/>
              </a:rPr>
              <a:t>SECaaS</a:t>
            </a:r>
            <a:r>
              <a:rPr lang="en-US" sz="2400" b="0" i="1" dirty="0" smtClean="0">
                <a:latin typeface="+mj-lt"/>
              </a:rPr>
              <a:t> providers include Cisco, McAfee, Panda Software, Symantec, Trend Micro, and VeriSign. </a:t>
            </a:r>
            <a:endParaRPr lang="en-US" sz="2400" b="0" dirty="0">
              <a:latin typeface="+mj-l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915400" cy="632334"/>
          </a:xfrm>
        </p:spPr>
        <p:txBody>
          <a:bodyPr/>
          <a:lstStyle/>
          <a:p>
            <a:r>
              <a:rPr lang="en-US" dirty="0" smtClean="0"/>
              <a:t>Other Cloud Service Models</a:t>
            </a:r>
            <a:endParaRPr lang="en-US" dirty="0"/>
          </a:p>
        </p:txBody>
      </p:sp>
      <p:sp>
        <p:nvSpPr>
          <p:cNvPr id="3" name="Text Placeholder 2"/>
          <p:cNvSpPr>
            <a:spLocks noGrp="1"/>
          </p:cNvSpPr>
          <p:nvPr>
            <p:ph type="body" idx="1"/>
          </p:nvPr>
        </p:nvSpPr>
        <p:spPr>
          <a:xfrm>
            <a:off x="304800" y="1447800"/>
            <a:ext cx="9372600" cy="4062651"/>
          </a:xfrm>
        </p:spPr>
        <p:txBody>
          <a:bodyPr/>
          <a:lstStyle/>
          <a:p>
            <a:pPr algn="just"/>
            <a:r>
              <a:rPr lang="en-US" sz="2400" dirty="0" err="1" smtClean="0">
                <a:latin typeface="+mj-lt"/>
              </a:rPr>
              <a:t>IDaaS</a:t>
            </a:r>
            <a:r>
              <a:rPr lang="en-US" sz="2400" b="0" dirty="0" smtClean="0">
                <a:latin typeface="+mj-lt"/>
              </a:rPr>
              <a:t> is an ability given to the end users to access the authentication infrastructure that is managed and provided by the third-party service provider. </a:t>
            </a:r>
            <a:endParaRPr lang="en-US" sz="2400" b="0" dirty="0" smtClean="0">
              <a:latin typeface="+mj-lt"/>
            </a:endParaRPr>
          </a:p>
          <a:p>
            <a:pPr algn="just"/>
            <a:endParaRPr lang="en-US" sz="2400" b="0" dirty="0" smtClean="0">
              <a:latin typeface="+mj-lt"/>
            </a:endParaRPr>
          </a:p>
          <a:p>
            <a:pPr algn="just"/>
            <a:r>
              <a:rPr lang="en-US" sz="2400" b="0" dirty="0" smtClean="0">
                <a:latin typeface="+mj-lt"/>
              </a:rPr>
              <a:t>The </a:t>
            </a:r>
            <a:r>
              <a:rPr lang="en-US" sz="2400" b="0" dirty="0" smtClean="0">
                <a:latin typeface="+mj-lt"/>
              </a:rPr>
              <a:t>end user of </a:t>
            </a:r>
            <a:r>
              <a:rPr lang="en-US" sz="2400" b="0" dirty="0" err="1" smtClean="0">
                <a:latin typeface="+mj-lt"/>
              </a:rPr>
              <a:t>IDaaS</a:t>
            </a:r>
            <a:r>
              <a:rPr lang="en-US" sz="2400" b="0" dirty="0" smtClean="0">
                <a:latin typeface="+mj-lt"/>
              </a:rPr>
              <a:t> is typically an organization or enterprise. Using </a:t>
            </a:r>
            <a:r>
              <a:rPr lang="en-US" sz="2400" b="0" dirty="0" err="1" smtClean="0">
                <a:latin typeface="+mj-lt"/>
              </a:rPr>
              <a:t>IDaaS</a:t>
            </a:r>
            <a:r>
              <a:rPr lang="en-US" sz="2400" b="0" dirty="0" smtClean="0">
                <a:latin typeface="+mj-lt"/>
              </a:rPr>
              <a:t> services, any organization can easily manage their employees’ identity without any additional overhead. </a:t>
            </a:r>
            <a:endParaRPr lang="en-US" sz="2400" b="0" dirty="0" smtClean="0">
              <a:latin typeface="+mj-lt"/>
            </a:endParaRPr>
          </a:p>
          <a:p>
            <a:pPr algn="just"/>
            <a:endParaRPr lang="en-US" sz="2400" b="0" dirty="0" smtClean="0">
              <a:latin typeface="+mj-lt"/>
            </a:endParaRPr>
          </a:p>
          <a:p>
            <a:pPr algn="just"/>
            <a:r>
              <a:rPr lang="en-US" sz="2400" b="0" dirty="0" smtClean="0">
                <a:latin typeface="+mj-lt"/>
              </a:rPr>
              <a:t>Generally</a:t>
            </a:r>
            <a:r>
              <a:rPr lang="en-US" sz="2400" b="0" dirty="0" smtClean="0">
                <a:latin typeface="+mj-lt"/>
              </a:rPr>
              <a:t>, </a:t>
            </a:r>
            <a:r>
              <a:rPr lang="en-US" sz="2400" b="0" dirty="0" err="1" smtClean="0">
                <a:latin typeface="+mj-lt"/>
              </a:rPr>
              <a:t>IDaaS</a:t>
            </a:r>
            <a:r>
              <a:rPr lang="en-US" sz="2400" b="0" dirty="0" smtClean="0">
                <a:latin typeface="+mj-lt"/>
              </a:rPr>
              <a:t> includes directory services, federated services, registration, authentication services, risk and event monitoring, single sign-on services, and identity and profile management.</a:t>
            </a:r>
            <a:endParaRPr lang="en-US" sz="2400" b="0" dirty="0">
              <a:latin typeface="+mj-lt"/>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228600"/>
            <a:ext cx="9144000" cy="5539978"/>
          </a:xfrm>
        </p:spPr>
        <p:txBody>
          <a:bodyPr/>
          <a:lstStyle/>
          <a:p>
            <a:pPr algn="just"/>
            <a:r>
              <a:rPr lang="en-US" sz="2400" b="0" dirty="0" smtClean="0">
                <a:latin typeface="+mj-lt"/>
              </a:rPr>
              <a:t>The different new service models discussed in this section emerged after the introduction of cloud computing. </a:t>
            </a:r>
            <a:endParaRPr lang="en-US" sz="2400" b="0" dirty="0" smtClean="0">
              <a:latin typeface="+mj-lt"/>
            </a:endParaRPr>
          </a:p>
          <a:p>
            <a:pPr algn="just"/>
            <a:endParaRPr lang="en-US" sz="2400" b="0" dirty="0" smtClean="0">
              <a:latin typeface="+mj-lt"/>
            </a:endParaRPr>
          </a:p>
          <a:p>
            <a:pPr algn="just"/>
            <a:r>
              <a:rPr lang="en-US" sz="2400" b="0" dirty="0" smtClean="0">
                <a:latin typeface="+mj-lt"/>
              </a:rPr>
              <a:t>This </a:t>
            </a:r>
            <a:r>
              <a:rPr lang="en-US" sz="2400" b="0" dirty="0" smtClean="0">
                <a:latin typeface="+mj-lt"/>
              </a:rPr>
              <a:t>field still evolves and introduces new service models based on the end user’s needs. </a:t>
            </a:r>
            <a:endParaRPr lang="en-US" sz="2400" b="0" dirty="0" smtClean="0">
              <a:latin typeface="+mj-lt"/>
            </a:endParaRPr>
          </a:p>
          <a:p>
            <a:pPr algn="just"/>
            <a:endParaRPr lang="en-US" sz="2400" b="0" dirty="0" smtClean="0">
              <a:latin typeface="+mj-lt"/>
            </a:endParaRPr>
          </a:p>
          <a:p>
            <a:pPr algn="just"/>
            <a:r>
              <a:rPr lang="en-US" sz="2400" b="0" dirty="0" smtClean="0">
                <a:latin typeface="+mj-lt"/>
              </a:rPr>
              <a:t>Many </a:t>
            </a:r>
            <a:r>
              <a:rPr lang="en-US" sz="2400" b="0" dirty="0" smtClean="0">
                <a:latin typeface="+mj-lt"/>
              </a:rPr>
              <a:t>researchers from industry and academia already started introducing their innovative idea to take cloud computing to the next level. </a:t>
            </a:r>
            <a:endParaRPr lang="en-US" sz="2400" b="0" dirty="0" smtClean="0">
              <a:latin typeface="+mj-lt"/>
            </a:endParaRPr>
          </a:p>
          <a:p>
            <a:pPr algn="just"/>
            <a:endParaRPr lang="en-US" sz="2400" b="0" dirty="0" smtClean="0">
              <a:latin typeface="+mj-lt"/>
            </a:endParaRPr>
          </a:p>
          <a:p>
            <a:pPr algn="just"/>
            <a:r>
              <a:rPr lang="en-US" sz="2400" b="0" dirty="0" smtClean="0">
                <a:latin typeface="+mj-lt"/>
              </a:rPr>
              <a:t>Apart </a:t>
            </a:r>
            <a:r>
              <a:rPr lang="en-US" sz="2400" b="0" dirty="0" smtClean="0">
                <a:latin typeface="+mj-lt"/>
              </a:rPr>
              <a:t>from the service models discussed in this chapter, cloud computing researchers are thinking to add more service models. </a:t>
            </a:r>
            <a:endParaRPr lang="en-US" sz="2400" b="0" dirty="0" smtClean="0">
              <a:latin typeface="+mj-lt"/>
            </a:endParaRPr>
          </a:p>
          <a:p>
            <a:pPr algn="just"/>
            <a:endParaRPr lang="en-US" sz="2400" b="0" dirty="0" smtClean="0">
              <a:latin typeface="+mj-lt"/>
            </a:endParaRPr>
          </a:p>
          <a:p>
            <a:pPr algn="just"/>
            <a:r>
              <a:rPr lang="en-US" sz="2400" b="0" dirty="0" smtClean="0">
                <a:latin typeface="+mj-lt"/>
              </a:rPr>
              <a:t>Now</a:t>
            </a:r>
            <a:r>
              <a:rPr lang="en-US" sz="2400" b="0" dirty="0" smtClean="0">
                <a:latin typeface="+mj-lt"/>
              </a:rPr>
              <a:t>, cloud computing moves to the scenario where everything can be given as a service. This can be termed as Everything as a Service (</a:t>
            </a:r>
            <a:r>
              <a:rPr lang="en-US" sz="2400" b="0" dirty="0" err="1" smtClean="0">
                <a:latin typeface="+mj-lt"/>
              </a:rPr>
              <a:t>XaaS</a:t>
            </a:r>
            <a:r>
              <a:rPr lang="en-US" sz="2400" b="0" dirty="0" smtClean="0">
                <a:latin typeface="+mj-lt"/>
              </a:rPr>
              <a:t>). </a:t>
            </a:r>
            <a:endParaRPr lang="en-US" sz="2400" b="0" dirty="0">
              <a:latin typeface="+mj-lt"/>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381000"/>
            <a:ext cx="8991600" cy="3693319"/>
          </a:xfrm>
        </p:spPr>
        <p:txBody>
          <a:bodyPr/>
          <a:lstStyle/>
          <a:p>
            <a:pPr algn="just"/>
            <a:r>
              <a:rPr lang="en-US" sz="2400" b="0" dirty="0" smtClean="0">
                <a:latin typeface="+mj-lt"/>
              </a:rPr>
              <a:t>In the future, we expect many new service models to achieve the goal </a:t>
            </a:r>
            <a:r>
              <a:rPr lang="en-US" sz="2400" b="0" dirty="0" smtClean="0">
                <a:latin typeface="+mj-lt"/>
              </a:rPr>
              <a:t> </a:t>
            </a:r>
            <a:r>
              <a:rPr lang="en-US" sz="2400" b="0" dirty="0" smtClean="0">
                <a:latin typeface="+mj-lt"/>
              </a:rPr>
              <a:t>of </a:t>
            </a:r>
            <a:r>
              <a:rPr lang="en-US" sz="2400" b="0" dirty="0" err="1" smtClean="0">
                <a:latin typeface="+mj-lt"/>
              </a:rPr>
              <a:t>XaaS</a:t>
            </a:r>
            <a:r>
              <a:rPr lang="en-US" sz="2400" b="0" dirty="0" smtClean="0">
                <a:latin typeface="+mj-lt"/>
              </a:rPr>
              <a:t>.</a:t>
            </a:r>
          </a:p>
          <a:p>
            <a:pPr algn="just"/>
            <a:endParaRPr lang="en-US" sz="2400" b="0" dirty="0" smtClean="0">
              <a:latin typeface="+mj-lt"/>
            </a:endParaRPr>
          </a:p>
          <a:p>
            <a:pPr algn="just"/>
            <a:r>
              <a:rPr lang="en-US" sz="2400" b="0" dirty="0" smtClean="0">
                <a:latin typeface="+mj-lt"/>
              </a:rPr>
              <a:t> </a:t>
            </a:r>
            <a:r>
              <a:rPr lang="en-US" sz="2400" b="0" dirty="0" err="1" smtClean="0">
                <a:latin typeface="+mj-lt"/>
              </a:rPr>
              <a:t>XaaS</a:t>
            </a:r>
            <a:r>
              <a:rPr lang="en-US" sz="2400" b="0" dirty="0" smtClean="0">
                <a:latin typeface="+mj-lt"/>
              </a:rPr>
              <a:t> may include Backup as a Service (</a:t>
            </a:r>
            <a:r>
              <a:rPr lang="en-US" sz="2400" b="0" dirty="0" err="1" smtClean="0">
                <a:latin typeface="+mj-lt"/>
              </a:rPr>
              <a:t>BaaS</a:t>
            </a:r>
            <a:r>
              <a:rPr lang="en-US" sz="2400" b="0" dirty="0" smtClean="0">
                <a:latin typeface="+mj-lt"/>
              </a:rPr>
              <a:t>), Communication as a Service (</a:t>
            </a:r>
            <a:r>
              <a:rPr lang="en-US" sz="2400" b="0" dirty="0" err="1" smtClean="0">
                <a:latin typeface="+mj-lt"/>
              </a:rPr>
              <a:t>CaaS</a:t>
            </a:r>
            <a:r>
              <a:rPr lang="en-US" sz="2400" b="0" dirty="0" smtClean="0">
                <a:latin typeface="+mj-lt"/>
              </a:rPr>
              <a:t>), </a:t>
            </a:r>
            <a:r>
              <a:rPr lang="en-US" sz="2400" b="0" dirty="0" err="1" smtClean="0">
                <a:latin typeface="+mj-lt"/>
              </a:rPr>
              <a:t>Hadoop</a:t>
            </a:r>
            <a:r>
              <a:rPr lang="en-US" sz="2400" b="0" dirty="0" smtClean="0">
                <a:latin typeface="+mj-lt"/>
              </a:rPr>
              <a:t> as a Service (</a:t>
            </a:r>
            <a:r>
              <a:rPr lang="en-US" sz="2400" b="0" dirty="0" err="1" smtClean="0">
                <a:latin typeface="+mj-lt"/>
              </a:rPr>
              <a:t>HaaS</a:t>
            </a:r>
            <a:r>
              <a:rPr lang="en-US" sz="2400" b="0" dirty="0" smtClean="0">
                <a:latin typeface="+mj-lt"/>
              </a:rPr>
              <a:t>), Disaster Recovery as a Service (</a:t>
            </a:r>
            <a:r>
              <a:rPr lang="en-US" sz="2400" b="0" dirty="0" err="1" smtClean="0">
                <a:latin typeface="+mj-lt"/>
              </a:rPr>
              <a:t>DRaaS</a:t>
            </a:r>
            <a:r>
              <a:rPr lang="en-US" sz="2400" b="0" dirty="0" smtClean="0">
                <a:latin typeface="+mj-lt"/>
              </a:rPr>
              <a:t>), Testing as a Service (</a:t>
            </a:r>
            <a:r>
              <a:rPr lang="en-US" sz="2400" b="0" dirty="0" err="1" smtClean="0">
                <a:latin typeface="+mj-lt"/>
              </a:rPr>
              <a:t>TaaS</a:t>
            </a:r>
            <a:r>
              <a:rPr lang="en-US" sz="2400" b="0" dirty="0" smtClean="0">
                <a:latin typeface="+mj-lt"/>
              </a:rPr>
              <a:t>), Firewall as a Service (</a:t>
            </a:r>
            <a:r>
              <a:rPr lang="en-US" sz="2400" b="0" dirty="0" err="1" smtClean="0">
                <a:latin typeface="+mj-lt"/>
              </a:rPr>
              <a:t>FWaaS</a:t>
            </a:r>
            <a:r>
              <a:rPr lang="en-US" sz="2400" b="0" dirty="0" smtClean="0">
                <a:latin typeface="+mj-lt"/>
              </a:rPr>
              <a:t>), Virtual Private Network as a Service (</a:t>
            </a:r>
            <a:r>
              <a:rPr lang="en-US" sz="2400" b="0" dirty="0" err="1" smtClean="0">
                <a:latin typeface="+mj-lt"/>
              </a:rPr>
              <a:t>VPNaaS</a:t>
            </a:r>
            <a:r>
              <a:rPr lang="en-US" sz="2400" b="0" dirty="0" smtClean="0">
                <a:latin typeface="+mj-lt"/>
              </a:rPr>
              <a:t>), Load Balancers as a Service (</a:t>
            </a:r>
            <a:r>
              <a:rPr lang="en-US" sz="2400" b="0" dirty="0" err="1" smtClean="0">
                <a:latin typeface="+mj-lt"/>
              </a:rPr>
              <a:t>LBaaS</a:t>
            </a:r>
            <a:r>
              <a:rPr lang="en-US" sz="2400" b="0" dirty="0" smtClean="0">
                <a:latin typeface="+mj-lt"/>
              </a:rPr>
              <a:t>), Message Queue as a Service (</a:t>
            </a:r>
            <a:r>
              <a:rPr lang="en-US" sz="2400" b="0" dirty="0" err="1" smtClean="0">
                <a:latin typeface="+mj-lt"/>
              </a:rPr>
              <a:t>MQaaS</a:t>
            </a:r>
            <a:r>
              <a:rPr lang="en-US" sz="2400" b="0" dirty="0" smtClean="0">
                <a:latin typeface="+mj-lt"/>
              </a:rPr>
              <a:t>), and Monitoring as a Service (</a:t>
            </a:r>
            <a:r>
              <a:rPr lang="en-US" sz="2400" b="0" dirty="0" err="1" smtClean="0">
                <a:latin typeface="+mj-lt"/>
              </a:rPr>
              <a:t>MaaS</a:t>
            </a:r>
            <a:r>
              <a:rPr lang="en-US" sz="2400" b="0" dirty="0" smtClean="0">
                <a:latin typeface="+mj-lt"/>
              </a:rPr>
              <a:t>).</a:t>
            </a:r>
          </a:p>
          <a:p>
            <a:endParaRPr lang="en-US" sz="2400" b="0" dirty="0">
              <a:latin typeface="+mj-lt"/>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20492177">
            <a:off x="1952167" y="2869377"/>
            <a:ext cx="7209409" cy="1477328"/>
          </a:xfrm>
        </p:spPr>
        <p:txBody>
          <a:bodyPr/>
          <a:lstStyle/>
          <a:p>
            <a:r>
              <a:rPr lang="en-US" sz="9600" dirty="0" smtClean="0"/>
              <a:t>Thank you</a:t>
            </a:r>
            <a:endParaRPr lang="en-US" sz="9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600</TotalTime>
  <Words>8118</Words>
  <Application>Microsoft Office PowerPoint</Application>
  <PresentationFormat>Custom</PresentationFormat>
  <Paragraphs>548</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Slide 1</vt:lpstr>
      <vt:lpstr>Cloud Service Models</vt:lpstr>
      <vt:lpstr>Cloud Service Models</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Infrastructure as a Service</vt:lpstr>
      <vt:lpstr>Infrastructure as a Service</vt:lpstr>
      <vt:lpstr>Infrastructure as a Service</vt:lpstr>
      <vt:lpstr>Infrastructure as a Service</vt:lpstr>
      <vt:lpstr>Infrastructure as a Service</vt:lpstr>
      <vt:lpstr>Characteristics of IaaS</vt:lpstr>
      <vt:lpstr>Characteristics of IaaS</vt:lpstr>
      <vt:lpstr>Characteristics of IaaS</vt:lpstr>
      <vt:lpstr>Characteristics of IaaS</vt:lpstr>
      <vt:lpstr>Suitability of IaaS</vt:lpstr>
      <vt:lpstr>Suitability of IaaS</vt:lpstr>
      <vt:lpstr>Suitability of IaaS</vt:lpstr>
      <vt:lpstr>Suitability of IaaS</vt:lpstr>
      <vt:lpstr>Suitability of IaaS</vt:lpstr>
      <vt:lpstr>Pros and Cons of IaaS</vt:lpstr>
      <vt:lpstr>Pros and Cons of IaaS</vt:lpstr>
      <vt:lpstr>Pros and Cons of IaaS</vt:lpstr>
      <vt:lpstr>Pros and Cons of IaaS</vt:lpstr>
      <vt:lpstr>Pros and Cons of IaaS</vt:lpstr>
      <vt:lpstr>Summary of IaaS Providers</vt:lpstr>
      <vt:lpstr>Summary of IaaS Providers</vt:lpstr>
      <vt:lpstr>Summary of IaaS Providers</vt:lpstr>
      <vt:lpstr>Platform as a Service</vt:lpstr>
      <vt:lpstr>Platform as a Service</vt:lpstr>
      <vt:lpstr>Platform as a Service</vt:lpstr>
      <vt:lpstr>Platform as a Service</vt:lpstr>
      <vt:lpstr>Platform as a Service</vt:lpstr>
      <vt:lpstr>Platform as a Service</vt:lpstr>
      <vt:lpstr>Characteristics of PaaS</vt:lpstr>
      <vt:lpstr>Characteristics of PaaS</vt:lpstr>
      <vt:lpstr>Characteristics of PaaS</vt:lpstr>
      <vt:lpstr>Characteristics of PaaS</vt:lpstr>
      <vt:lpstr>Suitability of PaaS</vt:lpstr>
      <vt:lpstr>Suitability of PaaS</vt:lpstr>
      <vt:lpstr>Suitability of PaaS</vt:lpstr>
      <vt:lpstr>Suitability of PaaS</vt:lpstr>
      <vt:lpstr>Suitability of PaaS</vt:lpstr>
      <vt:lpstr>Suitability of PaaS</vt:lpstr>
      <vt:lpstr>Pros and Cons of PaaS</vt:lpstr>
      <vt:lpstr>Pros and Cons of PaaS</vt:lpstr>
      <vt:lpstr>Pros and Cons of PaaS</vt:lpstr>
      <vt:lpstr>Pros and Cons of PaaS</vt:lpstr>
      <vt:lpstr>Pros and Cons of PaaS</vt:lpstr>
      <vt:lpstr>Pros and Cons of PaaS</vt:lpstr>
      <vt:lpstr>Pros and Cons of PaaS</vt:lpstr>
      <vt:lpstr>Pros and Cons of PaaS</vt:lpstr>
      <vt:lpstr>Pros and Cons of PaaS</vt:lpstr>
      <vt:lpstr>Summary of PaaS Providers</vt:lpstr>
      <vt:lpstr>Summary of PaaS Providers</vt:lpstr>
      <vt:lpstr>Software as a Service (SaaS)</vt:lpstr>
      <vt:lpstr>(SaaS)</vt:lpstr>
      <vt:lpstr>Software as a Service</vt:lpstr>
      <vt:lpstr>Slide 67</vt:lpstr>
      <vt:lpstr>Slide 68</vt:lpstr>
      <vt:lpstr>Characteristics of SaaS</vt:lpstr>
      <vt:lpstr>Characteristics of SaaS</vt:lpstr>
      <vt:lpstr>Characteristics of SaaS</vt:lpstr>
      <vt:lpstr>Suitability of SaaS</vt:lpstr>
      <vt:lpstr>Suitability of SaaS</vt:lpstr>
      <vt:lpstr>Suitability of SaaS</vt:lpstr>
      <vt:lpstr>Suitability of SaaS</vt:lpstr>
      <vt:lpstr>Suitability of SaaS</vt:lpstr>
      <vt:lpstr>Pros and Cons of SaaS</vt:lpstr>
      <vt:lpstr>Pros and Cons of SaaS</vt:lpstr>
      <vt:lpstr>Pros and Cons of SaaS</vt:lpstr>
      <vt:lpstr>Pros and Cons of SaaS</vt:lpstr>
      <vt:lpstr>Pros and Cons of SaaS</vt:lpstr>
      <vt:lpstr>Summary of SaaS Providers</vt:lpstr>
      <vt:lpstr>Other Cloud Service Models</vt:lpstr>
      <vt:lpstr>Other Cloud Service Models</vt:lpstr>
      <vt:lpstr>Other Cloud Service Models</vt:lpstr>
      <vt:lpstr>Other Cloud Service Models</vt:lpstr>
      <vt:lpstr>Other Cloud Service Models</vt:lpstr>
      <vt:lpstr>Other Cloud Service Models</vt:lpstr>
      <vt:lpstr>Other Cloud Service Models</vt:lpstr>
      <vt:lpstr>Other Cloud Service Models</vt:lpstr>
      <vt:lpstr>Other Cloud Service Models</vt:lpstr>
      <vt:lpstr>Slide 92</vt:lpstr>
      <vt:lpstr>Slide 93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Student</cp:lastModifiedBy>
  <cp:revision>68</cp:revision>
  <dcterms:created xsi:type="dcterms:W3CDTF">2020-07-03T07:21:41Z</dcterms:created>
  <dcterms:modified xsi:type="dcterms:W3CDTF">2020-12-12T07:22:23Z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2014-03-07T00:00:00Z</vt:filetime>
  </property>
  <property fmtid="{D5CDD505-2E9C-101B-9397-08002B2CF9AE}" pid="3" name="Creator">
    <vt:lpwstr>Microsoft® Office PowerPoint® 2007</vt:lpwstr>
  </property>
  <property fmtid="{D5CDD505-2E9C-101B-9397-08002B2CF9AE}" pid="4" name="LastSaved">
    <vt:filetime>2020-07-03T00:00:00Z</vt:filetime>
  </property>
</Properties>
</file>