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308" r:id="rId4"/>
    <p:sldId id="34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84" r:id="rId69"/>
    <p:sldId id="385" r:id="rId70"/>
    <p:sldId id="386" r:id="rId71"/>
    <p:sldId id="388" r:id="rId72"/>
    <p:sldId id="389" r:id="rId73"/>
    <p:sldId id="390" r:id="rId74"/>
    <p:sldId id="391" r:id="rId75"/>
    <p:sldId id="392" r:id="rId76"/>
    <p:sldId id="393" r:id="rId77"/>
    <p:sldId id="394" r:id="rId78"/>
    <p:sldId id="395" r:id="rId79"/>
    <p:sldId id="396" r:id="rId80"/>
    <p:sldId id="398" r:id="rId81"/>
    <p:sldId id="399" r:id="rId82"/>
    <p:sldId id="400" r:id="rId83"/>
    <p:sldId id="401" r:id="rId84"/>
    <p:sldId id="402" r:id="rId85"/>
    <p:sldId id="403" r:id="rId86"/>
    <p:sldId id="404" r:id="rId87"/>
    <p:sldId id="405" r:id="rId88"/>
    <p:sldId id="406" r:id="rId89"/>
    <p:sldId id="407" r:id="rId90"/>
    <p:sldId id="408" r:id="rId91"/>
    <p:sldId id="409" r:id="rId92"/>
    <p:sldId id="410" r:id="rId93"/>
    <p:sldId id="411" r:id="rId94"/>
    <p:sldId id="412" r:id="rId95"/>
    <p:sldId id="413" r:id="rId96"/>
    <p:sldId id="414" r:id="rId97"/>
    <p:sldId id="415" r:id="rId98"/>
    <p:sldId id="319" r:id="rId9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26" y="-21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type="body" idx="1"/>
          </p:nvPr>
        </p:nvSpPr>
        <p:spPr/>
        <p:txBody>
          <a:bodyPr lIns="0" tIns="0" rIns="0" bIns="0"/>
          <a:lstStyle>
            <a:lvl1pPr>
              <a:defRPr sz="4000" b="1" i="0">
                <a:solidFill>
                  <a:srgbClr val="404040"/>
                </a:solidFill>
                <a:latin typeface="Comic Sans MS"/>
                <a:cs typeface="Comic Sans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0"/>
            <a:ext cx="842644" cy="5666740"/>
          </a:xfrm>
          <a:custGeom>
            <a:avLst/>
            <a:gdLst/>
            <a:ahLst/>
            <a:cxnLst/>
            <a:rect l="l" t="t" r="r" b="b"/>
            <a:pathLst>
              <a:path w="842644" h="5666740">
                <a:moveTo>
                  <a:pt x="842594" y="0"/>
                </a:moveTo>
                <a:lnTo>
                  <a:pt x="0" y="0"/>
                </a:lnTo>
                <a:lnTo>
                  <a:pt x="0" y="5666155"/>
                </a:lnTo>
                <a:lnTo>
                  <a:pt x="842594" y="0"/>
                </a:lnTo>
                <a:close/>
              </a:path>
            </a:pathLst>
          </a:custGeom>
          <a:solidFill>
            <a:srgbClr val="90C225">
              <a:alpha val="85096"/>
            </a:srgbClr>
          </a:solidFill>
        </p:spPr>
        <p:txBody>
          <a:bodyPr wrap="square" lIns="0" tIns="0" rIns="0" bIns="0" rtlCol="0"/>
          <a:lstStyle/>
          <a:p>
            <a:endParaRPr/>
          </a:p>
        </p:txBody>
      </p:sp>
      <p:sp>
        <p:nvSpPr>
          <p:cNvPr id="26" name="bk object 26"/>
          <p:cNvSpPr/>
          <p:nvPr/>
        </p:nvSpPr>
        <p:spPr>
          <a:xfrm>
            <a:off x="1085850" y="2667000"/>
            <a:ext cx="8572500" cy="2895600"/>
          </a:xfrm>
          <a:prstGeom prst="rect">
            <a:avLst/>
          </a:prstGeom>
          <a:blipFill>
            <a:blip r:embed="rId2" cstate="print"/>
            <a:stretch>
              <a:fillRect/>
            </a:stretch>
          </a:blipFill>
        </p:spPr>
        <p:txBody>
          <a:bodyPr wrap="square" lIns="0" tIns="0" rIns="0" bIns="0" rtlCol="0"/>
          <a:lstStyle/>
          <a:p>
            <a:endParaRPr/>
          </a:p>
        </p:txBody>
      </p:sp>
      <p:sp>
        <p:nvSpPr>
          <p:cNvPr id="27" name="bk object 27"/>
          <p:cNvSpPr/>
          <p:nvPr/>
        </p:nvSpPr>
        <p:spPr>
          <a:xfrm>
            <a:off x="2021458" y="3101467"/>
            <a:ext cx="7062216" cy="998854"/>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 name="Holder 2"/>
          <p:cNvSpPr>
            <a:spLocks noGrp="1"/>
          </p:cNvSpPr>
          <p:nvPr>
            <p:ph type="title"/>
          </p:nvPr>
        </p:nvSpPr>
        <p:spPr>
          <a:xfrm>
            <a:off x="2091308" y="434466"/>
            <a:ext cx="6081395" cy="1489075"/>
          </a:xfrm>
          <a:prstGeom prst="rect">
            <a:avLst/>
          </a:prstGeom>
        </p:spPr>
        <p:txBody>
          <a:bodyPr wrap="square" lIns="0" tIns="0" rIns="0" bIns="0">
            <a:spAutoFit/>
          </a:bodyPr>
          <a:lstStyle>
            <a:lvl1pPr>
              <a:defRPr sz="4800" b="1" i="0">
                <a:solidFill>
                  <a:srgbClr val="90C225"/>
                </a:solidFill>
                <a:latin typeface="Comic Sans MS"/>
                <a:cs typeface="Comic Sans MS"/>
              </a:defRPr>
            </a:lvl1pPr>
          </a:lstStyle>
          <a:p>
            <a:endParaRPr/>
          </a:p>
        </p:txBody>
      </p:sp>
      <p:sp>
        <p:nvSpPr>
          <p:cNvPr id="3" name="Holder 3"/>
          <p:cNvSpPr>
            <a:spLocks noGrp="1"/>
          </p:cNvSpPr>
          <p:nvPr>
            <p:ph type="body" idx="1"/>
          </p:nvPr>
        </p:nvSpPr>
        <p:spPr>
          <a:xfrm>
            <a:off x="1086408" y="1887246"/>
            <a:ext cx="7691755" cy="2973704"/>
          </a:xfrm>
          <a:prstGeom prst="rect">
            <a:avLst/>
          </a:prstGeom>
        </p:spPr>
        <p:txBody>
          <a:bodyPr wrap="square" lIns="0" tIns="0" rIns="0" bIns="0">
            <a:spAutoFit/>
          </a:bodyPr>
          <a:lstStyle>
            <a:lvl1pPr>
              <a:defRPr sz="4000" b="1" i="0">
                <a:solidFill>
                  <a:srgbClr val="404040"/>
                </a:solidFill>
                <a:latin typeface="Comic Sans MS"/>
                <a:cs typeface="Comic Sans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1/9/2021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38200" y="0"/>
            <a:ext cx="2609850" cy="3067050"/>
          </a:xfrm>
          <a:prstGeom prst="rect">
            <a:avLst/>
          </a:prstGeom>
          <a:blipFill>
            <a:blip r:embed="rId2" cstate="print"/>
            <a:stretch>
              <a:fillRect/>
            </a:stretch>
          </a:blipFill>
        </p:spPr>
        <p:txBody>
          <a:bodyPr wrap="square" lIns="0" tIns="0" rIns="0" bIns="0" rtlCol="0"/>
          <a:lstStyle/>
          <a:p>
            <a:endParaRPr/>
          </a:p>
        </p:txBody>
      </p:sp>
      <p:sp>
        <p:nvSpPr>
          <p:cNvPr id="7" name="Title 1"/>
          <p:cNvSpPr txBox="1">
            <a:spLocks/>
          </p:cNvSpPr>
          <p:nvPr/>
        </p:nvSpPr>
        <p:spPr>
          <a:xfrm>
            <a:off x="2362200" y="1524000"/>
            <a:ext cx="6081395" cy="738664"/>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smtClean="0">
                <a:ln>
                  <a:noFill/>
                </a:ln>
                <a:solidFill>
                  <a:srgbClr val="92D050"/>
                </a:solidFill>
                <a:effectLst/>
                <a:uLnTx/>
                <a:uFillTx/>
                <a:latin typeface="Times New Roman" pitchFamily="18" charset="0"/>
                <a:ea typeface="+mj-ea"/>
                <a:cs typeface="Times New Roman" pitchFamily="18" charset="0"/>
              </a:rPr>
              <a:t>UNIT - 5</a:t>
            </a:r>
            <a:endParaRPr kumimoji="0" lang="en-US" sz="4000" b="1" i="0" u="none" strike="noStrike" kern="0" cap="none" spc="0" normalizeH="0" baseline="0" noProof="0" dirty="0">
              <a:ln>
                <a:noFill/>
              </a:ln>
              <a:solidFill>
                <a:srgbClr val="92D050"/>
              </a:solidFill>
              <a:effectLst/>
              <a:uLnTx/>
              <a:uFillTx/>
              <a:latin typeface="Times New Roman" pitchFamily="18" charset="0"/>
              <a:ea typeface="+mj-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081395" cy="533400"/>
          </a:xfrm>
        </p:spPr>
        <p:txBody>
          <a:bodyPr/>
          <a:lstStyle/>
          <a:p>
            <a:pPr algn="ctr"/>
            <a:r>
              <a:rPr lang="en-US" dirty="0" smtClean="0"/>
              <a:t>EMC IT</a:t>
            </a:r>
            <a:endParaRPr lang="en-US" dirty="0"/>
          </a:p>
        </p:txBody>
      </p:sp>
      <p:sp>
        <p:nvSpPr>
          <p:cNvPr id="3" name="Text Placeholder 2"/>
          <p:cNvSpPr>
            <a:spLocks noGrp="1"/>
          </p:cNvSpPr>
          <p:nvPr>
            <p:ph type="body" idx="1"/>
          </p:nvPr>
        </p:nvSpPr>
        <p:spPr>
          <a:xfrm>
            <a:off x="304800" y="1143000"/>
            <a:ext cx="9296400" cy="2954655"/>
          </a:xfrm>
        </p:spPr>
        <p:txBody>
          <a:bodyPr/>
          <a:lstStyle/>
          <a:p>
            <a:pPr algn="just"/>
            <a:r>
              <a:rPr lang="en-US" sz="2400" b="0" dirty="0" smtClean="0">
                <a:latin typeface="+mj-lt"/>
              </a:rPr>
              <a:t>Virtualization is the main concept behind the success of EMC IT. </a:t>
            </a:r>
          </a:p>
          <a:p>
            <a:pPr algn="just"/>
            <a:endParaRPr lang="en-US" sz="2400" b="0" dirty="0" smtClean="0">
              <a:latin typeface="+mj-lt"/>
            </a:endParaRPr>
          </a:p>
          <a:p>
            <a:pPr algn="just"/>
            <a:r>
              <a:rPr lang="en-US" sz="2400" b="0" dirty="0" smtClean="0">
                <a:latin typeface="+mj-lt"/>
              </a:rPr>
              <a:t>By </a:t>
            </a:r>
            <a:r>
              <a:rPr lang="en-US" sz="2400" b="0" dirty="0" err="1" smtClean="0">
                <a:latin typeface="+mj-lt"/>
              </a:rPr>
              <a:t>virtualizing</a:t>
            </a:r>
            <a:r>
              <a:rPr lang="en-US" sz="2400" b="0" dirty="0" smtClean="0">
                <a:latin typeface="+mj-lt"/>
              </a:rPr>
              <a:t> the infrastructure, allocation of the resources on demand is possible. </a:t>
            </a:r>
          </a:p>
          <a:p>
            <a:pPr algn="just"/>
            <a:endParaRPr lang="en-US" sz="2400" b="0" dirty="0" smtClean="0">
              <a:latin typeface="+mj-lt"/>
            </a:endParaRPr>
          </a:p>
          <a:p>
            <a:pPr algn="just"/>
            <a:r>
              <a:rPr lang="en-US" sz="2400" b="0" dirty="0" smtClean="0">
                <a:latin typeface="+mj-lt"/>
              </a:rPr>
              <a:t>This also helps to increase efficiency and resource utilization. </a:t>
            </a:r>
          </a:p>
          <a:p>
            <a:pPr algn="just"/>
            <a:endParaRPr lang="en-US" sz="2400" b="0" dirty="0" smtClean="0">
              <a:latin typeface="+mj-lt"/>
            </a:endParaRPr>
          </a:p>
          <a:p>
            <a:pPr algn="just"/>
            <a:r>
              <a:rPr lang="en-US" sz="2400" b="0" dirty="0" smtClean="0">
                <a:latin typeface="+mj-lt"/>
              </a:rPr>
              <a:t>EMC IT provides its business process units with </a:t>
            </a:r>
            <a:r>
              <a:rPr lang="en-US" sz="2400" b="0" dirty="0" err="1" smtClean="0">
                <a:latin typeface="+mj-lt"/>
              </a:rPr>
              <a:t>IaaS</a:t>
            </a:r>
            <a:r>
              <a:rPr lang="en-US" sz="2400" b="0" dirty="0" smtClean="0">
                <a:latin typeface="+mj-lt"/>
              </a:rPr>
              <a:t>, </a:t>
            </a:r>
            <a:r>
              <a:rPr lang="en-US" sz="2400" b="0" dirty="0" err="1" smtClean="0">
                <a:latin typeface="+mj-lt"/>
              </a:rPr>
              <a:t>PaaS</a:t>
            </a:r>
            <a:r>
              <a:rPr lang="en-US" sz="2400" b="0" dirty="0" smtClean="0">
                <a:latin typeface="+mj-lt"/>
              </a:rPr>
              <a:t>, and </a:t>
            </a:r>
            <a:r>
              <a:rPr lang="en-US" sz="2400" b="0" dirty="0" err="1" smtClean="0">
                <a:latin typeface="+mj-lt"/>
              </a:rPr>
              <a:t>SaaS</a:t>
            </a:r>
            <a:r>
              <a:rPr lang="en-US" sz="2400" b="0" dirty="0" smtClean="0">
                <a:latin typeface="+mj-lt"/>
              </a:rPr>
              <a:t>. </a:t>
            </a:r>
            <a:endParaRPr lang="en-US" sz="2400" b="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9600" y="50010"/>
            <a:ext cx="8534400" cy="635079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6081395" cy="738664"/>
          </a:xfrm>
        </p:spPr>
        <p:txBody>
          <a:bodyPr/>
          <a:lstStyle/>
          <a:p>
            <a:r>
              <a:rPr lang="en-US" dirty="0" smtClean="0"/>
              <a:t>EMC IT</a:t>
            </a:r>
            <a:endParaRPr lang="en-US" dirty="0"/>
          </a:p>
        </p:txBody>
      </p:sp>
      <p:sp>
        <p:nvSpPr>
          <p:cNvPr id="3" name="Text Placeholder 2"/>
          <p:cNvSpPr>
            <a:spLocks noGrp="1"/>
          </p:cNvSpPr>
          <p:nvPr>
            <p:ph type="body" idx="1"/>
          </p:nvPr>
        </p:nvSpPr>
        <p:spPr>
          <a:xfrm>
            <a:off x="457200" y="1066800"/>
            <a:ext cx="9067800" cy="5909310"/>
          </a:xfrm>
        </p:spPr>
        <p:txBody>
          <a:bodyPr/>
          <a:lstStyle/>
          <a:p>
            <a:pPr algn="just"/>
            <a:r>
              <a:rPr lang="en-US" sz="2400" b="0" dirty="0" smtClean="0">
                <a:latin typeface="+mj-lt"/>
              </a:rPr>
              <a:t>1.IaaS offers EMC business units the ability to provision infrastructure components such as network, storage, computing, and operating systems individually or as integrated services. </a:t>
            </a:r>
          </a:p>
          <a:p>
            <a:pPr algn="just"/>
            <a:endParaRPr lang="en-US" sz="2400" b="0" dirty="0" smtClean="0">
              <a:latin typeface="+mj-lt"/>
            </a:endParaRPr>
          </a:p>
          <a:p>
            <a:pPr algn="just"/>
            <a:r>
              <a:rPr lang="en-US" sz="2400" b="0" dirty="0" smtClean="0">
                <a:latin typeface="+mj-lt"/>
              </a:rPr>
              <a:t>2. </a:t>
            </a:r>
            <a:r>
              <a:rPr lang="en-US" sz="2400" b="0" dirty="0" err="1" smtClean="0">
                <a:latin typeface="+mj-lt"/>
              </a:rPr>
              <a:t>PaaS</a:t>
            </a:r>
            <a:r>
              <a:rPr lang="en-US" sz="2400" b="0" dirty="0" smtClean="0">
                <a:latin typeface="+mj-lt"/>
              </a:rPr>
              <a:t> provides the secure application and information frameworks on top of application server, web server, database, unstructured content management, and security components as a service to business units from which to develop solutions. </a:t>
            </a:r>
          </a:p>
          <a:p>
            <a:pPr algn="just"/>
            <a:endParaRPr lang="en-US" sz="2400" b="0" dirty="0" smtClean="0">
              <a:latin typeface="+mj-lt"/>
            </a:endParaRPr>
          </a:p>
          <a:p>
            <a:pPr algn="just"/>
            <a:r>
              <a:rPr lang="en-US" sz="2400" b="0" dirty="0" smtClean="0">
                <a:latin typeface="+mj-lt"/>
              </a:rPr>
              <a:t>EMC IT offers database platforms (Oracle Database as a Service, SQL Server as a Service, </a:t>
            </a:r>
            <a:r>
              <a:rPr lang="en-US" sz="2400" b="0" dirty="0" err="1" smtClean="0">
                <a:latin typeface="+mj-lt"/>
              </a:rPr>
              <a:t>Greenplum</a:t>
            </a:r>
            <a:r>
              <a:rPr lang="en-US" sz="2400" b="0" dirty="0" smtClean="0">
                <a:latin typeface="+mj-lt"/>
              </a:rPr>
              <a:t> as a Service) and application platforms (application development, Enterprise Content Management as a Service, Information Cycle Management as a Service, Security </a:t>
            </a:r>
            <a:r>
              <a:rPr lang="en-US" sz="2400" b="0" dirty="0" err="1" smtClean="0">
                <a:latin typeface="+mj-lt"/>
              </a:rPr>
              <a:t>PaaS</a:t>
            </a:r>
            <a:r>
              <a:rPr lang="en-US" sz="2400" b="0" dirty="0" smtClean="0">
                <a:latin typeface="+mj-lt"/>
              </a:rPr>
              <a:t>, Integration as a Service) for the purpose of development. </a:t>
            </a:r>
          </a:p>
          <a:p>
            <a:pPr algn="just"/>
            <a:endParaRPr lang="en-US" sz="2400" b="0" dirty="0" smtClean="0">
              <a:latin typeface="+mj-lt"/>
            </a:endParaRPr>
          </a:p>
          <a:p>
            <a:pPr algn="just"/>
            <a:endParaRPr lang="en-US" sz="2400" b="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6081395" cy="738664"/>
          </a:xfrm>
        </p:spPr>
        <p:txBody>
          <a:bodyPr/>
          <a:lstStyle/>
          <a:p>
            <a:r>
              <a:rPr lang="en-US" dirty="0" smtClean="0"/>
              <a:t>EMC IT</a:t>
            </a:r>
            <a:endParaRPr lang="en-US" dirty="0"/>
          </a:p>
        </p:txBody>
      </p:sp>
      <p:sp>
        <p:nvSpPr>
          <p:cNvPr id="3" name="Text Placeholder 2"/>
          <p:cNvSpPr>
            <a:spLocks noGrp="1"/>
          </p:cNvSpPr>
          <p:nvPr>
            <p:ph type="body" idx="1"/>
          </p:nvPr>
        </p:nvSpPr>
        <p:spPr>
          <a:xfrm>
            <a:off x="457200" y="1066800"/>
            <a:ext cx="9067800" cy="4062651"/>
          </a:xfrm>
        </p:spPr>
        <p:txBody>
          <a:bodyPr/>
          <a:lstStyle/>
          <a:p>
            <a:pPr algn="just"/>
            <a:endParaRPr lang="en-US" sz="2400" b="0" dirty="0" smtClean="0">
              <a:latin typeface="+mj-lt"/>
            </a:endParaRPr>
          </a:p>
          <a:p>
            <a:pPr algn="just"/>
            <a:r>
              <a:rPr lang="en-US" sz="2400" b="0" dirty="0" smtClean="0">
                <a:latin typeface="+mj-lt"/>
              </a:rPr>
              <a:t>3. </a:t>
            </a:r>
            <a:r>
              <a:rPr lang="en-US" sz="2400" b="0" dirty="0" err="1" smtClean="0">
                <a:latin typeface="+mj-lt"/>
              </a:rPr>
              <a:t>SaaS</a:t>
            </a:r>
            <a:r>
              <a:rPr lang="en-US" sz="2400" b="0" dirty="0" smtClean="0">
                <a:latin typeface="+mj-lt"/>
              </a:rPr>
              <a:t> provides applications and tools in a service model for business enablement. EMC IT brought together several existing business solutions under the unified architecture named as Business Intelligence as a Service. </a:t>
            </a:r>
          </a:p>
          <a:p>
            <a:pPr algn="just"/>
            <a:endParaRPr lang="en-US" sz="2400" b="0" dirty="0" smtClean="0">
              <a:latin typeface="+mj-lt"/>
            </a:endParaRPr>
          </a:p>
          <a:p>
            <a:pPr algn="just"/>
            <a:r>
              <a:rPr lang="en-US" sz="2400" b="0" dirty="0" smtClean="0">
                <a:latin typeface="+mj-lt"/>
              </a:rPr>
              <a:t>It also offers Enterprise Resource Planning (ERP) and Customer Relationship Management (CRM) as a Service. </a:t>
            </a:r>
          </a:p>
          <a:p>
            <a:pPr algn="just"/>
            <a:endParaRPr lang="en-US" sz="2400" b="0" dirty="0" smtClean="0">
              <a:latin typeface="+mj-lt"/>
            </a:endParaRPr>
          </a:p>
          <a:p>
            <a:pPr algn="just"/>
            <a:r>
              <a:rPr lang="en-US" sz="2400" b="0" dirty="0" smtClean="0">
                <a:latin typeface="+mj-lt"/>
              </a:rPr>
              <a:t>4. User Interface as a Service (</a:t>
            </a:r>
            <a:r>
              <a:rPr lang="en-US" sz="2400" b="0" dirty="0" err="1" smtClean="0">
                <a:latin typeface="+mj-lt"/>
              </a:rPr>
              <a:t>UIaaS</a:t>
            </a:r>
            <a:r>
              <a:rPr lang="en-US" sz="2400" b="0" dirty="0" smtClean="0">
                <a:latin typeface="+mj-lt"/>
              </a:rPr>
              <a:t>) provisions user and interface experience, rather than provisioning the actual device used.</a:t>
            </a:r>
            <a:endParaRPr lang="en-US" sz="2400" b="0"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258303" cy="632334"/>
          </a:xfrm>
        </p:spPr>
        <p:txBody>
          <a:bodyPr/>
          <a:lstStyle/>
          <a:p>
            <a:r>
              <a:rPr lang="en-US" dirty="0" err="1" smtClean="0"/>
              <a:t>Captiva</a:t>
            </a:r>
            <a:r>
              <a:rPr lang="en-US" dirty="0" smtClean="0"/>
              <a:t> Cloud Toolkit</a:t>
            </a:r>
            <a:endParaRPr lang="en-US" dirty="0"/>
          </a:p>
        </p:txBody>
      </p:sp>
      <p:sp>
        <p:nvSpPr>
          <p:cNvPr id="3" name="Text Placeholder 2"/>
          <p:cNvSpPr>
            <a:spLocks noGrp="1"/>
          </p:cNvSpPr>
          <p:nvPr>
            <p:ph type="body" idx="1"/>
          </p:nvPr>
        </p:nvSpPr>
        <p:spPr>
          <a:xfrm>
            <a:off x="228600" y="1143000"/>
            <a:ext cx="9296400" cy="4801314"/>
          </a:xfrm>
        </p:spPr>
        <p:txBody>
          <a:bodyPr/>
          <a:lstStyle/>
          <a:p>
            <a:pPr algn="just"/>
            <a:r>
              <a:rPr lang="en-US" sz="2400" b="0" dirty="0" smtClean="0">
                <a:latin typeface="+mj-lt"/>
              </a:rPr>
              <a:t>EMC offers a tool called </a:t>
            </a:r>
            <a:r>
              <a:rPr lang="en-US" sz="2400" b="0" i="1" dirty="0" err="1" smtClean="0">
                <a:solidFill>
                  <a:srgbClr val="92D050"/>
                </a:solidFill>
                <a:latin typeface="+mj-lt"/>
              </a:rPr>
              <a:t>Captiva</a:t>
            </a:r>
            <a:r>
              <a:rPr lang="en-US" sz="2400" b="0" i="1" dirty="0" smtClean="0">
                <a:solidFill>
                  <a:srgbClr val="92D050"/>
                </a:solidFill>
                <a:latin typeface="+mj-lt"/>
              </a:rPr>
              <a:t> Cloud Toolkit </a:t>
            </a:r>
            <a:r>
              <a:rPr lang="en-US" sz="2400" b="0" i="1" dirty="0" smtClean="0">
                <a:latin typeface="+mj-lt"/>
              </a:rPr>
              <a:t>to help in the development of </a:t>
            </a:r>
            <a:r>
              <a:rPr lang="en-US" sz="2400" b="0" i="1" dirty="0" err="1" smtClean="0">
                <a:latin typeface="+mj-lt"/>
              </a:rPr>
              <a:t>softwares</a:t>
            </a:r>
            <a:r>
              <a:rPr lang="en-US" sz="2400" b="0" i="1" dirty="0" smtClean="0">
                <a:latin typeface="+mj-lt"/>
              </a:rPr>
              <a:t>. </a:t>
            </a:r>
          </a:p>
          <a:p>
            <a:pPr algn="just"/>
            <a:endParaRPr lang="en-US" sz="2400" b="0" i="1" dirty="0" smtClean="0">
              <a:latin typeface="+mj-lt"/>
            </a:endParaRPr>
          </a:p>
          <a:p>
            <a:pPr algn="just"/>
            <a:r>
              <a:rPr lang="en-US" sz="2400" b="0" i="1" dirty="0" smtClean="0">
                <a:latin typeface="+mj-lt"/>
              </a:rPr>
              <a:t>EMC </a:t>
            </a:r>
            <a:r>
              <a:rPr lang="en-US" sz="2400" b="0" i="1" dirty="0" err="1" smtClean="0">
                <a:latin typeface="+mj-lt"/>
              </a:rPr>
              <a:t>Captiva</a:t>
            </a:r>
            <a:r>
              <a:rPr lang="en-US" sz="2400" b="0" i="1" dirty="0" smtClean="0">
                <a:latin typeface="+mj-lt"/>
              </a:rPr>
              <a:t> Cloud Toolkit is a Software Development Kit (SDK) comprised of modules that help web application developers to quickly add scanning and imaging functionality directly to their web-based business applications.</a:t>
            </a:r>
          </a:p>
          <a:p>
            <a:pPr algn="just"/>
            <a:endParaRPr lang="en-US" sz="2400" b="0" i="1" dirty="0" smtClean="0">
              <a:latin typeface="+mj-lt"/>
            </a:endParaRPr>
          </a:p>
          <a:p>
            <a:pPr algn="just"/>
            <a:r>
              <a:rPr lang="en-US" sz="2400" b="0" dirty="0" smtClean="0">
                <a:latin typeface="+mj-lt"/>
              </a:rPr>
              <a:t>Using </a:t>
            </a:r>
            <a:r>
              <a:rPr lang="en-US" sz="2400" b="0" dirty="0" err="1" smtClean="0">
                <a:latin typeface="+mj-lt"/>
              </a:rPr>
              <a:t>Captiva</a:t>
            </a:r>
            <a:r>
              <a:rPr lang="en-US" sz="2400" b="0" dirty="0" smtClean="0">
                <a:latin typeface="+mj-lt"/>
              </a:rPr>
              <a:t> Cloud Toolkit, developers can quickly create a working scan-enabled web-based business application in as early as 1 week. </a:t>
            </a:r>
          </a:p>
          <a:p>
            <a:pPr algn="just"/>
            <a:endParaRPr lang="en-US" sz="2400" b="0" dirty="0" smtClean="0">
              <a:latin typeface="+mj-lt"/>
            </a:endParaRPr>
          </a:p>
          <a:p>
            <a:pPr algn="just"/>
            <a:r>
              <a:rPr lang="en-US" sz="2400" b="0" dirty="0" smtClean="0">
                <a:latin typeface="+mj-lt"/>
              </a:rPr>
              <a:t>As a result, time to market is shortened and development, testing, and support costs are greatly reduced.</a:t>
            </a:r>
            <a:endParaRPr lang="en-US" sz="2400" b="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1"/>
            <a:ext cx="7376795" cy="838199"/>
          </a:xfrm>
        </p:spPr>
        <p:txBody>
          <a:bodyPr/>
          <a:lstStyle/>
          <a:p>
            <a:r>
              <a:rPr lang="en-US" dirty="0" err="1" smtClean="0"/>
              <a:t>Captiva</a:t>
            </a:r>
            <a:r>
              <a:rPr lang="en-US" dirty="0" smtClean="0"/>
              <a:t> Cloud Toolkit</a:t>
            </a:r>
            <a:endParaRPr lang="en-US" dirty="0"/>
          </a:p>
        </p:txBody>
      </p:sp>
      <p:sp>
        <p:nvSpPr>
          <p:cNvPr id="3" name="Text Placeholder 2"/>
          <p:cNvSpPr>
            <a:spLocks noGrp="1"/>
          </p:cNvSpPr>
          <p:nvPr>
            <p:ph type="body" idx="1"/>
          </p:nvPr>
        </p:nvSpPr>
        <p:spPr>
          <a:xfrm>
            <a:off x="304800" y="1371600"/>
            <a:ext cx="9601200" cy="2954655"/>
          </a:xfrm>
        </p:spPr>
        <p:txBody>
          <a:bodyPr/>
          <a:lstStyle/>
          <a:p>
            <a:pPr algn="just"/>
            <a:r>
              <a:rPr lang="en-US" sz="2400" b="0" dirty="0" smtClean="0">
                <a:latin typeface="+mj-lt"/>
              </a:rPr>
              <a:t>Also, the enterprise’s return on investment is quickly achieved, and its ability to compete in an increasingly competitive distributed document capture market is accelerated.</a:t>
            </a:r>
          </a:p>
          <a:p>
            <a:pPr algn="just"/>
            <a:endParaRPr lang="en-US" sz="2400" b="0" dirty="0" smtClean="0">
              <a:latin typeface="+mj-lt"/>
            </a:endParaRPr>
          </a:p>
          <a:p>
            <a:pPr algn="just"/>
            <a:r>
              <a:rPr lang="en-US" sz="2400" b="0" dirty="0" smtClean="0">
                <a:latin typeface="+mj-lt"/>
              </a:rPr>
              <a:t>There are a few modules that are commonly used in most of the process development. These are basic modules that import images from various sources like fax, e-mail, or scanner or from any repository. </a:t>
            </a:r>
          </a:p>
          <a:p>
            <a:pPr algn="just"/>
            <a:endParaRPr lang="en-US" sz="2400" b="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148195" cy="609599"/>
          </a:xfrm>
        </p:spPr>
        <p:txBody>
          <a:bodyPr/>
          <a:lstStyle/>
          <a:p>
            <a:r>
              <a:rPr lang="en-US" dirty="0" err="1" smtClean="0"/>
              <a:t>Captiva</a:t>
            </a:r>
            <a:r>
              <a:rPr lang="en-US" dirty="0" smtClean="0"/>
              <a:t> Cloud Toolkit</a:t>
            </a:r>
            <a:endParaRPr lang="en-US" dirty="0"/>
          </a:p>
        </p:txBody>
      </p:sp>
      <p:sp>
        <p:nvSpPr>
          <p:cNvPr id="3" name="Text Placeholder 2"/>
          <p:cNvSpPr>
            <a:spLocks noGrp="1"/>
          </p:cNvSpPr>
          <p:nvPr>
            <p:ph type="body" idx="1"/>
          </p:nvPr>
        </p:nvSpPr>
        <p:spPr>
          <a:xfrm>
            <a:off x="381000" y="1066800"/>
            <a:ext cx="9296400" cy="5909310"/>
          </a:xfrm>
        </p:spPr>
        <p:txBody>
          <a:bodyPr/>
          <a:lstStyle/>
          <a:p>
            <a:pPr marL="457200" indent="-457200" algn="just">
              <a:buAutoNum type="arabicPeriod"/>
            </a:pPr>
            <a:r>
              <a:rPr lang="en-US" sz="2400" i="1" dirty="0" smtClean="0">
                <a:latin typeface="+mj-lt"/>
              </a:rPr>
              <a:t>Scan: </a:t>
            </a:r>
            <a:r>
              <a:rPr lang="en-US" sz="2400" b="0" i="1" dirty="0" smtClean="0">
                <a:latin typeface="+mj-lt"/>
              </a:rPr>
              <a:t>Scanning is importing activity of documents into </a:t>
            </a:r>
            <a:r>
              <a:rPr lang="en-US" sz="2400" b="0" i="1" dirty="0" err="1" smtClean="0">
                <a:latin typeface="+mj-lt"/>
              </a:rPr>
              <a:t>Captiva</a:t>
            </a:r>
            <a:r>
              <a:rPr lang="en-US" sz="2400" b="0" i="1" dirty="0" smtClean="0">
                <a:latin typeface="+mj-lt"/>
              </a:rPr>
              <a:t> from a scanner. Basically, scanning happens at page level to bring images page by page into </a:t>
            </a:r>
            <a:r>
              <a:rPr lang="en-US" sz="2400" b="0" i="1" dirty="0" err="1" smtClean="0">
                <a:latin typeface="+mj-lt"/>
              </a:rPr>
              <a:t>Captiva</a:t>
            </a:r>
            <a:r>
              <a:rPr lang="en-US" sz="2400" b="0" i="1" dirty="0" smtClean="0">
                <a:latin typeface="+mj-lt"/>
              </a:rPr>
              <a:t>. (intelligent Capture)</a:t>
            </a:r>
          </a:p>
          <a:p>
            <a:pPr marL="457200" indent="-457200" algn="just"/>
            <a:endParaRPr lang="en-US" sz="1200" b="0" i="1" dirty="0" smtClean="0">
              <a:latin typeface="+mj-lt"/>
            </a:endParaRPr>
          </a:p>
          <a:p>
            <a:pPr marL="457200" indent="-457200" algn="just"/>
            <a:r>
              <a:rPr lang="en-US" sz="2400" b="0" i="1" dirty="0" smtClean="0">
                <a:latin typeface="+mj-lt"/>
              </a:rPr>
              <a:t>	Scanning is the entry point to </a:t>
            </a:r>
            <a:r>
              <a:rPr lang="en-US" sz="2400" b="0" i="1" dirty="0" err="1" smtClean="0">
                <a:latin typeface="+mj-lt"/>
              </a:rPr>
              <a:t>Captiva</a:t>
            </a:r>
            <a:r>
              <a:rPr lang="en-US" sz="2400" b="0" i="1" dirty="0" smtClean="0">
                <a:latin typeface="+mj-lt"/>
              </a:rPr>
              <a:t> where one can import any kind of document like </a:t>
            </a:r>
            <a:r>
              <a:rPr lang="en-US" sz="2400" b="0" i="1" dirty="0" err="1" smtClean="0">
                <a:latin typeface="+mj-lt"/>
              </a:rPr>
              <a:t>pdf</a:t>
            </a:r>
            <a:r>
              <a:rPr lang="en-US" sz="2400" b="0" i="1" dirty="0" smtClean="0">
                <a:latin typeface="+mj-lt"/>
              </a:rPr>
              <a:t>, tiff, and jpg. </a:t>
            </a:r>
          </a:p>
          <a:p>
            <a:pPr marL="457200" indent="-457200" algn="just">
              <a:buAutoNum type="arabicPeriod"/>
            </a:pPr>
            <a:endParaRPr lang="en-US" sz="2400" b="0" i="1" dirty="0" smtClean="0">
              <a:latin typeface="+mj-lt"/>
            </a:endParaRPr>
          </a:p>
          <a:p>
            <a:pPr algn="just"/>
            <a:r>
              <a:rPr lang="en-US" sz="2400" dirty="0" smtClean="0">
                <a:latin typeface="+mj-lt"/>
              </a:rPr>
              <a:t>2. </a:t>
            </a:r>
            <a:r>
              <a:rPr lang="en-US" sz="2400" i="1" dirty="0" smtClean="0">
                <a:latin typeface="+mj-lt"/>
              </a:rPr>
              <a:t>MDW: </a:t>
            </a:r>
            <a:r>
              <a:rPr lang="en-US" sz="2400" b="0" i="1" dirty="0" smtClean="0">
                <a:latin typeface="+mj-lt"/>
              </a:rPr>
              <a:t>Multi Directory Watch is another entry point to </a:t>
            </a:r>
            <a:r>
              <a:rPr lang="en-US" sz="2400" b="0" i="1" dirty="0" err="1" smtClean="0">
                <a:latin typeface="+mj-lt"/>
              </a:rPr>
              <a:t>Captiva</a:t>
            </a:r>
            <a:r>
              <a:rPr lang="en-US" sz="2400" b="0" i="1" dirty="0" smtClean="0">
                <a:latin typeface="+mj-lt"/>
              </a:rPr>
              <a:t>. MDW can be pointed to any folder/repository from where </a:t>
            </a:r>
            <a:r>
              <a:rPr lang="en-US" sz="2400" b="0" i="1" dirty="0" err="1" smtClean="0">
                <a:latin typeface="+mj-lt"/>
              </a:rPr>
              <a:t>Captiva</a:t>
            </a:r>
            <a:r>
              <a:rPr lang="en-US" sz="2400" b="0" i="1" dirty="0" smtClean="0">
                <a:latin typeface="+mj-lt"/>
              </a:rPr>
              <a:t> could import documents directly. </a:t>
            </a:r>
          </a:p>
          <a:p>
            <a:pPr algn="just"/>
            <a:endParaRPr lang="en-US" sz="2400" b="0" i="1" dirty="0" smtClean="0">
              <a:latin typeface="+mj-lt"/>
            </a:endParaRPr>
          </a:p>
          <a:p>
            <a:pPr algn="just"/>
            <a:r>
              <a:rPr lang="en-US" sz="2400" b="0" i="1" dirty="0" smtClean="0">
                <a:latin typeface="+mj-lt"/>
              </a:rPr>
              <a:t>MDW is very useful if business is getting documents in the form of a soft copy, for example, as an attached file in an e-mail. </a:t>
            </a:r>
          </a:p>
          <a:p>
            <a:pPr algn="just"/>
            <a:endParaRPr lang="en-US" sz="2400" b="0" i="1" dirty="0" smtClean="0">
              <a:latin typeface="+mj-lt"/>
            </a:endParaRPr>
          </a:p>
          <a:p>
            <a:pPr algn="just"/>
            <a:r>
              <a:rPr lang="en-US" sz="2400" b="0" i="1" dirty="0" smtClean="0">
                <a:latin typeface="+mj-lt"/>
              </a:rPr>
              <a:t>MDW also acts as a scan module except it does not interlock with the scanner.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148195" cy="609599"/>
          </a:xfrm>
        </p:spPr>
        <p:txBody>
          <a:bodyPr/>
          <a:lstStyle/>
          <a:p>
            <a:r>
              <a:rPr lang="en-US" dirty="0" err="1" smtClean="0"/>
              <a:t>Captiva</a:t>
            </a:r>
            <a:r>
              <a:rPr lang="en-US" dirty="0" smtClean="0"/>
              <a:t> Cloud Toolkit</a:t>
            </a:r>
            <a:endParaRPr lang="en-US" dirty="0"/>
          </a:p>
        </p:txBody>
      </p:sp>
      <p:sp>
        <p:nvSpPr>
          <p:cNvPr id="3" name="Text Placeholder 2"/>
          <p:cNvSpPr>
            <a:spLocks noGrp="1"/>
          </p:cNvSpPr>
          <p:nvPr>
            <p:ph type="body" idx="1"/>
          </p:nvPr>
        </p:nvSpPr>
        <p:spPr>
          <a:xfrm>
            <a:off x="304800" y="1066800"/>
            <a:ext cx="9601200" cy="5701561"/>
          </a:xfrm>
        </p:spPr>
        <p:txBody>
          <a:bodyPr/>
          <a:lstStyle/>
          <a:p>
            <a:pPr algn="just"/>
            <a:r>
              <a:rPr lang="en-US" sz="2400" dirty="0" smtClean="0">
                <a:latin typeface="+mj-lt"/>
              </a:rPr>
              <a:t>3. </a:t>
            </a:r>
            <a:r>
              <a:rPr lang="en-US" sz="2400" i="1" dirty="0" smtClean="0">
                <a:latin typeface="+mj-lt"/>
              </a:rPr>
              <a:t>IE: </a:t>
            </a:r>
            <a:r>
              <a:rPr lang="en-US" sz="2400" b="0" i="1" dirty="0" smtClean="0">
                <a:latin typeface="+mj-lt"/>
              </a:rPr>
              <a:t>Image enhancement is a kind of filter or repairing tool for images that are not clear.</a:t>
            </a:r>
          </a:p>
          <a:p>
            <a:pPr algn="just"/>
            <a:endParaRPr lang="en-US" sz="1200" b="0" i="1" dirty="0" smtClean="0">
              <a:latin typeface="+mj-lt"/>
            </a:endParaRPr>
          </a:p>
          <a:p>
            <a:pPr algn="just"/>
            <a:r>
              <a:rPr lang="en-US" sz="2400" b="0" i="1" dirty="0" smtClean="0">
                <a:latin typeface="+mj-lt"/>
              </a:rPr>
              <a:t> It enhances the image quality, so it could be processed easily through </a:t>
            </a:r>
            <a:r>
              <a:rPr lang="en-US" sz="2400" b="0" i="1" dirty="0" err="1" smtClean="0">
                <a:latin typeface="+mj-lt"/>
              </a:rPr>
              <a:t>Captiva</a:t>
            </a:r>
            <a:r>
              <a:rPr lang="en-US" sz="2400" b="0" i="1" dirty="0" smtClean="0">
                <a:latin typeface="+mj-lt"/>
              </a:rPr>
              <a:t>. </a:t>
            </a:r>
          </a:p>
          <a:p>
            <a:pPr algn="just"/>
            <a:endParaRPr lang="en-US" sz="1050" b="0" i="1" dirty="0" smtClean="0">
              <a:latin typeface="+mj-lt"/>
            </a:endParaRPr>
          </a:p>
          <a:p>
            <a:pPr algn="just"/>
            <a:r>
              <a:rPr lang="en-US" sz="2400" b="0" i="1" dirty="0" smtClean="0">
                <a:latin typeface="+mj-lt"/>
              </a:rPr>
              <a:t>One can configure IE as per business requirement and images being received. The functionalities of IE are </a:t>
            </a:r>
            <a:r>
              <a:rPr lang="en-US" sz="2400" b="0" i="1" dirty="0" err="1" smtClean="0">
                <a:latin typeface="+mj-lt"/>
              </a:rPr>
              <a:t>deskew</a:t>
            </a:r>
            <a:r>
              <a:rPr lang="en-US" sz="2400" b="0" i="1" dirty="0" smtClean="0">
                <a:latin typeface="+mj-lt"/>
              </a:rPr>
              <a:t>, noise removal, etc.</a:t>
            </a:r>
          </a:p>
          <a:p>
            <a:pPr algn="just"/>
            <a:r>
              <a:rPr lang="en-US" sz="2400" b="0" i="1" dirty="0" smtClean="0">
                <a:latin typeface="+mj-lt"/>
              </a:rPr>
              <a:t> </a:t>
            </a:r>
          </a:p>
          <a:p>
            <a:pPr algn="just"/>
            <a:r>
              <a:rPr lang="en-US" sz="2400" dirty="0" smtClean="0">
                <a:latin typeface="+mj-lt"/>
              </a:rPr>
              <a:t>4. </a:t>
            </a:r>
            <a:r>
              <a:rPr lang="en-US" sz="2400" i="1" dirty="0" smtClean="0">
                <a:latin typeface="+mj-lt"/>
              </a:rPr>
              <a:t>Index: </a:t>
            </a:r>
            <a:r>
              <a:rPr lang="en-US" sz="2400" b="0" i="1" dirty="0" smtClean="0">
                <a:latin typeface="+mj-lt"/>
              </a:rPr>
              <a:t>Indexing is a data capturing activity in </a:t>
            </a:r>
            <a:r>
              <a:rPr lang="en-US" sz="2400" b="0" i="1" dirty="0" err="1" smtClean="0">
                <a:latin typeface="+mj-lt"/>
              </a:rPr>
              <a:t>Captiva</a:t>
            </a:r>
            <a:r>
              <a:rPr lang="en-US" sz="2400" b="0" i="1" dirty="0" smtClean="0">
                <a:latin typeface="+mj-lt"/>
              </a:rPr>
              <a:t> through which one can capture key data from various fields. </a:t>
            </a:r>
          </a:p>
          <a:p>
            <a:pPr algn="just"/>
            <a:endParaRPr lang="en-US" sz="1200" b="0" i="1" dirty="0" smtClean="0">
              <a:latin typeface="+mj-lt"/>
            </a:endParaRPr>
          </a:p>
          <a:p>
            <a:pPr algn="just"/>
            <a:r>
              <a:rPr lang="en-US" sz="2400" b="0" i="1" dirty="0" smtClean="0">
                <a:latin typeface="+mj-lt"/>
              </a:rPr>
              <a:t>For example, if bank form is being processed, the A/C no. and sort code could be the indexing field. Indexing could be added as per requirement of business.</a:t>
            </a:r>
          </a:p>
          <a:p>
            <a:pPr algn="just"/>
            <a:endParaRPr lang="en-US" sz="1400" b="0" i="1" dirty="0" smtClean="0">
              <a:latin typeface="+mj-lt"/>
            </a:endParaRPr>
          </a:p>
          <a:p>
            <a:pPr algn="just"/>
            <a:r>
              <a:rPr lang="en-US" sz="2400" b="0" i="1" dirty="0" smtClean="0">
                <a:latin typeface="+mj-lt"/>
              </a:rPr>
              <a:t> A validation field could be added to avoid unwanted data entry while indexing any document.</a:t>
            </a:r>
            <a:endParaRPr lang="en-US" sz="2400" b="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639303" cy="784734"/>
          </a:xfrm>
        </p:spPr>
        <p:txBody>
          <a:bodyPr/>
          <a:lstStyle/>
          <a:p>
            <a:r>
              <a:rPr lang="en-US" dirty="0" err="1" smtClean="0"/>
              <a:t>Captiva</a:t>
            </a:r>
            <a:r>
              <a:rPr lang="en-US" dirty="0" smtClean="0"/>
              <a:t> Cloud Toolkit</a:t>
            </a:r>
            <a:endParaRPr lang="en-US" dirty="0"/>
          </a:p>
        </p:txBody>
      </p:sp>
      <p:sp>
        <p:nvSpPr>
          <p:cNvPr id="3" name="Text Placeholder 2"/>
          <p:cNvSpPr>
            <a:spLocks noGrp="1"/>
          </p:cNvSpPr>
          <p:nvPr>
            <p:ph type="body" idx="1"/>
          </p:nvPr>
        </p:nvSpPr>
        <p:spPr>
          <a:xfrm>
            <a:off x="381000" y="1143000"/>
            <a:ext cx="9144000" cy="5232202"/>
          </a:xfrm>
        </p:spPr>
        <p:txBody>
          <a:bodyPr/>
          <a:lstStyle/>
          <a:p>
            <a:pPr algn="just"/>
            <a:r>
              <a:rPr lang="en-US" sz="2400" dirty="0" smtClean="0">
                <a:latin typeface="+mj-lt"/>
              </a:rPr>
              <a:t>5. </a:t>
            </a:r>
            <a:r>
              <a:rPr lang="en-US" sz="2400" i="1" dirty="0" smtClean="0">
                <a:latin typeface="+mj-lt"/>
              </a:rPr>
              <a:t>Export: </a:t>
            </a:r>
            <a:r>
              <a:rPr lang="en-US" sz="2400" b="0" i="1" dirty="0" smtClean="0">
                <a:latin typeface="+mj-lt"/>
              </a:rPr>
              <a:t>Export is the exit point of </a:t>
            </a:r>
            <a:r>
              <a:rPr lang="en-US" sz="2400" b="0" i="1" dirty="0" err="1" smtClean="0">
                <a:latin typeface="+mj-lt"/>
              </a:rPr>
              <a:t>Captiva</a:t>
            </a:r>
            <a:r>
              <a:rPr lang="en-US" sz="2400" b="0" i="1" dirty="0" smtClean="0">
                <a:latin typeface="+mj-lt"/>
              </a:rPr>
              <a:t> where images/data are sent to various repositories like file, net, document, or data. </a:t>
            </a:r>
          </a:p>
          <a:p>
            <a:pPr algn="just"/>
            <a:endParaRPr lang="en-US" sz="1400" b="0" i="1" dirty="0" smtClean="0">
              <a:latin typeface="+mj-lt"/>
            </a:endParaRPr>
          </a:p>
          <a:p>
            <a:pPr algn="just"/>
            <a:r>
              <a:rPr lang="en-US" sz="2400" b="0" i="1" dirty="0" smtClean="0">
                <a:latin typeface="+mj-lt"/>
              </a:rPr>
              <a:t>The exported data are used for business requirements of various business divisions. </a:t>
            </a:r>
          </a:p>
          <a:p>
            <a:pPr algn="just"/>
            <a:endParaRPr lang="en-US" sz="1400" b="0" i="1" dirty="0" smtClean="0">
              <a:latin typeface="+mj-lt"/>
            </a:endParaRPr>
          </a:p>
          <a:p>
            <a:pPr algn="just"/>
            <a:r>
              <a:rPr lang="en-US" sz="2400" b="0" i="1" dirty="0" smtClean="0">
                <a:latin typeface="+mj-lt"/>
              </a:rPr>
              <a:t>For example, if we are capturing the A/C no. and sort code for a bank application, this could be mapped to any department where it is needed.</a:t>
            </a:r>
          </a:p>
          <a:p>
            <a:pPr algn="just"/>
            <a:r>
              <a:rPr lang="en-US" sz="2400" b="0" i="1" dirty="0" smtClean="0">
                <a:latin typeface="+mj-lt"/>
              </a:rPr>
              <a:t> </a:t>
            </a:r>
          </a:p>
          <a:p>
            <a:pPr algn="just"/>
            <a:r>
              <a:rPr lang="en-US" sz="2400" dirty="0" smtClean="0">
                <a:latin typeface="+mj-lt"/>
              </a:rPr>
              <a:t>6. </a:t>
            </a:r>
            <a:r>
              <a:rPr lang="en-US" sz="2400" i="1" dirty="0" smtClean="0">
                <a:latin typeface="+mj-lt"/>
              </a:rPr>
              <a:t>Multi: </a:t>
            </a:r>
            <a:r>
              <a:rPr lang="en-US" sz="2400" b="0" i="1" dirty="0" smtClean="0">
                <a:latin typeface="+mj-lt"/>
              </a:rPr>
              <a:t>Multi is the last process in </a:t>
            </a:r>
            <a:r>
              <a:rPr lang="en-US" sz="2400" b="0" i="1" dirty="0" err="1" smtClean="0">
                <a:latin typeface="+mj-lt"/>
              </a:rPr>
              <a:t>Captiva</a:t>
            </a:r>
            <a:r>
              <a:rPr lang="en-US" sz="2400" b="0" i="1" dirty="0" smtClean="0">
                <a:latin typeface="+mj-lt"/>
              </a:rPr>
              <a:t> to delete batches that have gone through all modules and exported value successfully.</a:t>
            </a:r>
          </a:p>
          <a:p>
            <a:pPr algn="just"/>
            <a:endParaRPr lang="en-US" sz="2400" b="0" i="1" dirty="0" smtClean="0">
              <a:latin typeface="+mj-lt"/>
            </a:endParaRPr>
          </a:p>
          <a:p>
            <a:pPr algn="just"/>
            <a:r>
              <a:rPr lang="en-US" sz="2400" b="0" i="1" dirty="0" smtClean="0">
                <a:latin typeface="+mj-lt"/>
              </a:rPr>
              <a:t> Multi could be configured as per need of business. In the case when it is required to take a backup of batches, this module could be avoided.</a:t>
            </a:r>
          </a:p>
          <a:p>
            <a:pPr algn="just"/>
            <a:endParaRPr lang="en-US" sz="2400" b="0" i="1" dirty="0" smtClean="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219200"/>
            <a:ext cx="9448800" cy="1846659"/>
          </a:xfrm>
        </p:spPr>
        <p:txBody>
          <a:bodyPr/>
          <a:lstStyle/>
          <a:p>
            <a:pPr algn="just"/>
            <a:r>
              <a:rPr lang="en-US" sz="2400" b="0" dirty="0" smtClean="0">
                <a:latin typeface="+mj-lt"/>
              </a:rPr>
              <a:t>The previously mentioned modules are very basic modules of </a:t>
            </a:r>
            <a:r>
              <a:rPr lang="en-US" sz="2400" b="0" dirty="0" err="1" smtClean="0">
                <a:latin typeface="+mj-lt"/>
              </a:rPr>
              <a:t>Captiva</a:t>
            </a:r>
            <a:r>
              <a:rPr lang="en-US" sz="2400" b="0" dirty="0" smtClean="0">
                <a:latin typeface="+mj-lt"/>
              </a:rPr>
              <a:t> for indexing and exporting. But for more flexibility and automation, dispatcher is used, which is more accurate to capture data.</a:t>
            </a:r>
          </a:p>
          <a:p>
            <a:endParaRPr lang="en-US" sz="2400" dirty="0">
              <a:latin typeface="+mj-lt"/>
            </a:endParaRPr>
          </a:p>
        </p:txBody>
      </p:sp>
      <p:sp>
        <p:nvSpPr>
          <p:cNvPr id="5" name="Title 1"/>
          <p:cNvSpPr>
            <a:spLocks noGrp="1"/>
          </p:cNvSpPr>
          <p:nvPr>
            <p:ph type="title"/>
          </p:nvPr>
        </p:nvSpPr>
        <p:spPr>
          <a:xfrm>
            <a:off x="533400" y="304800"/>
            <a:ext cx="7639303" cy="784734"/>
          </a:xfrm>
        </p:spPr>
        <p:txBody>
          <a:bodyPr/>
          <a:lstStyle/>
          <a:p>
            <a:r>
              <a:rPr lang="en-US" dirty="0" err="1" smtClean="0"/>
              <a:t>Captiva</a:t>
            </a:r>
            <a:r>
              <a:rPr lang="en-US" dirty="0" smtClean="0"/>
              <a:t> Cloud Toolkit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262890"/>
            <a:ext cx="653457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Cloud Service Providers</a:t>
            </a:r>
            <a:endParaRPr sz="4000">
              <a:latin typeface="Times New Roman" pitchFamily="18" charset="0"/>
              <a:cs typeface="Times New Roman" pitchFamily="18" charset="0"/>
            </a:endParaRPr>
          </a:p>
        </p:txBody>
      </p:sp>
      <p:sp>
        <p:nvSpPr>
          <p:cNvPr id="4" name="Rectangle 3"/>
          <p:cNvSpPr/>
          <p:nvPr/>
        </p:nvSpPr>
        <p:spPr>
          <a:xfrm>
            <a:off x="1066800" y="990600"/>
            <a:ext cx="8001000" cy="6124754"/>
          </a:xfrm>
          <a:prstGeom prst="rect">
            <a:avLst/>
          </a:prstGeom>
        </p:spPr>
        <p:txBody>
          <a:bodyPr wrap="square">
            <a:spAutoFit/>
          </a:bodyPr>
          <a:lstStyle/>
          <a:p>
            <a:pPr>
              <a:buFont typeface="Wingdings" pitchFamily="2" charset="2"/>
              <a:buChar char="ü"/>
            </a:pPr>
            <a:r>
              <a:rPr lang="en-US" sz="2800" b="1" dirty="0" smtClean="0">
                <a:solidFill>
                  <a:srgbClr val="92D050"/>
                </a:solidFill>
                <a:latin typeface="Comic Sans MS" pitchFamily="66" charset="0"/>
                <a:ea typeface="Cambria Math" pitchFamily="18" charset="0"/>
              </a:rPr>
              <a:t>EMC</a:t>
            </a:r>
          </a:p>
          <a:p>
            <a:r>
              <a:rPr lang="en-US" sz="2800" dirty="0" smtClean="0">
                <a:solidFill>
                  <a:srgbClr val="92D050"/>
                </a:solidFill>
              </a:rPr>
              <a:t>	EMC IT</a:t>
            </a:r>
          </a:p>
          <a:p>
            <a:r>
              <a:rPr lang="en-US" sz="2800" dirty="0" smtClean="0">
                <a:solidFill>
                  <a:srgbClr val="92D050"/>
                </a:solidFill>
              </a:rPr>
              <a:t>	</a:t>
            </a:r>
            <a:r>
              <a:rPr lang="en-US" sz="2800" dirty="0" err="1" smtClean="0">
                <a:solidFill>
                  <a:srgbClr val="92D050"/>
                </a:solidFill>
              </a:rPr>
              <a:t>Captiva</a:t>
            </a:r>
            <a:r>
              <a:rPr lang="en-US" sz="2800" dirty="0" smtClean="0">
                <a:solidFill>
                  <a:srgbClr val="92D050"/>
                </a:solidFill>
              </a:rPr>
              <a:t> Cloud Toolkit</a:t>
            </a:r>
          </a:p>
          <a:p>
            <a:pPr>
              <a:buFont typeface="Wingdings" pitchFamily="2" charset="2"/>
              <a:buChar char="ü"/>
            </a:pPr>
            <a:r>
              <a:rPr lang="en-US" sz="2800" dirty="0" smtClean="0">
                <a:solidFill>
                  <a:srgbClr val="92D050"/>
                </a:solidFill>
              </a:rPr>
              <a:t> </a:t>
            </a:r>
            <a:r>
              <a:rPr lang="en-US" sz="2800" b="1" dirty="0" smtClean="0">
                <a:solidFill>
                  <a:srgbClr val="92D050"/>
                </a:solidFill>
                <a:latin typeface="Comic Sans MS" pitchFamily="66" charset="0"/>
              </a:rPr>
              <a:t>Google</a:t>
            </a:r>
          </a:p>
          <a:p>
            <a:r>
              <a:rPr lang="en-US" sz="2800" dirty="0" smtClean="0">
                <a:solidFill>
                  <a:srgbClr val="92D050"/>
                </a:solidFill>
              </a:rPr>
              <a:t>	Cloud Platform</a:t>
            </a:r>
          </a:p>
          <a:p>
            <a:r>
              <a:rPr lang="en-US" sz="2800" dirty="0" smtClean="0">
                <a:solidFill>
                  <a:srgbClr val="92D050"/>
                </a:solidFill>
              </a:rPr>
              <a:t>	Cloud Storage</a:t>
            </a:r>
          </a:p>
          <a:p>
            <a:r>
              <a:rPr lang="en-US" sz="2800" dirty="0" smtClean="0">
                <a:solidFill>
                  <a:srgbClr val="92D050"/>
                </a:solidFill>
              </a:rPr>
              <a:t>	Google Cloud Connect</a:t>
            </a:r>
          </a:p>
          <a:p>
            <a:r>
              <a:rPr lang="en-US" sz="2800" dirty="0" smtClean="0">
                <a:solidFill>
                  <a:srgbClr val="92D050"/>
                </a:solidFill>
              </a:rPr>
              <a:t>	Google Cloud Print</a:t>
            </a:r>
          </a:p>
          <a:p>
            <a:r>
              <a:rPr lang="en-US" sz="2800" dirty="0" smtClean="0">
                <a:solidFill>
                  <a:srgbClr val="92D050"/>
                </a:solidFill>
              </a:rPr>
              <a:t>	Google App Engine</a:t>
            </a:r>
          </a:p>
          <a:p>
            <a:pPr>
              <a:buFont typeface="Wingdings" pitchFamily="2" charset="2"/>
              <a:buChar char="ü"/>
            </a:pPr>
            <a:r>
              <a:rPr lang="en-US" sz="2800" b="1" dirty="0" smtClean="0">
                <a:solidFill>
                  <a:srgbClr val="92D050"/>
                </a:solidFill>
                <a:latin typeface="Comic Sans MS" pitchFamily="66" charset="0"/>
              </a:rPr>
              <a:t> Amazon Web Services</a:t>
            </a:r>
          </a:p>
          <a:p>
            <a:pPr lvl="2"/>
            <a:r>
              <a:rPr lang="en-US" sz="2800" dirty="0" smtClean="0">
                <a:solidFill>
                  <a:srgbClr val="92D050"/>
                </a:solidFill>
              </a:rPr>
              <a:t>Amazon Elastic Compute Cloud</a:t>
            </a:r>
          </a:p>
          <a:p>
            <a:r>
              <a:rPr lang="en-US" sz="2800" dirty="0" smtClean="0">
                <a:solidFill>
                  <a:srgbClr val="92D050"/>
                </a:solidFill>
              </a:rPr>
              <a:t>	Amazon Simple Storage Service</a:t>
            </a:r>
          </a:p>
          <a:p>
            <a:r>
              <a:rPr lang="en-US" sz="2800" dirty="0" smtClean="0">
                <a:solidFill>
                  <a:srgbClr val="92D050"/>
                </a:solidFill>
              </a:rPr>
              <a:t>	Amazon Simple Queue service </a:t>
            </a:r>
          </a:p>
          <a:p>
            <a:endParaRPr lang="en-US" sz="2800" dirty="0" smtClean="0">
              <a:solidFill>
                <a:srgbClr val="92D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081395" cy="738664"/>
          </a:xfrm>
        </p:spPr>
        <p:txBody>
          <a:bodyPr/>
          <a:lstStyle/>
          <a:p>
            <a:pPr algn="ctr"/>
            <a:r>
              <a:rPr lang="en-US" dirty="0" smtClean="0"/>
              <a:t>Google</a:t>
            </a:r>
            <a:endParaRPr lang="en-US" dirty="0"/>
          </a:p>
        </p:txBody>
      </p:sp>
      <p:sp>
        <p:nvSpPr>
          <p:cNvPr id="3" name="Text Placeholder 2"/>
          <p:cNvSpPr>
            <a:spLocks noGrp="1"/>
          </p:cNvSpPr>
          <p:nvPr>
            <p:ph type="body" idx="1"/>
          </p:nvPr>
        </p:nvSpPr>
        <p:spPr>
          <a:xfrm>
            <a:off x="304800" y="1219200"/>
            <a:ext cx="9525000" cy="2954655"/>
          </a:xfrm>
        </p:spPr>
        <p:txBody>
          <a:bodyPr/>
          <a:lstStyle/>
          <a:p>
            <a:pPr algn="just"/>
            <a:r>
              <a:rPr lang="en-US" sz="2400" b="0" dirty="0" smtClean="0">
                <a:latin typeface="+mj-lt"/>
              </a:rPr>
              <a:t>Google is one among the leading cloud providers that offer secure storage of user’s data. </a:t>
            </a:r>
          </a:p>
          <a:p>
            <a:pPr algn="just"/>
            <a:endParaRPr lang="en-US" sz="2400" b="0" dirty="0" smtClean="0">
              <a:latin typeface="+mj-lt"/>
            </a:endParaRPr>
          </a:p>
          <a:p>
            <a:pPr algn="just"/>
            <a:r>
              <a:rPr lang="en-US" sz="2400" b="0" dirty="0" smtClean="0">
                <a:latin typeface="+mj-lt"/>
              </a:rPr>
              <a:t>It provides cloud platform, app engine, cloud print, cloud connect, and many more features that are scalable, reliable, as well as secure. </a:t>
            </a:r>
          </a:p>
          <a:p>
            <a:pPr algn="just"/>
            <a:endParaRPr lang="en-US" sz="2400" b="0" dirty="0" smtClean="0">
              <a:latin typeface="+mj-lt"/>
            </a:endParaRPr>
          </a:p>
          <a:p>
            <a:pPr algn="just"/>
            <a:r>
              <a:rPr lang="en-US" sz="2400" b="0" dirty="0" smtClean="0">
                <a:latin typeface="+mj-lt"/>
              </a:rPr>
              <a:t>Google offers many of these services for free or at a minimum cost making it user friendly.</a:t>
            </a:r>
            <a:endParaRPr lang="en-US" sz="2400" b="0" dirty="0">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6081395" cy="738664"/>
          </a:xfrm>
        </p:spPr>
        <p:txBody>
          <a:bodyPr/>
          <a:lstStyle/>
          <a:p>
            <a:r>
              <a:rPr lang="en-US" dirty="0" smtClean="0"/>
              <a:t>Cloud Platform</a:t>
            </a:r>
            <a:endParaRPr lang="en-US" dirty="0"/>
          </a:p>
        </p:txBody>
      </p:sp>
      <p:sp>
        <p:nvSpPr>
          <p:cNvPr id="3" name="Text Placeholder 2"/>
          <p:cNvSpPr>
            <a:spLocks noGrp="1"/>
          </p:cNvSpPr>
          <p:nvPr>
            <p:ph type="body" idx="1"/>
          </p:nvPr>
        </p:nvSpPr>
        <p:spPr>
          <a:xfrm>
            <a:off x="228600" y="1219200"/>
            <a:ext cx="9372600" cy="4724370"/>
          </a:xfrm>
        </p:spPr>
        <p:txBody>
          <a:bodyPr/>
          <a:lstStyle/>
          <a:p>
            <a:pPr algn="just"/>
            <a:r>
              <a:rPr lang="en-US" sz="2400" b="0" dirty="0" smtClean="0">
                <a:latin typeface="+mj-lt"/>
              </a:rPr>
              <a:t>Google Cloud Platform enables developers to build, test, and deploy applications on Google’s highly scalable and reliable infrastructure. </a:t>
            </a:r>
          </a:p>
          <a:p>
            <a:pPr algn="just"/>
            <a:endParaRPr lang="en-US" sz="1100" b="0" dirty="0" smtClean="0">
              <a:latin typeface="+mj-lt"/>
            </a:endParaRPr>
          </a:p>
          <a:p>
            <a:pPr algn="just"/>
            <a:r>
              <a:rPr lang="en-US" sz="2400" b="0" dirty="0" smtClean="0">
                <a:latin typeface="+mj-lt"/>
              </a:rPr>
              <a:t>Software infrastructures such as </a:t>
            </a:r>
            <a:r>
              <a:rPr lang="en-US" sz="2400" b="0" dirty="0" err="1" smtClean="0">
                <a:latin typeface="+mj-lt"/>
              </a:rPr>
              <a:t>MapReduce</a:t>
            </a:r>
            <a:r>
              <a:rPr lang="en-US" sz="2400" b="0" dirty="0" smtClean="0">
                <a:latin typeface="+mj-lt"/>
              </a:rPr>
              <a:t>, </a:t>
            </a:r>
            <a:r>
              <a:rPr lang="en-US" sz="2400" b="0" dirty="0" err="1" smtClean="0">
                <a:latin typeface="+mj-lt"/>
              </a:rPr>
              <a:t>BigTable</a:t>
            </a:r>
            <a:r>
              <a:rPr lang="en-US" sz="2400" b="0" dirty="0" smtClean="0">
                <a:latin typeface="+mj-lt"/>
              </a:rPr>
              <a:t>, and </a:t>
            </a:r>
            <a:r>
              <a:rPr lang="en-US" sz="2400" b="0" dirty="0" err="1" smtClean="0">
                <a:latin typeface="+mj-lt"/>
              </a:rPr>
              <a:t>Dremel</a:t>
            </a:r>
            <a:r>
              <a:rPr lang="en-US" sz="2400" b="0" dirty="0" smtClean="0">
                <a:latin typeface="+mj-lt"/>
              </a:rPr>
              <a:t> are the innovations for industrial development.</a:t>
            </a:r>
          </a:p>
          <a:p>
            <a:pPr algn="just"/>
            <a:endParaRPr lang="en-US" sz="1400" b="0" dirty="0" smtClean="0">
              <a:latin typeface="+mj-lt"/>
            </a:endParaRPr>
          </a:p>
          <a:p>
            <a:pPr algn="just"/>
            <a:r>
              <a:rPr lang="en-US" sz="2400" b="0" dirty="0" smtClean="0">
                <a:latin typeface="+mj-lt"/>
              </a:rPr>
              <a:t>Google Cloud Platform includes virtual machines, block storage, </a:t>
            </a:r>
            <a:r>
              <a:rPr lang="en-US" sz="2400" b="0" dirty="0" err="1" smtClean="0">
                <a:latin typeface="+mj-lt"/>
              </a:rPr>
              <a:t>NoSQL</a:t>
            </a:r>
            <a:r>
              <a:rPr lang="en-US" sz="2400" b="0" dirty="0" smtClean="0">
                <a:latin typeface="+mj-lt"/>
              </a:rPr>
              <a:t> </a:t>
            </a:r>
            <a:r>
              <a:rPr lang="en-US" sz="2400" b="0" dirty="0" err="1" smtClean="0">
                <a:latin typeface="+mj-lt"/>
              </a:rPr>
              <a:t>datastore</a:t>
            </a:r>
            <a:r>
              <a:rPr lang="en-US" sz="2400" b="0" dirty="0" smtClean="0">
                <a:latin typeface="+mj-lt"/>
              </a:rPr>
              <a:t>, and big data analytics. </a:t>
            </a:r>
          </a:p>
          <a:p>
            <a:pPr algn="just"/>
            <a:endParaRPr lang="en-US" sz="1800" b="0" dirty="0" smtClean="0">
              <a:latin typeface="+mj-lt"/>
            </a:endParaRPr>
          </a:p>
          <a:p>
            <a:pPr algn="just"/>
            <a:r>
              <a:rPr lang="en-US" sz="2400" b="0" dirty="0" smtClean="0">
                <a:latin typeface="+mj-lt"/>
              </a:rPr>
              <a:t>It provides a range of storage services that allow easy maintenance and quick access of user’s data. </a:t>
            </a:r>
          </a:p>
          <a:p>
            <a:pPr algn="just"/>
            <a:endParaRPr lang="en-US" sz="2400" b="0" dirty="0" smtClean="0">
              <a:latin typeface="+mj-lt"/>
            </a:endParaRPr>
          </a:p>
          <a:p>
            <a:pPr algn="just"/>
            <a:r>
              <a:rPr lang="en-US" sz="2400" b="0" dirty="0" smtClean="0">
                <a:latin typeface="+mj-lt"/>
              </a:rPr>
              <a:t>The cloud platform offers a fully managed platform as well as flexible virtual machines allowing the user to choose as per the requirements. </a:t>
            </a:r>
            <a:endParaRPr lang="en-US" sz="2400" b="0"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6081395" cy="738664"/>
          </a:xfrm>
        </p:spPr>
        <p:txBody>
          <a:bodyPr/>
          <a:lstStyle/>
          <a:p>
            <a:r>
              <a:rPr lang="en-US" dirty="0" smtClean="0"/>
              <a:t>Cloud Platform</a:t>
            </a:r>
            <a:endParaRPr lang="en-US" dirty="0"/>
          </a:p>
        </p:txBody>
      </p:sp>
      <p:sp>
        <p:nvSpPr>
          <p:cNvPr id="3" name="Text Placeholder 2"/>
          <p:cNvSpPr>
            <a:spLocks noGrp="1"/>
          </p:cNvSpPr>
          <p:nvPr>
            <p:ph type="body" idx="1"/>
          </p:nvPr>
        </p:nvSpPr>
        <p:spPr>
          <a:xfrm>
            <a:off x="381000" y="1066800"/>
            <a:ext cx="9296400" cy="5539978"/>
          </a:xfrm>
        </p:spPr>
        <p:txBody>
          <a:bodyPr/>
          <a:lstStyle/>
          <a:p>
            <a:pPr algn="just"/>
            <a:r>
              <a:rPr lang="en-US" sz="2400" b="0" dirty="0" smtClean="0">
                <a:latin typeface="+mj-lt"/>
              </a:rPr>
              <a:t>Google also provides easy integration of user’s application within the cloud platform.</a:t>
            </a:r>
          </a:p>
          <a:p>
            <a:pPr algn="just"/>
            <a:endParaRPr lang="en-US" sz="2400" b="0" dirty="0" smtClean="0">
              <a:latin typeface="+mj-lt"/>
            </a:endParaRPr>
          </a:p>
          <a:p>
            <a:pPr algn="just"/>
            <a:r>
              <a:rPr lang="en-US" sz="2400" b="0" dirty="0" smtClean="0">
                <a:latin typeface="+mj-lt"/>
              </a:rPr>
              <a:t>Applications hosted on the cloud platform can automatically scale up to handle the most demanding workloads and scale down when traffic subsides. T</a:t>
            </a:r>
          </a:p>
          <a:p>
            <a:pPr algn="just"/>
            <a:endParaRPr lang="en-US" sz="2400" b="0" dirty="0" smtClean="0">
              <a:latin typeface="+mj-lt"/>
            </a:endParaRPr>
          </a:p>
          <a:p>
            <a:pPr algn="just"/>
            <a:r>
              <a:rPr lang="en-US" sz="2400" b="0" dirty="0" smtClean="0">
                <a:latin typeface="+mj-lt"/>
              </a:rPr>
              <a:t>he cloud platform is designed to scale like Google’s own products, even when there is a huge traffic spike.</a:t>
            </a:r>
          </a:p>
          <a:p>
            <a:pPr algn="just"/>
            <a:endParaRPr lang="en-US" sz="2400" b="0" dirty="0" smtClean="0">
              <a:latin typeface="+mj-lt"/>
            </a:endParaRPr>
          </a:p>
          <a:p>
            <a:pPr algn="just"/>
            <a:r>
              <a:rPr lang="en-US" sz="2400" b="0" dirty="0" smtClean="0">
                <a:latin typeface="+mj-lt"/>
              </a:rPr>
              <a:t> Managed services such as App Engine or Cloud </a:t>
            </a:r>
            <a:r>
              <a:rPr lang="en-US" sz="2400" b="0" dirty="0" err="1" smtClean="0">
                <a:latin typeface="+mj-lt"/>
              </a:rPr>
              <a:t>Datastore</a:t>
            </a:r>
            <a:r>
              <a:rPr lang="en-US" sz="2400" b="0" dirty="0" smtClean="0">
                <a:latin typeface="+mj-lt"/>
              </a:rPr>
              <a:t> provide </a:t>
            </a:r>
            <a:r>
              <a:rPr lang="en-US" sz="2400" b="0" dirty="0" err="1" smtClean="0">
                <a:latin typeface="+mj-lt"/>
              </a:rPr>
              <a:t>autoscaling</a:t>
            </a:r>
            <a:r>
              <a:rPr lang="en-US" sz="2400" b="0" dirty="0" smtClean="0">
                <a:latin typeface="+mj-lt"/>
              </a:rPr>
              <a:t> that enables application to grow with the users. </a:t>
            </a:r>
          </a:p>
          <a:p>
            <a:pPr algn="just"/>
            <a:endParaRPr lang="en-US" sz="2400" b="0" dirty="0" smtClean="0">
              <a:latin typeface="+mj-lt"/>
            </a:endParaRPr>
          </a:p>
          <a:p>
            <a:pPr algn="just"/>
            <a:r>
              <a:rPr lang="en-US" sz="2400" b="0" dirty="0" smtClean="0">
                <a:latin typeface="+mj-lt"/>
              </a:rPr>
              <a:t>The user has to pay only for what he or she uses.</a:t>
            </a:r>
          </a:p>
          <a:p>
            <a:endParaRPr lang="en-US" sz="24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081395" cy="738664"/>
          </a:xfrm>
        </p:spPr>
        <p:txBody>
          <a:bodyPr/>
          <a:lstStyle/>
          <a:p>
            <a:r>
              <a:rPr lang="en-US" dirty="0" smtClean="0"/>
              <a:t>Cloud Storage</a:t>
            </a:r>
            <a:endParaRPr lang="en-US" dirty="0"/>
          </a:p>
        </p:txBody>
      </p:sp>
      <p:sp>
        <p:nvSpPr>
          <p:cNvPr id="3" name="Text Placeholder 2"/>
          <p:cNvSpPr>
            <a:spLocks noGrp="1"/>
          </p:cNvSpPr>
          <p:nvPr>
            <p:ph type="body" idx="1"/>
          </p:nvPr>
        </p:nvSpPr>
        <p:spPr>
          <a:xfrm>
            <a:off x="304800" y="1143000"/>
            <a:ext cx="9144000" cy="4801314"/>
          </a:xfrm>
        </p:spPr>
        <p:txBody>
          <a:bodyPr/>
          <a:lstStyle/>
          <a:p>
            <a:pPr algn="just"/>
            <a:r>
              <a:rPr lang="en-US" sz="2400" b="0" dirty="0" smtClean="0">
                <a:latin typeface="+mj-lt"/>
              </a:rPr>
              <a:t>Google Cloud Storage is a </a:t>
            </a:r>
            <a:r>
              <a:rPr lang="en-US" sz="2400" b="0" dirty="0" err="1" smtClean="0">
                <a:latin typeface="+mj-lt"/>
              </a:rPr>
              <a:t>RESTful</a:t>
            </a:r>
            <a:r>
              <a:rPr lang="en-US" sz="2400" b="0" dirty="0" smtClean="0">
                <a:latin typeface="+mj-lt"/>
              </a:rPr>
              <a:t> online file storage web service for storing and accessing one’s data on Google’s infrastructure.</a:t>
            </a:r>
          </a:p>
          <a:p>
            <a:pPr algn="just"/>
            <a:endParaRPr lang="en-US" sz="2400" b="0" dirty="0" smtClean="0">
              <a:latin typeface="+mj-lt"/>
            </a:endParaRPr>
          </a:p>
          <a:p>
            <a:pPr algn="just"/>
            <a:r>
              <a:rPr lang="en-US" sz="2400" b="0" dirty="0" smtClean="0">
                <a:latin typeface="+mj-lt"/>
              </a:rPr>
              <a:t> Representational state transfer (REST) is an architectural style consisting of a coordinated set of architectural constraints applied to components, connectors, and data elements within a distributed system. </a:t>
            </a:r>
          </a:p>
          <a:p>
            <a:pPr algn="just"/>
            <a:endParaRPr lang="en-US" sz="2400" b="0" dirty="0" smtClean="0">
              <a:latin typeface="+mj-lt"/>
            </a:endParaRPr>
          </a:p>
          <a:p>
            <a:pPr algn="just"/>
            <a:r>
              <a:rPr lang="en-US" sz="2400" b="0" dirty="0" smtClean="0">
                <a:latin typeface="+mj-lt"/>
              </a:rPr>
              <a:t>The service combines the performance and scalability of Google’s cloud with advanced security and sharing capabilities. </a:t>
            </a:r>
          </a:p>
          <a:p>
            <a:pPr algn="just"/>
            <a:endParaRPr lang="en-US" sz="2400" b="0" dirty="0" smtClean="0">
              <a:latin typeface="+mj-lt"/>
            </a:endParaRPr>
          </a:p>
          <a:p>
            <a:pPr algn="just"/>
            <a:r>
              <a:rPr lang="en-US" sz="2400" b="0" dirty="0" smtClean="0">
                <a:latin typeface="+mj-lt"/>
              </a:rPr>
              <a:t>Google Cloud Storage is safe and secure. Data are protected through redundant storage at multiple physical locations.</a:t>
            </a:r>
          </a:p>
          <a:p>
            <a:pPr algn="just"/>
            <a:endParaRPr lang="en-US" sz="2400" b="0" dirty="0" smtClean="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6081395" cy="738664"/>
          </a:xfrm>
        </p:spPr>
        <p:txBody>
          <a:bodyPr/>
          <a:lstStyle/>
          <a:p>
            <a:r>
              <a:rPr lang="en-US" dirty="0" smtClean="0"/>
              <a:t>Cloud Storage</a:t>
            </a:r>
            <a:endParaRPr lang="en-US" dirty="0"/>
          </a:p>
        </p:txBody>
      </p:sp>
      <p:sp>
        <p:nvSpPr>
          <p:cNvPr id="3" name="Text Placeholder 2"/>
          <p:cNvSpPr>
            <a:spLocks noGrp="1"/>
          </p:cNvSpPr>
          <p:nvPr>
            <p:ph type="body" idx="1"/>
          </p:nvPr>
        </p:nvSpPr>
        <p:spPr>
          <a:xfrm>
            <a:off x="304800" y="1447800"/>
            <a:ext cx="9677400" cy="3323987"/>
          </a:xfrm>
        </p:spPr>
        <p:txBody>
          <a:bodyPr/>
          <a:lstStyle/>
          <a:p>
            <a:pPr algn="just"/>
            <a:r>
              <a:rPr lang="en-US" sz="2400" b="0" dirty="0" smtClean="0">
                <a:latin typeface="+mj-lt"/>
              </a:rPr>
              <a:t>The following are the few tools for Google Cloud Storage:</a:t>
            </a:r>
          </a:p>
          <a:p>
            <a:pPr algn="just"/>
            <a:endParaRPr lang="en-US" sz="2400" b="0" dirty="0" smtClean="0">
              <a:latin typeface="+mj-lt"/>
            </a:endParaRPr>
          </a:p>
          <a:p>
            <a:pPr algn="just"/>
            <a:r>
              <a:rPr lang="en-US" sz="2400" b="0" i="1" dirty="0" smtClean="0">
                <a:latin typeface="+mj-lt"/>
              </a:rPr>
              <a:t>Google Developers Console is a web application where one can perform simple storage management tasks on the Google Cloud Storage system.</a:t>
            </a:r>
          </a:p>
          <a:p>
            <a:pPr algn="just"/>
            <a:endParaRPr lang="en-US" sz="2400" b="0" i="1" dirty="0" smtClean="0">
              <a:latin typeface="+mj-lt"/>
            </a:endParaRPr>
          </a:p>
          <a:p>
            <a:pPr algn="just"/>
            <a:r>
              <a:rPr lang="en-US" sz="2400" b="0" i="1" dirty="0" smtClean="0">
                <a:latin typeface="+mj-lt"/>
              </a:rPr>
              <a:t>gsutil is a Python application that lets the user access Google Cloud Storage from the command line.</a:t>
            </a:r>
          </a:p>
          <a:p>
            <a:pPr algn="just"/>
            <a:endParaRPr lang="en-US" sz="2400" b="0" dirty="0" smtClean="0">
              <a:latin typeface="+mj-lt"/>
            </a:endParaRPr>
          </a:p>
          <a:p>
            <a:pPr algn="just"/>
            <a:endParaRPr lang="en-US" sz="2400"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148195" cy="838200"/>
          </a:xfrm>
        </p:spPr>
        <p:txBody>
          <a:bodyPr/>
          <a:lstStyle/>
          <a:p>
            <a:r>
              <a:rPr lang="en-US" dirty="0" smtClean="0"/>
              <a:t>Google Cloud Connect</a:t>
            </a:r>
            <a:endParaRPr lang="en-US" dirty="0"/>
          </a:p>
        </p:txBody>
      </p:sp>
      <p:sp>
        <p:nvSpPr>
          <p:cNvPr id="3" name="Text Placeholder 2"/>
          <p:cNvSpPr>
            <a:spLocks noGrp="1"/>
          </p:cNvSpPr>
          <p:nvPr>
            <p:ph type="body" idx="1"/>
          </p:nvPr>
        </p:nvSpPr>
        <p:spPr>
          <a:xfrm>
            <a:off x="152400" y="838200"/>
            <a:ext cx="9677400" cy="5539978"/>
          </a:xfrm>
        </p:spPr>
        <p:txBody>
          <a:bodyPr/>
          <a:lstStyle/>
          <a:p>
            <a:pPr algn="just"/>
            <a:r>
              <a:rPr lang="en-US" sz="2400" b="0" dirty="0" smtClean="0">
                <a:latin typeface="+mj-lt"/>
              </a:rPr>
              <a:t>Google Cloud Connect is a feature provided by Google Cloud by integrating cloud and the application programming interface (API) for Microsoft Office.</a:t>
            </a:r>
          </a:p>
          <a:p>
            <a:pPr algn="just"/>
            <a:endParaRPr lang="en-US" sz="2400" b="0" dirty="0" smtClean="0">
              <a:latin typeface="+mj-lt"/>
            </a:endParaRPr>
          </a:p>
          <a:p>
            <a:pPr algn="just"/>
            <a:r>
              <a:rPr lang="en-US" sz="2400" b="0" dirty="0" smtClean="0">
                <a:latin typeface="+mj-lt"/>
              </a:rPr>
              <a:t> After installing a plug-in for the Microsoft Office suite of programs, one can save files to the cloud. </a:t>
            </a:r>
          </a:p>
          <a:p>
            <a:pPr algn="just"/>
            <a:endParaRPr lang="en-US" sz="2400" b="0" dirty="0" smtClean="0">
              <a:latin typeface="+mj-lt"/>
            </a:endParaRPr>
          </a:p>
          <a:p>
            <a:pPr algn="just"/>
            <a:r>
              <a:rPr lang="en-US" sz="2400" b="0" dirty="0" smtClean="0">
                <a:latin typeface="+mj-lt"/>
              </a:rPr>
              <a:t>The cloud copy of the file becomes the master document that everyone uses. </a:t>
            </a:r>
          </a:p>
          <a:p>
            <a:pPr algn="just"/>
            <a:endParaRPr lang="en-US" sz="2400" b="0" dirty="0" smtClean="0">
              <a:latin typeface="+mj-lt"/>
            </a:endParaRPr>
          </a:p>
          <a:p>
            <a:pPr algn="just"/>
            <a:r>
              <a:rPr lang="en-US" sz="2400" b="0" dirty="0" smtClean="0">
                <a:latin typeface="+mj-lt"/>
              </a:rPr>
              <a:t>Google Cloud Connect assigns each file a unique URL that can be shared to let others view the document.</a:t>
            </a:r>
          </a:p>
          <a:p>
            <a:pPr algn="just"/>
            <a:endParaRPr lang="en-US" sz="2400" b="0" dirty="0" smtClean="0">
              <a:latin typeface="+mj-lt"/>
            </a:endParaRPr>
          </a:p>
          <a:p>
            <a:pPr algn="just"/>
            <a:r>
              <a:rPr lang="en-US" sz="2400" b="0" dirty="0" smtClean="0">
                <a:latin typeface="+mj-lt"/>
              </a:rPr>
              <a:t>If changes are made to the document, those changes will show up for everyone else viewing it.</a:t>
            </a:r>
          </a:p>
          <a:p>
            <a:pPr algn="just"/>
            <a:endParaRPr lang="en-US" sz="2400" b="0" dirty="0" smtClean="0">
              <a:latin typeface="+mj-lt"/>
            </a:endParaRPr>
          </a:p>
          <a:p>
            <a:pPr algn="just"/>
            <a:r>
              <a:rPr lang="en-US" sz="2400" b="0" dirty="0" smtClean="0">
                <a:latin typeface="+mj-lt"/>
              </a:rPr>
              <a:t> </a:t>
            </a:r>
            <a:endParaRPr lang="en-US" sz="2400" b="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148195" cy="838200"/>
          </a:xfrm>
        </p:spPr>
        <p:txBody>
          <a:bodyPr/>
          <a:lstStyle/>
          <a:p>
            <a:r>
              <a:rPr lang="en-US" dirty="0" smtClean="0"/>
              <a:t>Google Cloud Connect</a:t>
            </a:r>
            <a:endParaRPr lang="en-US" dirty="0"/>
          </a:p>
        </p:txBody>
      </p:sp>
      <p:sp>
        <p:nvSpPr>
          <p:cNvPr id="3" name="Text Placeholder 2"/>
          <p:cNvSpPr>
            <a:spLocks noGrp="1"/>
          </p:cNvSpPr>
          <p:nvPr>
            <p:ph type="body" idx="1"/>
          </p:nvPr>
        </p:nvSpPr>
        <p:spPr>
          <a:xfrm>
            <a:off x="152400" y="838200"/>
            <a:ext cx="9677400" cy="5386090"/>
          </a:xfrm>
        </p:spPr>
        <p:txBody>
          <a:bodyPr/>
          <a:lstStyle/>
          <a:p>
            <a:pPr algn="just"/>
            <a:r>
              <a:rPr lang="en-US" sz="2400" b="0" dirty="0" smtClean="0">
                <a:latin typeface="+mj-lt"/>
              </a:rPr>
              <a:t> When multiple people make changes to the same section of a document, Cloud Connect gives chance to the user to choose which set of changes to keep.</a:t>
            </a:r>
          </a:p>
          <a:p>
            <a:pPr algn="just"/>
            <a:endParaRPr lang="en-US" sz="1200" b="0" dirty="0" smtClean="0">
              <a:latin typeface="+mj-lt"/>
            </a:endParaRPr>
          </a:p>
          <a:p>
            <a:pPr algn="just"/>
            <a:r>
              <a:rPr lang="en-US" sz="2400" b="0" dirty="0" smtClean="0">
                <a:latin typeface="+mj-lt"/>
              </a:rPr>
              <a:t>When the user uploads a document to Google Cloud Connect, the service inserts some metadata into the file.</a:t>
            </a:r>
          </a:p>
          <a:p>
            <a:pPr algn="just"/>
            <a:endParaRPr lang="en-US" sz="1800" b="0" dirty="0" smtClean="0">
              <a:latin typeface="+mj-lt"/>
            </a:endParaRPr>
          </a:p>
          <a:p>
            <a:pPr algn="just"/>
            <a:r>
              <a:rPr lang="en-US" sz="2400" b="0" dirty="0" smtClean="0">
                <a:latin typeface="+mj-lt"/>
              </a:rPr>
              <a:t> Metadata is information about other information.</a:t>
            </a:r>
          </a:p>
          <a:p>
            <a:pPr algn="just"/>
            <a:endParaRPr lang="en-US" sz="1800" b="0" dirty="0" smtClean="0">
              <a:latin typeface="+mj-lt"/>
            </a:endParaRPr>
          </a:p>
          <a:p>
            <a:pPr algn="just"/>
            <a:r>
              <a:rPr lang="en-US" sz="2400" b="0" dirty="0" smtClean="0">
                <a:latin typeface="+mj-lt"/>
              </a:rPr>
              <a:t> In this case, the metadata identifies the file so that changes will track across all copies. </a:t>
            </a:r>
          </a:p>
          <a:p>
            <a:pPr algn="just"/>
            <a:endParaRPr lang="en-US" sz="1200" b="0" dirty="0" smtClean="0">
              <a:latin typeface="+mj-lt"/>
            </a:endParaRPr>
          </a:p>
          <a:p>
            <a:pPr algn="just"/>
            <a:r>
              <a:rPr lang="en-US" sz="2400" b="0" dirty="0" smtClean="0">
                <a:latin typeface="+mj-lt"/>
              </a:rPr>
              <a:t>The back end is similar to the Google File System and relies on the Google Docs infrastructure. As the documents sync to the master file, Google Cloud Connect sends the updated data out to all downloaded copies of the document using the metadata to guide updates to the right files.</a:t>
            </a:r>
            <a:endParaRPr lang="en-US" sz="2400" b="0"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6081395" cy="609600"/>
          </a:xfrm>
        </p:spPr>
        <p:txBody>
          <a:bodyPr/>
          <a:lstStyle/>
          <a:p>
            <a:r>
              <a:rPr lang="en-US" dirty="0" smtClean="0"/>
              <a:t>Google Cloud Print</a:t>
            </a:r>
            <a:endParaRPr lang="en-US" dirty="0"/>
          </a:p>
        </p:txBody>
      </p:sp>
      <p:sp>
        <p:nvSpPr>
          <p:cNvPr id="3" name="Text Placeholder 2"/>
          <p:cNvSpPr>
            <a:spLocks noGrp="1"/>
          </p:cNvSpPr>
          <p:nvPr>
            <p:ph type="body" idx="1"/>
          </p:nvPr>
        </p:nvSpPr>
        <p:spPr>
          <a:xfrm>
            <a:off x="304800" y="838200"/>
            <a:ext cx="9144000" cy="5816977"/>
          </a:xfrm>
        </p:spPr>
        <p:txBody>
          <a:bodyPr/>
          <a:lstStyle/>
          <a:p>
            <a:pPr algn="just"/>
            <a:r>
              <a:rPr lang="en-US" sz="2400" b="0" dirty="0" smtClean="0">
                <a:latin typeface="+mj-lt"/>
              </a:rPr>
              <a:t>Google Cloud Print is a service that extends the printer’s function to any device that can connect to the Internet. </a:t>
            </a:r>
          </a:p>
          <a:p>
            <a:pPr algn="just"/>
            <a:endParaRPr lang="en-US" sz="1200" b="0" dirty="0" smtClean="0">
              <a:latin typeface="+mj-lt"/>
            </a:endParaRPr>
          </a:p>
          <a:p>
            <a:pPr algn="just"/>
            <a:r>
              <a:rPr lang="en-US" sz="2400" b="0" dirty="0" smtClean="0">
                <a:latin typeface="+mj-lt"/>
              </a:rPr>
              <a:t>To use Google Cloud Print, the user needs to have a free Google profile, an app, a program, or a website that incorporates the Google Cloud Print feature, a cloud-ready printer or printer connected to a computer logged on to the Internet.</a:t>
            </a:r>
          </a:p>
          <a:p>
            <a:pPr algn="just"/>
            <a:endParaRPr lang="en-US" sz="1100" b="0" dirty="0" smtClean="0">
              <a:latin typeface="+mj-lt"/>
            </a:endParaRPr>
          </a:p>
          <a:p>
            <a:pPr algn="just"/>
            <a:r>
              <a:rPr lang="en-US" sz="2400" b="0" dirty="0" smtClean="0">
                <a:latin typeface="+mj-lt"/>
              </a:rPr>
              <a:t>When Google Cloud Print is used through an app or website, the print request goes through the Google servers. </a:t>
            </a:r>
          </a:p>
          <a:p>
            <a:pPr algn="just"/>
            <a:endParaRPr lang="en-US" sz="1100" b="0" dirty="0" smtClean="0">
              <a:latin typeface="+mj-lt"/>
            </a:endParaRPr>
          </a:p>
          <a:p>
            <a:pPr algn="just"/>
            <a:r>
              <a:rPr lang="en-US" sz="2400" b="0" dirty="0" smtClean="0">
                <a:latin typeface="+mj-lt"/>
              </a:rPr>
              <a:t>Google routes the request to the appropriate printer associated with the user’s Google account. </a:t>
            </a:r>
          </a:p>
          <a:p>
            <a:pPr algn="just"/>
            <a:r>
              <a:rPr lang="en-US" sz="2400" b="0" dirty="0" smtClean="0">
                <a:latin typeface="+mj-lt"/>
              </a:rPr>
              <a:t>Assuming the respective printer is on and has an active Internet connection, paper, and ink, the print job should execute on the machine. The printer can be shared with other people for receiving documents through Google Cloud Print.</a:t>
            </a:r>
            <a:endParaRPr lang="en-US" sz="2400" b="0"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6081395" cy="738664"/>
          </a:xfrm>
        </p:spPr>
        <p:txBody>
          <a:bodyPr/>
          <a:lstStyle/>
          <a:p>
            <a:r>
              <a:rPr lang="en-US" dirty="0" smtClean="0"/>
              <a:t>Google Cloud Print</a:t>
            </a:r>
            <a:endParaRPr lang="en-US" dirty="0"/>
          </a:p>
        </p:txBody>
      </p:sp>
      <p:sp>
        <p:nvSpPr>
          <p:cNvPr id="3" name="Text Placeholder 2"/>
          <p:cNvSpPr>
            <a:spLocks noGrp="1"/>
          </p:cNvSpPr>
          <p:nvPr>
            <p:ph type="body" idx="1"/>
          </p:nvPr>
        </p:nvSpPr>
        <p:spPr>
          <a:xfrm>
            <a:off x="381000" y="838200"/>
            <a:ext cx="9144000" cy="3693319"/>
          </a:xfrm>
        </p:spPr>
        <p:txBody>
          <a:bodyPr/>
          <a:lstStyle/>
          <a:p>
            <a:pPr algn="just"/>
            <a:r>
              <a:rPr lang="en-US" sz="2400" b="0" dirty="0" smtClean="0">
                <a:latin typeface="+mj-lt"/>
              </a:rPr>
              <a:t>Because most printers are not cloud ready, most Google Cloud Print users will need to have a computer act as a liaison(cooperation). </a:t>
            </a:r>
          </a:p>
          <a:p>
            <a:pPr algn="just"/>
            <a:endParaRPr lang="en-US" sz="2400" b="0" dirty="0" smtClean="0">
              <a:latin typeface="+mj-lt"/>
            </a:endParaRPr>
          </a:p>
          <a:p>
            <a:pPr algn="just"/>
            <a:r>
              <a:rPr lang="en-US" sz="2400" b="0" dirty="0" smtClean="0">
                <a:latin typeface="+mj-lt"/>
              </a:rPr>
              <a:t>Google Cloud Print is an extension built into the Google Chrome Browser, but it should be enabled explicitly. Once enabled, the service activates a small piece of code called a connector. </a:t>
            </a:r>
          </a:p>
          <a:p>
            <a:pPr algn="just"/>
            <a:endParaRPr lang="en-US" sz="2400" b="0" dirty="0" smtClean="0">
              <a:latin typeface="+mj-lt"/>
            </a:endParaRPr>
          </a:p>
          <a:p>
            <a:pPr algn="just"/>
            <a:r>
              <a:rPr lang="en-US" sz="2400" b="0" dirty="0" smtClean="0">
                <a:latin typeface="+mj-lt"/>
              </a:rPr>
              <a:t>The connector’s job is to interface between the printer and the outside world. The connector uses the user’s computer printer software to send commands to the printer.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6081395" cy="738664"/>
          </a:xfrm>
        </p:spPr>
        <p:txBody>
          <a:bodyPr/>
          <a:lstStyle/>
          <a:p>
            <a:r>
              <a:rPr lang="en-US" dirty="0" smtClean="0"/>
              <a:t>Google Cloud Print</a:t>
            </a:r>
            <a:endParaRPr lang="en-US" dirty="0"/>
          </a:p>
        </p:txBody>
      </p:sp>
      <p:sp>
        <p:nvSpPr>
          <p:cNvPr id="3" name="Text Placeholder 2"/>
          <p:cNvSpPr>
            <a:spLocks noGrp="1"/>
          </p:cNvSpPr>
          <p:nvPr>
            <p:ph type="body" idx="1"/>
          </p:nvPr>
        </p:nvSpPr>
        <p:spPr>
          <a:xfrm>
            <a:off x="381000" y="838200"/>
            <a:ext cx="9144000" cy="6124754"/>
          </a:xfrm>
        </p:spPr>
        <p:txBody>
          <a:bodyPr/>
          <a:lstStyle/>
          <a:p>
            <a:pPr algn="just"/>
            <a:r>
              <a:rPr lang="en-US" sz="2400" b="0" dirty="0" smtClean="0">
                <a:latin typeface="+mj-lt"/>
              </a:rPr>
              <a:t>If one has a cloud-ready printer, one can connect the printer to the Internet directly without the need for a dedicated computer. </a:t>
            </a:r>
          </a:p>
          <a:p>
            <a:pPr algn="just"/>
            <a:endParaRPr lang="en-US" sz="1200" b="0" dirty="0" smtClean="0">
              <a:latin typeface="+mj-lt"/>
            </a:endParaRPr>
          </a:p>
          <a:p>
            <a:pPr algn="just"/>
            <a:r>
              <a:rPr lang="en-US" sz="2400" b="0" dirty="0" smtClean="0">
                <a:latin typeface="+mj-lt"/>
              </a:rPr>
              <a:t>The cloud printer has to be registered with Google Cloud Print to take advantage of its capabilities.</a:t>
            </a:r>
          </a:p>
          <a:p>
            <a:pPr algn="just"/>
            <a:endParaRPr lang="en-US" sz="1400" b="0" dirty="0" smtClean="0">
              <a:latin typeface="+mj-lt"/>
            </a:endParaRPr>
          </a:p>
          <a:p>
            <a:pPr algn="just"/>
            <a:r>
              <a:rPr lang="en-US" sz="2400" b="0" dirty="0" smtClean="0">
                <a:latin typeface="+mj-lt"/>
              </a:rPr>
              <a:t>Because Google allows app and website developers to incorporate Google Cloud Print into their products as they see fit, there is no standard approach to executing a print job. </a:t>
            </a:r>
          </a:p>
          <a:p>
            <a:pPr algn="just"/>
            <a:endParaRPr lang="en-US" sz="1200" b="0" dirty="0" smtClean="0">
              <a:latin typeface="+mj-lt"/>
            </a:endParaRPr>
          </a:p>
          <a:p>
            <a:pPr algn="just"/>
            <a:r>
              <a:rPr lang="en-US" sz="2400" b="0" dirty="0" smtClean="0">
                <a:latin typeface="+mj-lt"/>
              </a:rPr>
              <a:t>Google Cloud Print depends on developers incorporating the feature into their products. </a:t>
            </a:r>
          </a:p>
          <a:p>
            <a:pPr algn="just"/>
            <a:r>
              <a:rPr lang="en-US" sz="2400" b="0" dirty="0" smtClean="0">
                <a:latin typeface="+mj-lt"/>
              </a:rPr>
              <a:t>Not every app or site will have Google Cloud Print built into it, which limits its functionality.</a:t>
            </a:r>
          </a:p>
          <a:p>
            <a:pPr algn="just"/>
            <a:endParaRPr lang="en-US" sz="1050" b="0" dirty="0" smtClean="0">
              <a:latin typeface="+mj-lt"/>
            </a:endParaRPr>
          </a:p>
          <a:p>
            <a:pPr algn="just"/>
            <a:r>
              <a:rPr lang="en-US" sz="2400" b="0" dirty="0" smtClean="0">
                <a:latin typeface="+mj-lt"/>
              </a:rPr>
              <a:t> Naturally, Google builds the service into its own products, but many people rely on services from multiple sources and may find Google Cloud Print does not have a wide enough adoption to meet all their needs.</a:t>
            </a:r>
            <a:endParaRPr lang="en-US" sz="2400" b="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039535"/>
            <a:ext cx="8001000" cy="5109091"/>
          </a:xfrm>
          <a:prstGeom prst="rect">
            <a:avLst/>
          </a:prstGeom>
        </p:spPr>
        <p:txBody>
          <a:bodyPr wrap="square">
            <a:spAutoFit/>
          </a:bodyPr>
          <a:lstStyle/>
          <a:p>
            <a:pPr>
              <a:buFont typeface="Wingdings" pitchFamily="2" charset="2"/>
              <a:buChar char="ü"/>
            </a:pPr>
            <a:r>
              <a:rPr lang="en-US" sz="2800" b="1" dirty="0" smtClean="0">
                <a:solidFill>
                  <a:srgbClr val="92D050"/>
                </a:solidFill>
                <a:latin typeface="Comic Sans MS" pitchFamily="66" charset="0"/>
              </a:rPr>
              <a:t>Microsoft</a:t>
            </a:r>
          </a:p>
          <a:p>
            <a:r>
              <a:rPr lang="en-US" sz="2800" dirty="0" smtClean="0">
                <a:solidFill>
                  <a:srgbClr val="92D050"/>
                </a:solidFill>
              </a:rPr>
              <a:t>	Windows Azure</a:t>
            </a:r>
          </a:p>
          <a:p>
            <a:r>
              <a:rPr lang="en-US" sz="2800" dirty="0" smtClean="0">
                <a:solidFill>
                  <a:srgbClr val="92D050"/>
                </a:solidFill>
              </a:rPr>
              <a:t>	Microsoft Assessment and Planning Toolkit</a:t>
            </a:r>
          </a:p>
          <a:p>
            <a:r>
              <a:rPr lang="en-US" sz="2800" dirty="0" smtClean="0">
                <a:solidFill>
                  <a:srgbClr val="92D050"/>
                </a:solidFill>
              </a:rPr>
              <a:t>	SharePoint</a:t>
            </a:r>
          </a:p>
          <a:p>
            <a:pPr>
              <a:buFont typeface="Wingdings" pitchFamily="2" charset="2"/>
              <a:buChar char="ü"/>
            </a:pPr>
            <a:r>
              <a:rPr lang="en-US" sz="2800" b="1" dirty="0" smtClean="0">
                <a:solidFill>
                  <a:srgbClr val="92D050"/>
                </a:solidFill>
                <a:latin typeface="Comic Sans MS" pitchFamily="66" charset="0"/>
              </a:rPr>
              <a:t> IBM</a:t>
            </a:r>
          </a:p>
          <a:p>
            <a:r>
              <a:rPr lang="en-US" sz="2800" dirty="0" smtClean="0">
                <a:solidFill>
                  <a:srgbClr val="92D050"/>
                </a:solidFill>
              </a:rPr>
              <a:t>	Cloud Models</a:t>
            </a:r>
          </a:p>
          <a:p>
            <a:r>
              <a:rPr lang="en-US" sz="2800" dirty="0" smtClean="0">
                <a:solidFill>
                  <a:srgbClr val="92D050"/>
                </a:solidFill>
              </a:rPr>
              <a:t>	IBM Smart Cloud</a:t>
            </a:r>
          </a:p>
          <a:p>
            <a:pPr>
              <a:buFont typeface="Wingdings" pitchFamily="2" charset="2"/>
              <a:buChar char="ü"/>
            </a:pPr>
            <a:r>
              <a:rPr lang="en-US" sz="2800" dirty="0" smtClean="0">
                <a:solidFill>
                  <a:srgbClr val="92D050"/>
                </a:solidFill>
              </a:rPr>
              <a:t> </a:t>
            </a:r>
            <a:r>
              <a:rPr lang="en-US" sz="2800" b="1" dirty="0" smtClean="0">
                <a:solidFill>
                  <a:srgbClr val="92D050"/>
                </a:solidFill>
                <a:latin typeface="Comic Sans MS" pitchFamily="66" charset="0"/>
              </a:rPr>
              <a:t>SAP Labs</a:t>
            </a:r>
          </a:p>
          <a:p>
            <a:r>
              <a:rPr lang="en-US" sz="2800" dirty="0" smtClean="0">
                <a:solidFill>
                  <a:srgbClr val="92D050"/>
                </a:solidFill>
              </a:rPr>
              <a:t>	SAP HANA Cloud Platform</a:t>
            </a:r>
          </a:p>
          <a:p>
            <a:r>
              <a:rPr lang="en-US" sz="2800" dirty="0" smtClean="0">
                <a:solidFill>
                  <a:srgbClr val="92D050"/>
                </a:solidFill>
              </a:rPr>
              <a:t>	Virtualization Services Provided by SAP</a:t>
            </a:r>
          </a:p>
          <a:p>
            <a:endParaRPr lang="en-US" sz="2800" dirty="0" smtClean="0">
              <a:solidFill>
                <a:srgbClr val="92D050"/>
              </a:solidFill>
            </a:endParaRPr>
          </a:p>
          <a:p>
            <a:pPr>
              <a:buFont typeface="Wingdings" pitchFamily="2" charset="2"/>
              <a:buChar char="ü"/>
            </a:pPr>
            <a:endParaRPr lang="en-US" dirty="0">
              <a:solidFill>
                <a:srgbClr val="92D050"/>
              </a:solidFill>
            </a:endParaRPr>
          </a:p>
        </p:txBody>
      </p:sp>
      <p:sp>
        <p:nvSpPr>
          <p:cNvPr id="6" name="object 2"/>
          <p:cNvSpPr txBox="1">
            <a:spLocks/>
          </p:cNvSpPr>
          <p:nvPr/>
        </p:nvSpPr>
        <p:spPr>
          <a:xfrm>
            <a:off x="1600200" y="262890"/>
            <a:ext cx="6534573" cy="628377"/>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4000" b="1" i="0" u="none" strike="noStrike" kern="0" cap="none" spc="0" normalizeH="0" baseline="0" noProof="0" dirty="0" smtClean="0">
                <a:ln>
                  <a:noFill/>
                </a:ln>
                <a:solidFill>
                  <a:srgbClr val="90C225"/>
                </a:solidFill>
                <a:effectLst/>
                <a:uLnTx/>
                <a:uFillTx/>
                <a:latin typeface="Comic Sans MS"/>
                <a:ea typeface="+mj-ea"/>
                <a:cs typeface="Comic Sans MS"/>
              </a:rPr>
              <a:t>Cloud Service Providers</a:t>
            </a:r>
            <a:endParaRPr kumimoji="0" lang="en-US" sz="4000" b="1" i="0" u="none" strike="noStrike" kern="0" cap="none" spc="0" normalizeH="0" baseline="0" noProof="0" dirty="0">
              <a:ln>
                <a:noFill/>
              </a:ln>
              <a:solidFill>
                <a:srgbClr val="90C225"/>
              </a:solidFill>
              <a:effectLst/>
              <a:uLnTx/>
              <a:uFillTx/>
              <a:latin typeface="Times New Roman" pitchFamily="18" charset="0"/>
              <a:ea typeface="+mj-ea"/>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081395" cy="738664"/>
          </a:xfrm>
        </p:spPr>
        <p:txBody>
          <a:bodyPr/>
          <a:lstStyle/>
          <a:p>
            <a:r>
              <a:rPr lang="en-US" dirty="0" smtClean="0"/>
              <a:t>Google App Engine</a:t>
            </a:r>
            <a:endParaRPr lang="en-US" dirty="0"/>
          </a:p>
        </p:txBody>
      </p:sp>
      <p:sp>
        <p:nvSpPr>
          <p:cNvPr id="3" name="Text Placeholder 2"/>
          <p:cNvSpPr>
            <a:spLocks noGrp="1"/>
          </p:cNvSpPr>
          <p:nvPr>
            <p:ph type="body" idx="1"/>
          </p:nvPr>
        </p:nvSpPr>
        <p:spPr>
          <a:xfrm>
            <a:off x="228600" y="838200"/>
            <a:ext cx="9448800" cy="5801588"/>
          </a:xfrm>
        </p:spPr>
        <p:txBody>
          <a:bodyPr/>
          <a:lstStyle/>
          <a:p>
            <a:pPr algn="just"/>
            <a:r>
              <a:rPr lang="en-US" sz="2400" b="0" dirty="0" smtClean="0">
                <a:latin typeface="+mj-lt"/>
              </a:rPr>
              <a:t>Google App Engine lets the user run web applications on Google’s infrastructure. </a:t>
            </a:r>
          </a:p>
          <a:p>
            <a:pPr algn="just"/>
            <a:endParaRPr lang="en-US" sz="1100" b="0" dirty="0" smtClean="0">
              <a:latin typeface="+mj-lt"/>
            </a:endParaRPr>
          </a:p>
          <a:p>
            <a:pPr algn="just"/>
            <a:r>
              <a:rPr lang="en-US" sz="2400" b="0" dirty="0" smtClean="0">
                <a:latin typeface="+mj-lt"/>
              </a:rPr>
              <a:t>App Engine applications are easy to build, easy to maintain, and easy to scale as traffic and data storage needs grow. </a:t>
            </a:r>
          </a:p>
          <a:p>
            <a:pPr algn="just"/>
            <a:endParaRPr lang="en-US" sz="1100" b="0" dirty="0" smtClean="0">
              <a:latin typeface="+mj-lt"/>
            </a:endParaRPr>
          </a:p>
          <a:p>
            <a:pPr algn="just"/>
            <a:r>
              <a:rPr lang="en-US" sz="2400" b="0" dirty="0" smtClean="0">
                <a:latin typeface="+mj-lt"/>
              </a:rPr>
              <a:t>With App Engine, there are no servers to maintain: Just upload the application, and it is ready to serve users.</a:t>
            </a:r>
          </a:p>
          <a:p>
            <a:pPr algn="just"/>
            <a:endParaRPr lang="en-US" sz="1200" b="0" dirty="0" smtClean="0">
              <a:latin typeface="+mj-lt"/>
            </a:endParaRPr>
          </a:p>
          <a:p>
            <a:pPr algn="just"/>
            <a:r>
              <a:rPr lang="en-US" sz="2400" b="0" dirty="0" smtClean="0">
                <a:latin typeface="+mj-lt"/>
              </a:rPr>
              <a:t>The app can be served from the user’s own domain name (such as http://www.example.com/) using Google Apps. </a:t>
            </a:r>
          </a:p>
          <a:p>
            <a:pPr algn="just"/>
            <a:endParaRPr lang="en-US" sz="1200" b="0" dirty="0" smtClean="0">
              <a:latin typeface="+mj-lt"/>
            </a:endParaRPr>
          </a:p>
          <a:p>
            <a:pPr algn="just"/>
            <a:r>
              <a:rPr lang="en-US" sz="2400" b="0" dirty="0" smtClean="0">
                <a:latin typeface="+mj-lt"/>
              </a:rPr>
              <a:t>Otherwise, it can be served using a free name on the appspot.com domain. An application can be shared with the world or limit access to members of an organization. </a:t>
            </a:r>
          </a:p>
          <a:p>
            <a:pPr algn="just"/>
            <a:endParaRPr lang="en-US" sz="1100" b="0" dirty="0" smtClean="0">
              <a:latin typeface="+mj-lt"/>
            </a:endParaRPr>
          </a:p>
          <a:p>
            <a:pPr algn="just"/>
            <a:r>
              <a:rPr lang="en-US" sz="2400" b="0" dirty="0" smtClean="0">
                <a:latin typeface="+mj-lt"/>
              </a:rPr>
              <a:t>Figure 11.2 shows the different modules in Google App Engine. Integration of cloud computing services with support services and client capabilities</a:t>
            </a:r>
            <a:endParaRPr lang="en-US" sz="2400" b="0"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228600"/>
            <a:ext cx="8763000" cy="610953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6081395" cy="738664"/>
          </a:xfrm>
        </p:spPr>
        <p:txBody>
          <a:bodyPr/>
          <a:lstStyle/>
          <a:p>
            <a:r>
              <a:rPr lang="en-US" dirty="0" smtClean="0"/>
              <a:t>Google App Engine</a:t>
            </a:r>
            <a:endParaRPr lang="en-US" dirty="0"/>
          </a:p>
        </p:txBody>
      </p:sp>
      <p:sp>
        <p:nvSpPr>
          <p:cNvPr id="3" name="Text Placeholder 2"/>
          <p:cNvSpPr>
            <a:spLocks noGrp="1"/>
          </p:cNvSpPr>
          <p:nvPr>
            <p:ph type="body" idx="1"/>
          </p:nvPr>
        </p:nvSpPr>
        <p:spPr>
          <a:xfrm>
            <a:off x="381000" y="838200"/>
            <a:ext cx="9296400" cy="6055504"/>
          </a:xfrm>
        </p:spPr>
        <p:txBody>
          <a:bodyPr/>
          <a:lstStyle/>
          <a:p>
            <a:pPr algn="just"/>
            <a:r>
              <a:rPr lang="en-US" sz="2400" b="0" dirty="0" smtClean="0">
                <a:latin typeface="+mj-lt"/>
              </a:rPr>
              <a:t>Google App Engine supports apps written in several programming languages. </a:t>
            </a:r>
          </a:p>
          <a:p>
            <a:pPr algn="just"/>
            <a:endParaRPr lang="en-US" sz="1200" b="0" dirty="0" smtClean="0">
              <a:latin typeface="+mj-lt"/>
            </a:endParaRPr>
          </a:p>
          <a:p>
            <a:pPr algn="just"/>
            <a:r>
              <a:rPr lang="en-US" sz="2400" b="0" dirty="0" smtClean="0">
                <a:latin typeface="+mj-lt"/>
              </a:rPr>
              <a:t>With App Engine’s Java runtime environment, one can build one’s app using standard Java technologies, including the JVM, the Java </a:t>
            </a:r>
            <a:r>
              <a:rPr lang="en-US" sz="2400" b="0" dirty="0" err="1" smtClean="0">
                <a:latin typeface="+mj-lt"/>
              </a:rPr>
              <a:t>servlets</a:t>
            </a:r>
            <a:r>
              <a:rPr lang="en-US" sz="2400" b="0" dirty="0" smtClean="0">
                <a:latin typeface="+mj-lt"/>
              </a:rPr>
              <a:t>, and the Java programming language—or any other language. </a:t>
            </a:r>
          </a:p>
          <a:p>
            <a:pPr algn="just"/>
            <a:endParaRPr lang="en-US" sz="1100" b="0" dirty="0" smtClean="0">
              <a:latin typeface="+mj-lt"/>
            </a:endParaRPr>
          </a:p>
          <a:p>
            <a:pPr algn="just"/>
            <a:r>
              <a:rPr lang="en-US" sz="2400" b="0" dirty="0" smtClean="0">
                <a:latin typeface="+mj-lt"/>
              </a:rPr>
              <a:t>App Engine also features a Python runtime environment, which includes a fast Python interpreter and the Python standard library. </a:t>
            </a:r>
          </a:p>
          <a:p>
            <a:pPr algn="just"/>
            <a:endParaRPr lang="en-US" sz="1050" b="0" dirty="0" smtClean="0">
              <a:latin typeface="+mj-lt"/>
            </a:endParaRPr>
          </a:p>
          <a:p>
            <a:pPr algn="just"/>
            <a:r>
              <a:rPr lang="en-US" sz="2400" b="0" dirty="0" smtClean="0">
                <a:latin typeface="+mj-lt"/>
              </a:rPr>
              <a:t>App Engine also features a PHP runtime, with native support for Google Cloud SQL and Google Cloud Storage that works just like using a local </a:t>
            </a:r>
            <a:r>
              <a:rPr lang="en-US" sz="2400" b="0" dirty="0" err="1" smtClean="0">
                <a:latin typeface="+mj-lt"/>
              </a:rPr>
              <a:t>MySQL</a:t>
            </a:r>
            <a:r>
              <a:rPr lang="en-US" sz="2400" b="0" dirty="0" smtClean="0">
                <a:latin typeface="+mj-lt"/>
              </a:rPr>
              <a:t> instance and doing local file writes.</a:t>
            </a:r>
          </a:p>
          <a:p>
            <a:pPr algn="just"/>
            <a:endParaRPr lang="en-US" sz="1000" b="0" dirty="0" smtClean="0">
              <a:latin typeface="+mj-lt"/>
            </a:endParaRPr>
          </a:p>
          <a:p>
            <a:pPr algn="just"/>
            <a:r>
              <a:rPr lang="en-US" sz="2400" b="0" dirty="0" smtClean="0">
                <a:latin typeface="+mj-lt"/>
              </a:rPr>
              <a:t> Finally, App Engine provides a Go runtime environment that runs natively compiled Go code. These runtime environments are built to ensure that your application runs quickly, securely, and without interference from other apps on the system. </a:t>
            </a:r>
            <a:endParaRPr lang="en-US" sz="2400" b="0" dirty="0">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081395" cy="738664"/>
          </a:xfrm>
        </p:spPr>
        <p:txBody>
          <a:bodyPr/>
          <a:lstStyle/>
          <a:p>
            <a:r>
              <a:rPr lang="en-US" dirty="0" smtClean="0"/>
              <a:t>Google App Engine</a:t>
            </a:r>
            <a:endParaRPr lang="en-US" dirty="0"/>
          </a:p>
        </p:txBody>
      </p:sp>
      <p:sp>
        <p:nvSpPr>
          <p:cNvPr id="3" name="Text Placeholder 2"/>
          <p:cNvSpPr>
            <a:spLocks noGrp="1"/>
          </p:cNvSpPr>
          <p:nvPr>
            <p:ph type="body" idx="1"/>
          </p:nvPr>
        </p:nvSpPr>
        <p:spPr>
          <a:xfrm>
            <a:off x="381000" y="1066800"/>
            <a:ext cx="8991600" cy="4431983"/>
          </a:xfrm>
        </p:spPr>
        <p:txBody>
          <a:bodyPr/>
          <a:lstStyle/>
          <a:p>
            <a:pPr algn="just"/>
            <a:r>
              <a:rPr lang="en-US" sz="2400" b="0" dirty="0" smtClean="0">
                <a:latin typeface="+mj-lt"/>
              </a:rPr>
              <a:t>With App Engine also, the user has to only pay for what he or she uses. There are no setup costs and no recurring fees. </a:t>
            </a:r>
          </a:p>
          <a:p>
            <a:pPr algn="just"/>
            <a:endParaRPr lang="en-US" sz="2400" b="0" dirty="0" smtClean="0">
              <a:latin typeface="+mj-lt"/>
            </a:endParaRPr>
          </a:p>
          <a:p>
            <a:pPr algn="just"/>
            <a:r>
              <a:rPr lang="en-US" sz="2400" b="0" dirty="0" smtClean="0">
                <a:latin typeface="+mj-lt"/>
              </a:rPr>
              <a:t>The resources used by the application such as storage and bandwidth are measured in gigabyte and billed at competitive rates. </a:t>
            </a:r>
          </a:p>
          <a:p>
            <a:pPr algn="just"/>
            <a:endParaRPr lang="en-US" sz="2400" b="0" dirty="0" smtClean="0">
              <a:latin typeface="+mj-lt"/>
            </a:endParaRPr>
          </a:p>
          <a:p>
            <a:pPr algn="just"/>
            <a:r>
              <a:rPr lang="en-US" sz="2400" b="0" dirty="0" smtClean="0">
                <a:latin typeface="+mj-lt"/>
              </a:rPr>
              <a:t>App Engine costs nothing to get started. All applications can use up to 1 GB of storage and enough CPU and bandwidth to support an efficient app serving around five million page views a month, absolutely free. </a:t>
            </a:r>
          </a:p>
          <a:p>
            <a:pPr algn="just"/>
            <a:endParaRPr lang="en-US" sz="2400" b="0" dirty="0" smtClean="0">
              <a:latin typeface="+mj-lt"/>
            </a:endParaRPr>
          </a:p>
          <a:p>
            <a:pPr algn="just"/>
            <a:r>
              <a:rPr lang="en-US" sz="2400" b="0" dirty="0" smtClean="0">
                <a:latin typeface="+mj-lt"/>
              </a:rPr>
              <a:t>When billing is enabled for the application, free limits are raised, and one has to only pay for resources one uses above the free levels. </a:t>
            </a:r>
            <a:endParaRPr lang="en-US" sz="2400" b="0" dirty="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34466"/>
            <a:ext cx="7029703" cy="708534"/>
          </a:xfrm>
        </p:spPr>
        <p:txBody>
          <a:bodyPr/>
          <a:lstStyle/>
          <a:p>
            <a:r>
              <a:rPr lang="en-US" dirty="0" smtClean="0"/>
              <a:t>Amazon Web Services</a:t>
            </a:r>
            <a:endParaRPr lang="en-US" dirty="0"/>
          </a:p>
        </p:txBody>
      </p:sp>
      <p:sp>
        <p:nvSpPr>
          <p:cNvPr id="3" name="Text Placeholder 2"/>
          <p:cNvSpPr>
            <a:spLocks noGrp="1"/>
          </p:cNvSpPr>
          <p:nvPr>
            <p:ph type="body" idx="1"/>
          </p:nvPr>
        </p:nvSpPr>
        <p:spPr>
          <a:xfrm>
            <a:off x="381000" y="1219200"/>
            <a:ext cx="9144000" cy="3323987"/>
          </a:xfrm>
        </p:spPr>
        <p:txBody>
          <a:bodyPr/>
          <a:lstStyle/>
          <a:p>
            <a:pPr algn="just"/>
            <a:r>
              <a:rPr lang="en-US" sz="2400" b="0" dirty="0" smtClean="0">
                <a:latin typeface="+mj-lt"/>
              </a:rPr>
              <a:t>Amazon Web Services (AWS) is a collection of remote computing services (also called web services) that together make up a cloud computing platform, offered over the Internet by Amazon.com. </a:t>
            </a:r>
          </a:p>
          <a:p>
            <a:pPr algn="just"/>
            <a:endParaRPr lang="en-US" sz="2400" b="0" dirty="0" smtClean="0">
              <a:latin typeface="+mj-lt"/>
            </a:endParaRPr>
          </a:p>
          <a:p>
            <a:pPr algn="just"/>
            <a:r>
              <a:rPr lang="en-US" sz="2400" b="0" dirty="0" smtClean="0">
                <a:latin typeface="+mj-lt"/>
              </a:rPr>
              <a:t>The most central and well known of these services are </a:t>
            </a:r>
          </a:p>
          <a:p>
            <a:pPr algn="just"/>
            <a:endParaRPr lang="en-US" sz="2400" b="0" dirty="0" smtClean="0">
              <a:latin typeface="+mj-lt"/>
            </a:endParaRPr>
          </a:p>
          <a:p>
            <a:pPr algn="just"/>
            <a:r>
              <a:rPr lang="en-US" sz="2400" b="0" dirty="0" smtClean="0">
                <a:solidFill>
                  <a:srgbClr val="92D050"/>
                </a:solidFill>
                <a:latin typeface="+mj-lt"/>
              </a:rPr>
              <a:t>Amazon Elastic Compute Cloud (Amazon EC2)</a:t>
            </a:r>
          </a:p>
          <a:p>
            <a:pPr algn="just"/>
            <a:r>
              <a:rPr lang="en-US" sz="2400" b="0" dirty="0" smtClean="0">
                <a:solidFill>
                  <a:srgbClr val="92D050"/>
                </a:solidFill>
                <a:latin typeface="+mj-lt"/>
              </a:rPr>
              <a:t>Amazon Simple Queue Service (Amazon SQS)</a:t>
            </a:r>
          </a:p>
          <a:p>
            <a:pPr algn="just"/>
            <a:r>
              <a:rPr lang="en-US" sz="2400" b="0" dirty="0" smtClean="0">
                <a:solidFill>
                  <a:srgbClr val="92D050"/>
                </a:solidFill>
                <a:latin typeface="+mj-lt"/>
              </a:rPr>
              <a:t>Amazon S3</a:t>
            </a:r>
            <a:endParaRPr lang="en-US" sz="2400" b="0" dirty="0">
              <a:solidFill>
                <a:srgbClr val="92D050"/>
              </a:solidFill>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6843395" cy="1477328"/>
          </a:xfrm>
        </p:spPr>
        <p:txBody>
          <a:bodyPr/>
          <a:lstStyle/>
          <a:p>
            <a:pPr algn="ctr"/>
            <a:r>
              <a:rPr lang="en-US" dirty="0" smtClean="0"/>
              <a:t>Amazon Web Services</a:t>
            </a:r>
            <a:endParaRPr lang="en-US" dirty="0"/>
          </a:p>
        </p:txBody>
      </p:sp>
      <p:pic>
        <p:nvPicPr>
          <p:cNvPr id="3074" name="Picture 2"/>
          <p:cNvPicPr>
            <a:picLocks noChangeAspect="1" noChangeArrowheads="1"/>
          </p:cNvPicPr>
          <p:nvPr/>
        </p:nvPicPr>
        <p:blipFill>
          <a:blip r:embed="rId2"/>
          <a:srcRect/>
          <a:stretch>
            <a:fillRect/>
          </a:stretch>
        </p:blipFill>
        <p:spPr bwMode="auto">
          <a:xfrm>
            <a:off x="381000" y="914400"/>
            <a:ext cx="8991600" cy="5279366"/>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34467"/>
            <a:ext cx="7182103" cy="632334"/>
          </a:xfrm>
        </p:spPr>
        <p:txBody>
          <a:bodyPr/>
          <a:lstStyle/>
          <a:p>
            <a:r>
              <a:rPr lang="en-US" dirty="0" smtClean="0"/>
              <a:t>Amazon Web Services</a:t>
            </a:r>
            <a:endParaRPr lang="en-US" dirty="0"/>
          </a:p>
        </p:txBody>
      </p:sp>
      <p:sp>
        <p:nvSpPr>
          <p:cNvPr id="3" name="Text Placeholder 2"/>
          <p:cNvSpPr>
            <a:spLocks noGrp="1"/>
          </p:cNvSpPr>
          <p:nvPr>
            <p:ph type="body" idx="1"/>
          </p:nvPr>
        </p:nvSpPr>
        <p:spPr>
          <a:xfrm>
            <a:off x="533400" y="1371600"/>
            <a:ext cx="8915400" cy="4062651"/>
          </a:xfrm>
        </p:spPr>
        <p:txBody>
          <a:bodyPr/>
          <a:lstStyle/>
          <a:p>
            <a:pPr algn="just"/>
            <a:r>
              <a:rPr lang="en-US" sz="2400" b="0" dirty="0" smtClean="0">
                <a:latin typeface="+mj-lt"/>
              </a:rPr>
              <a:t>Amazon EC2 is a computing service, whereas Amazon SQS and Amazon S3 are support services. </a:t>
            </a:r>
          </a:p>
          <a:p>
            <a:pPr algn="just"/>
            <a:endParaRPr lang="en-US" sz="2400" b="0" dirty="0" smtClean="0">
              <a:latin typeface="+mj-lt"/>
            </a:endParaRPr>
          </a:p>
          <a:p>
            <a:pPr algn="just"/>
            <a:r>
              <a:rPr lang="en-US" sz="2400" b="0" dirty="0" smtClean="0">
                <a:latin typeface="+mj-lt"/>
              </a:rPr>
              <a:t>The service is advertised as providing a large computing capacity (potentially many servers) much faster and cheaper than building a physical server farm. </a:t>
            </a:r>
          </a:p>
          <a:p>
            <a:pPr algn="just"/>
            <a:endParaRPr lang="en-US" sz="2400" b="0" dirty="0" smtClean="0">
              <a:latin typeface="+mj-lt"/>
            </a:endParaRPr>
          </a:p>
          <a:p>
            <a:pPr algn="just"/>
            <a:r>
              <a:rPr lang="en-US" sz="2400" b="0" dirty="0" smtClean="0">
                <a:latin typeface="+mj-lt"/>
              </a:rPr>
              <a:t>Amazon’s data centers are located at Ashburn, Virginia, Dallas/Fort Worth, Los Angeles, Miami, Newark, New Jersey, Palo, Alto, California, Seattle, St. Louis, Amsterdam, Dublin, Frankfurt, London, Hong Kong, Singapore, Tokyo, etc. </a:t>
            </a:r>
            <a:endParaRPr lang="en-US" sz="2400" b="0"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9144000" cy="685800"/>
          </a:xfrm>
        </p:spPr>
        <p:txBody>
          <a:bodyPr/>
          <a:lstStyle/>
          <a:p>
            <a:r>
              <a:rPr lang="en-US" dirty="0" smtClean="0"/>
              <a:t>Amazon Elastic Compute Cloud</a:t>
            </a:r>
            <a:endParaRPr lang="en-US" dirty="0"/>
          </a:p>
        </p:txBody>
      </p:sp>
      <p:sp>
        <p:nvSpPr>
          <p:cNvPr id="3" name="Text Placeholder 2"/>
          <p:cNvSpPr>
            <a:spLocks noGrp="1"/>
          </p:cNvSpPr>
          <p:nvPr>
            <p:ph type="body" idx="1"/>
          </p:nvPr>
        </p:nvSpPr>
        <p:spPr>
          <a:xfrm>
            <a:off x="381000" y="1143000"/>
            <a:ext cx="9753600" cy="5278368"/>
          </a:xfrm>
        </p:spPr>
        <p:txBody>
          <a:bodyPr/>
          <a:lstStyle/>
          <a:p>
            <a:pPr algn="just"/>
            <a:r>
              <a:rPr lang="en-US" sz="2400" b="0" dirty="0" smtClean="0">
                <a:latin typeface="+mj-lt"/>
              </a:rPr>
              <a:t>Amazon EC2 is an </a:t>
            </a:r>
            <a:r>
              <a:rPr lang="en-US" sz="2400" b="0" dirty="0" err="1" smtClean="0">
                <a:latin typeface="+mj-lt"/>
              </a:rPr>
              <a:t>IaaS</a:t>
            </a:r>
            <a:r>
              <a:rPr lang="en-US" sz="2400" b="0" dirty="0" smtClean="0">
                <a:latin typeface="+mj-lt"/>
              </a:rPr>
              <a:t> offered by AWS and is the leading provider of </a:t>
            </a:r>
            <a:r>
              <a:rPr lang="en-US" sz="2400" b="0" dirty="0" err="1" smtClean="0">
                <a:latin typeface="+mj-lt"/>
              </a:rPr>
              <a:t>IaaS</a:t>
            </a:r>
            <a:r>
              <a:rPr lang="en-US" sz="2400" b="0" dirty="0" smtClean="0">
                <a:latin typeface="+mj-lt"/>
              </a:rPr>
              <a:t> in the current market. Powered by a huge infrastructure that the company has built to run its retail business, Amazon EC2 provides a true virtual computing environment.</a:t>
            </a:r>
          </a:p>
          <a:p>
            <a:pPr algn="just"/>
            <a:endParaRPr lang="en-US" sz="1100" b="0" dirty="0" smtClean="0">
              <a:latin typeface="+mj-lt"/>
            </a:endParaRPr>
          </a:p>
          <a:p>
            <a:pPr algn="just"/>
            <a:r>
              <a:rPr lang="en-US" sz="2400" b="0" dirty="0" smtClean="0">
                <a:latin typeface="+mj-lt"/>
              </a:rPr>
              <a:t> By providing a variety of virtual machine or instance types, operating systems, and software packages to choose from, Amazon EC2 enables the user to instantiate virtual machines of his choice through a web service interface. </a:t>
            </a:r>
          </a:p>
          <a:p>
            <a:pPr algn="just"/>
            <a:endParaRPr lang="en-US" sz="1600" b="0" dirty="0" smtClean="0">
              <a:latin typeface="+mj-lt"/>
            </a:endParaRPr>
          </a:p>
          <a:p>
            <a:pPr algn="just"/>
            <a:r>
              <a:rPr lang="en-US" sz="2400" b="0" dirty="0" smtClean="0">
                <a:latin typeface="+mj-lt"/>
              </a:rPr>
              <a:t>The user can change the capacity and characteristics of the virtual machine by using the web service interfaces, hence named </a:t>
            </a:r>
            <a:r>
              <a:rPr lang="en-US" sz="2400" b="0" i="1" dirty="0" smtClean="0">
                <a:latin typeface="+mj-lt"/>
              </a:rPr>
              <a:t>elastic.</a:t>
            </a:r>
          </a:p>
          <a:p>
            <a:pPr algn="just"/>
            <a:endParaRPr lang="en-US" sz="1600" b="0" i="1" dirty="0" smtClean="0">
              <a:latin typeface="+mj-lt"/>
            </a:endParaRPr>
          </a:p>
          <a:p>
            <a:pPr algn="just"/>
            <a:r>
              <a:rPr lang="en-US" sz="2400" b="0" i="1" dirty="0" smtClean="0">
                <a:latin typeface="+mj-lt"/>
              </a:rPr>
              <a:t> Computing capacity is provided in the form of virtual machines or server instances by booting Amazon Machine Images (AMI), which can be instantiated by the user</a:t>
            </a:r>
            <a:endParaRPr lang="en-US" sz="2400" b="0" dirty="0">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9144000" cy="685800"/>
          </a:xfrm>
        </p:spPr>
        <p:txBody>
          <a:bodyPr/>
          <a:lstStyle/>
          <a:p>
            <a:r>
              <a:rPr lang="en-US" dirty="0" smtClean="0"/>
              <a:t>Amazon Elastic Compute Cloud</a:t>
            </a:r>
            <a:endParaRPr lang="en-US" dirty="0"/>
          </a:p>
        </p:txBody>
      </p:sp>
      <p:sp>
        <p:nvSpPr>
          <p:cNvPr id="3" name="Text Placeholder 2"/>
          <p:cNvSpPr>
            <a:spLocks noGrp="1"/>
          </p:cNvSpPr>
          <p:nvPr>
            <p:ph type="body" idx="1"/>
          </p:nvPr>
        </p:nvSpPr>
        <p:spPr>
          <a:xfrm>
            <a:off x="381000" y="1143000"/>
            <a:ext cx="9753600" cy="3323987"/>
          </a:xfrm>
        </p:spPr>
        <p:txBody>
          <a:bodyPr/>
          <a:lstStyle/>
          <a:p>
            <a:pPr algn="just"/>
            <a:r>
              <a:rPr lang="en-US" sz="2400" b="0" i="1" dirty="0" smtClean="0">
                <a:latin typeface="+mj-lt"/>
              </a:rPr>
              <a:t>An AMI contains all the necessary information needed to create an instance.</a:t>
            </a:r>
          </a:p>
          <a:p>
            <a:pPr algn="just"/>
            <a:endParaRPr lang="en-US" sz="2400" b="0" i="1" dirty="0" smtClean="0">
              <a:latin typeface="+mj-lt"/>
            </a:endParaRPr>
          </a:p>
          <a:p>
            <a:pPr algn="just"/>
            <a:r>
              <a:rPr lang="en-US" sz="2400" b="0" i="1" dirty="0" smtClean="0">
                <a:latin typeface="+mj-lt"/>
              </a:rPr>
              <a:t> The primary Graphical User Interface (GUI) interface is the AWS Management Console (point and click) and a web service API that supports both Simple Object Access Protocol and Query Requests.</a:t>
            </a:r>
          </a:p>
          <a:p>
            <a:pPr algn="just"/>
            <a:endParaRPr lang="en-US" sz="2400" b="0" i="1" dirty="0" smtClean="0">
              <a:latin typeface="+mj-lt"/>
            </a:endParaRPr>
          </a:p>
          <a:p>
            <a:pPr algn="just"/>
            <a:r>
              <a:rPr lang="en-US" sz="2400" b="0" i="1" dirty="0" smtClean="0">
                <a:latin typeface="+mj-lt"/>
              </a:rPr>
              <a:t> The API provides programming libraries and resources for Java, PHP, Python, Ruby, Windows, and </a:t>
            </a:r>
            <a:r>
              <a:rPr lang="en-US" sz="2400" b="0" i="1" dirty="0" err="1" smtClean="0">
                <a:latin typeface="+mj-lt"/>
              </a:rPr>
              <a:t>.Net</a:t>
            </a:r>
            <a:r>
              <a:rPr lang="en-US" sz="2400" b="0" i="1" dirty="0" smtClean="0">
                <a:latin typeface="+mj-lt"/>
              </a:rPr>
              <a:t>. </a:t>
            </a:r>
          </a:p>
          <a:p>
            <a:pPr algn="just"/>
            <a:endParaRPr lang="en-US" sz="2400" b="0" i="1" dirty="0" smtClean="0">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9144000" cy="685800"/>
          </a:xfrm>
        </p:spPr>
        <p:txBody>
          <a:bodyPr/>
          <a:lstStyle/>
          <a:p>
            <a:r>
              <a:rPr lang="en-US" dirty="0" smtClean="0"/>
              <a:t>Amazon Elastic Compute Cloud</a:t>
            </a:r>
            <a:endParaRPr lang="en-US" dirty="0"/>
          </a:p>
        </p:txBody>
      </p:sp>
      <p:sp>
        <p:nvSpPr>
          <p:cNvPr id="3" name="Text Placeholder 2"/>
          <p:cNvSpPr>
            <a:spLocks noGrp="1"/>
          </p:cNvSpPr>
          <p:nvPr>
            <p:ph type="body" idx="1"/>
          </p:nvPr>
        </p:nvSpPr>
        <p:spPr>
          <a:xfrm>
            <a:off x="381000" y="1143000"/>
            <a:ext cx="9753600" cy="5909310"/>
          </a:xfrm>
        </p:spPr>
        <p:txBody>
          <a:bodyPr/>
          <a:lstStyle/>
          <a:p>
            <a:r>
              <a:rPr lang="en-US" sz="2400" b="0" i="1" dirty="0" smtClean="0">
                <a:latin typeface="+mj-lt"/>
              </a:rPr>
              <a:t>The infrastructure is virtualized by using </a:t>
            </a:r>
            <a:r>
              <a:rPr lang="en-US" sz="2400" b="0" i="1" dirty="0" err="1" smtClean="0">
                <a:latin typeface="+mj-lt"/>
              </a:rPr>
              <a:t>Xen</a:t>
            </a:r>
            <a:r>
              <a:rPr lang="en-US" sz="2400" b="0" i="1" dirty="0" smtClean="0">
                <a:latin typeface="+mj-lt"/>
              </a:rPr>
              <a:t> hypervisor, and different instance types are provided as follows:</a:t>
            </a:r>
          </a:p>
          <a:p>
            <a:endParaRPr lang="en-US" sz="2400" b="0" i="1" dirty="0" smtClean="0">
              <a:latin typeface="+mj-lt"/>
            </a:endParaRPr>
          </a:p>
          <a:p>
            <a:pPr>
              <a:buFont typeface="Wingdings" pitchFamily="2" charset="2"/>
              <a:buChar char="Ø"/>
            </a:pPr>
            <a:r>
              <a:rPr lang="en-US" sz="2400" b="0" dirty="0" smtClean="0">
                <a:latin typeface="+mj-lt"/>
              </a:rPr>
              <a:t>Standard instances—suitable for most applications</a:t>
            </a:r>
          </a:p>
          <a:p>
            <a:endParaRPr lang="en-US" sz="2400" b="0" dirty="0" smtClean="0">
              <a:latin typeface="+mj-lt"/>
            </a:endParaRPr>
          </a:p>
          <a:p>
            <a:pPr>
              <a:buFont typeface="Wingdings" pitchFamily="2" charset="2"/>
              <a:buChar char="Ø"/>
            </a:pPr>
            <a:r>
              <a:rPr lang="en-US" sz="2400" b="0" dirty="0" smtClean="0">
                <a:latin typeface="+mj-lt"/>
              </a:rPr>
              <a:t>Micro instances—suitable for low-throughput applications</a:t>
            </a:r>
          </a:p>
          <a:p>
            <a:pPr>
              <a:buFont typeface="Wingdings" pitchFamily="2" charset="2"/>
              <a:buChar char="Ø"/>
            </a:pPr>
            <a:endParaRPr lang="en-US" sz="2400" b="0" dirty="0" smtClean="0">
              <a:latin typeface="+mj-lt"/>
            </a:endParaRPr>
          </a:p>
          <a:p>
            <a:pPr>
              <a:buFont typeface="Wingdings" pitchFamily="2" charset="2"/>
              <a:buChar char="Ø"/>
            </a:pPr>
            <a:r>
              <a:rPr lang="en-US" sz="2400" b="0" dirty="0" smtClean="0">
                <a:latin typeface="+mj-lt"/>
              </a:rPr>
              <a:t>High-memory instances—suitable for high-throughput applications</a:t>
            </a:r>
          </a:p>
          <a:p>
            <a:pPr>
              <a:buFont typeface="Wingdings" pitchFamily="2" charset="2"/>
              <a:buChar char="Ø"/>
            </a:pPr>
            <a:endParaRPr lang="en-US" sz="2400" b="0" dirty="0" smtClean="0">
              <a:latin typeface="+mj-lt"/>
            </a:endParaRPr>
          </a:p>
          <a:p>
            <a:pPr>
              <a:buFont typeface="Wingdings" pitchFamily="2" charset="2"/>
              <a:buChar char="Ø"/>
            </a:pPr>
            <a:r>
              <a:rPr lang="en-US" sz="2400" b="0" dirty="0" smtClean="0">
                <a:latin typeface="+mj-lt"/>
              </a:rPr>
              <a:t>High-CPU instances—suitable for compute-intensive applications</a:t>
            </a:r>
          </a:p>
          <a:p>
            <a:pPr>
              <a:buFont typeface="Wingdings" pitchFamily="2" charset="2"/>
              <a:buChar char="Ø"/>
            </a:pPr>
            <a:endParaRPr lang="en-US" sz="2400" b="0" dirty="0" smtClean="0">
              <a:latin typeface="+mj-lt"/>
            </a:endParaRPr>
          </a:p>
          <a:p>
            <a:pPr>
              <a:buFont typeface="Wingdings" pitchFamily="2" charset="2"/>
              <a:buChar char="Ø"/>
            </a:pPr>
            <a:r>
              <a:rPr lang="en-US" sz="2400" b="0" dirty="0" smtClean="0">
                <a:latin typeface="+mj-lt"/>
              </a:rPr>
              <a:t>Cluster compute instances—suitable for high-performance computing (HPC) applications</a:t>
            </a:r>
          </a:p>
          <a:p>
            <a:pPr>
              <a:buFont typeface="Wingdings" pitchFamily="2" charset="2"/>
              <a:buChar char="Ø"/>
            </a:pPr>
            <a:endParaRPr lang="en-US" sz="2400" b="0" dirty="0" smtClean="0">
              <a:latin typeface="+mj-lt"/>
            </a:endParaRPr>
          </a:p>
          <a:p>
            <a:endParaRPr lang="en-US" sz="2400" b="0" dirty="0" smtClean="0">
              <a:latin typeface="+mj-lt"/>
            </a:endParaRPr>
          </a:p>
          <a:p>
            <a:endParaRPr lang="en-US" sz="2400" b="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4467"/>
            <a:ext cx="7715503" cy="708534"/>
          </a:xfrm>
        </p:spPr>
        <p:txBody>
          <a:bodyPr/>
          <a:lstStyle/>
          <a:p>
            <a:pPr lvl="0"/>
            <a:r>
              <a:rPr lang="en-US" dirty="0" smtClean="0"/>
              <a:t>Cloud Service Providers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Text Placeholder 2"/>
          <p:cNvSpPr>
            <a:spLocks noGrp="1"/>
          </p:cNvSpPr>
          <p:nvPr>
            <p:ph type="body" idx="1"/>
          </p:nvPr>
        </p:nvSpPr>
        <p:spPr>
          <a:xfrm>
            <a:off x="1086408" y="1887246"/>
            <a:ext cx="7691755" cy="4401205"/>
          </a:xfrm>
        </p:spPr>
        <p:txBody>
          <a:bodyPr/>
          <a:lstStyle/>
          <a:p>
            <a:pPr>
              <a:buFont typeface="Wingdings" pitchFamily="2" charset="2"/>
              <a:buChar char="ü"/>
            </a:pPr>
            <a:r>
              <a:rPr lang="en-US" sz="2800" dirty="0" smtClean="0">
                <a:solidFill>
                  <a:srgbClr val="92D050"/>
                </a:solidFill>
                <a:latin typeface="Comic Sans MS" pitchFamily="66" charset="0"/>
              </a:rPr>
              <a:t>Sales force</a:t>
            </a:r>
          </a:p>
          <a:p>
            <a:r>
              <a:rPr lang="en-US" sz="2800" b="0" dirty="0" smtClean="0">
                <a:solidFill>
                  <a:srgbClr val="92D050"/>
                </a:solidFill>
                <a:latin typeface="+mj-lt"/>
              </a:rPr>
              <a:t>	Sales Cloud</a:t>
            </a:r>
          </a:p>
          <a:p>
            <a:r>
              <a:rPr lang="en-US" sz="2800" b="0" dirty="0" smtClean="0">
                <a:solidFill>
                  <a:srgbClr val="92D050"/>
                </a:solidFill>
                <a:latin typeface="+mj-lt"/>
              </a:rPr>
              <a:t>	Service Cloud: Knowledge as a Service</a:t>
            </a:r>
          </a:p>
          <a:p>
            <a:pPr>
              <a:buFont typeface="Wingdings" pitchFamily="2" charset="2"/>
              <a:buChar char="ü"/>
            </a:pPr>
            <a:r>
              <a:rPr lang="en-US" sz="2800" b="0" dirty="0" smtClean="0">
                <a:solidFill>
                  <a:srgbClr val="92D050"/>
                </a:solidFill>
                <a:latin typeface="+mj-lt"/>
              </a:rPr>
              <a:t> </a:t>
            </a:r>
            <a:r>
              <a:rPr lang="en-US" sz="2800" dirty="0" smtClean="0">
                <a:solidFill>
                  <a:srgbClr val="92D050"/>
                </a:solidFill>
                <a:latin typeface="Comic Sans MS" pitchFamily="66" charset="0"/>
              </a:rPr>
              <a:t>Rack space</a:t>
            </a:r>
          </a:p>
          <a:p>
            <a:pPr>
              <a:buFont typeface="Wingdings" pitchFamily="2" charset="2"/>
              <a:buChar char="ü"/>
            </a:pPr>
            <a:endParaRPr lang="en-US" sz="1600" b="0" dirty="0" smtClean="0">
              <a:solidFill>
                <a:srgbClr val="92D050"/>
              </a:solidFill>
              <a:latin typeface="+mj-lt"/>
            </a:endParaRPr>
          </a:p>
          <a:p>
            <a:pPr>
              <a:buFont typeface="Wingdings" pitchFamily="2" charset="2"/>
              <a:buChar char="ü"/>
            </a:pPr>
            <a:r>
              <a:rPr lang="en-US" sz="2800" dirty="0" err="1" smtClean="0">
                <a:solidFill>
                  <a:srgbClr val="92D050"/>
                </a:solidFill>
                <a:latin typeface="Comic Sans MS" pitchFamily="66" charset="0"/>
              </a:rPr>
              <a:t>Vmware</a:t>
            </a:r>
            <a:endParaRPr lang="en-US" sz="2800" dirty="0" smtClean="0">
              <a:solidFill>
                <a:srgbClr val="92D050"/>
              </a:solidFill>
              <a:latin typeface="Comic Sans MS" pitchFamily="66" charset="0"/>
            </a:endParaRPr>
          </a:p>
          <a:p>
            <a:pPr>
              <a:buFont typeface="Wingdings" pitchFamily="2" charset="2"/>
              <a:buChar char="ü"/>
            </a:pPr>
            <a:endParaRPr lang="en-US" sz="1800" b="0" dirty="0" smtClean="0">
              <a:solidFill>
                <a:srgbClr val="92D050"/>
              </a:solidFill>
              <a:latin typeface="+mj-lt"/>
            </a:endParaRPr>
          </a:p>
          <a:p>
            <a:pPr>
              <a:buFont typeface="Wingdings" pitchFamily="2" charset="2"/>
              <a:buChar char="ü"/>
            </a:pPr>
            <a:r>
              <a:rPr lang="en-US" sz="2800" dirty="0" smtClean="0">
                <a:solidFill>
                  <a:srgbClr val="92D050"/>
                </a:solidFill>
                <a:latin typeface="Comic Sans MS" pitchFamily="66" charset="0"/>
              </a:rPr>
              <a:t>Manjra soft</a:t>
            </a:r>
          </a:p>
          <a:p>
            <a:r>
              <a:rPr lang="en-US" sz="1800" b="0" dirty="0" smtClean="0">
                <a:solidFill>
                  <a:srgbClr val="92D050"/>
                </a:solidFill>
                <a:latin typeface="+mj-lt"/>
              </a:rPr>
              <a:t>	</a:t>
            </a:r>
            <a:r>
              <a:rPr lang="en-US" sz="2800" b="0" dirty="0" smtClean="0">
                <a:solidFill>
                  <a:srgbClr val="92D050"/>
                </a:solidFill>
                <a:latin typeface="+mj-lt"/>
              </a:rPr>
              <a:t>Aneka Platform </a:t>
            </a:r>
          </a:p>
          <a:p>
            <a:pPr>
              <a:buFont typeface="Wingdings" pitchFamily="2" charset="2"/>
              <a:buChar char="ü"/>
            </a:pPr>
            <a:endParaRPr lang="en-US" sz="2800" b="0" dirty="0" smtClean="0">
              <a:solidFill>
                <a:srgbClr val="92D050"/>
              </a:solidFill>
              <a:latin typeface="+mj-lt"/>
            </a:endParaRPr>
          </a:p>
          <a:p>
            <a:endParaRPr lang="en-US" sz="2800" b="0" dirty="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9144000" cy="685800"/>
          </a:xfrm>
        </p:spPr>
        <p:txBody>
          <a:bodyPr/>
          <a:lstStyle/>
          <a:p>
            <a:r>
              <a:rPr lang="en-US" dirty="0" smtClean="0"/>
              <a:t>Amazon Elastic Compute Cloud</a:t>
            </a:r>
            <a:endParaRPr lang="en-US" dirty="0"/>
          </a:p>
        </p:txBody>
      </p:sp>
      <p:sp>
        <p:nvSpPr>
          <p:cNvPr id="3" name="Text Placeholder 2"/>
          <p:cNvSpPr>
            <a:spLocks noGrp="1"/>
          </p:cNvSpPr>
          <p:nvPr>
            <p:ph type="body" idx="1"/>
          </p:nvPr>
        </p:nvSpPr>
        <p:spPr>
          <a:xfrm>
            <a:off x="381000" y="1143000"/>
            <a:ext cx="9753600" cy="5170646"/>
          </a:xfrm>
        </p:spPr>
        <p:txBody>
          <a:bodyPr/>
          <a:lstStyle/>
          <a:p>
            <a:pPr algn="just"/>
            <a:r>
              <a:rPr lang="en-US" sz="2400" b="0" dirty="0" smtClean="0">
                <a:latin typeface="+mj-lt"/>
              </a:rPr>
              <a:t>The instances can be obtained on demand on an hourly basis, thus eliminating the need of forecasting computing needs earlier. </a:t>
            </a:r>
          </a:p>
          <a:p>
            <a:pPr algn="just"/>
            <a:endParaRPr lang="en-US" sz="2400" b="0" dirty="0" smtClean="0">
              <a:latin typeface="+mj-lt"/>
            </a:endParaRPr>
          </a:p>
          <a:p>
            <a:pPr algn="just"/>
            <a:r>
              <a:rPr lang="en-US" sz="2400" b="0" dirty="0" smtClean="0">
                <a:latin typeface="+mj-lt"/>
              </a:rPr>
              <a:t>Instances can be reserved earlier, and a discounted rate is charged for such instances. </a:t>
            </a:r>
          </a:p>
          <a:p>
            <a:pPr algn="just"/>
            <a:endParaRPr lang="en-US" sz="2400" b="0" dirty="0" smtClean="0">
              <a:latin typeface="+mj-lt"/>
            </a:endParaRPr>
          </a:p>
          <a:p>
            <a:pPr algn="just"/>
            <a:r>
              <a:rPr lang="en-US" sz="2400" b="0" dirty="0" smtClean="0">
                <a:latin typeface="+mj-lt"/>
              </a:rPr>
              <a:t>Users can also bid on unused Amazon EC2 computing capacity and obtain instances. </a:t>
            </a:r>
          </a:p>
          <a:p>
            <a:pPr algn="just"/>
            <a:endParaRPr lang="en-US" sz="2400" b="0" dirty="0" smtClean="0">
              <a:latin typeface="+mj-lt"/>
            </a:endParaRPr>
          </a:p>
          <a:p>
            <a:pPr algn="just"/>
            <a:r>
              <a:rPr lang="en-US" sz="2400" b="0" dirty="0" smtClean="0">
                <a:latin typeface="+mj-lt"/>
              </a:rPr>
              <a:t>Such instances are called as Spot Instances. The Spot Price is varying and is decided by the company.</a:t>
            </a:r>
          </a:p>
          <a:p>
            <a:pPr algn="just"/>
            <a:endParaRPr lang="en-US" sz="2400" b="0" dirty="0" smtClean="0">
              <a:latin typeface="+mj-lt"/>
            </a:endParaRPr>
          </a:p>
          <a:p>
            <a:pPr algn="just"/>
            <a:r>
              <a:rPr lang="en-US" sz="2400" b="0" dirty="0" smtClean="0">
                <a:latin typeface="+mj-lt"/>
              </a:rPr>
              <a:t> Instances can be placed in multiple locations, which are defined by regions and availability zones.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9144000" cy="685800"/>
          </a:xfrm>
        </p:spPr>
        <p:txBody>
          <a:bodyPr/>
          <a:lstStyle/>
          <a:p>
            <a:r>
              <a:rPr lang="en-US" dirty="0" smtClean="0"/>
              <a:t>Amazon Elastic Compute Cloud</a:t>
            </a:r>
            <a:endParaRPr lang="en-US" dirty="0"/>
          </a:p>
        </p:txBody>
      </p:sp>
      <p:sp>
        <p:nvSpPr>
          <p:cNvPr id="3" name="Text Placeholder 2"/>
          <p:cNvSpPr>
            <a:spLocks noGrp="1"/>
          </p:cNvSpPr>
          <p:nvPr>
            <p:ph type="body" idx="1"/>
          </p:nvPr>
        </p:nvSpPr>
        <p:spPr>
          <a:xfrm>
            <a:off x="381000" y="1143000"/>
            <a:ext cx="9753600" cy="4801314"/>
          </a:xfrm>
        </p:spPr>
        <p:txBody>
          <a:bodyPr/>
          <a:lstStyle/>
          <a:p>
            <a:pPr algn="just"/>
            <a:r>
              <a:rPr lang="en-US" sz="2400" b="0" dirty="0" smtClean="0">
                <a:latin typeface="+mj-lt"/>
              </a:rPr>
              <a:t>Availability zones are distinct locations that are engineered to be insulated from failures in other availability zones and provide inexpensive, low-latency network connectivity to other availability zones in the same region.</a:t>
            </a:r>
          </a:p>
          <a:p>
            <a:pPr algn="just"/>
            <a:endParaRPr lang="en-US" sz="2400" b="0" dirty="0" smtClean="0">
              <a:latin typeface="+mj-lt"/>
            </a:endParaRPr>
          </a:p>
          <a:p>
            <a:pPr algn="just"/>
            <a:r>
              <a:rPr lang="en-US" sz="2400" b="0" dirty="0" smtClean="0">
                <a:latin typeface="+mj-lt"/>
              </a:rPr>
              <a:t> The Amazon EC2 instances can be monitored and controlled by the AWS Management Console and the web service API. </a:t>
            </a:r>
          </a:p>
          <a:p>
            <a:pPr algn="just"/>
            <a:endParaRPr lang="en-US" sz="2400" b="0" dirty="0" smtClean="0">
              <a:latin typeface="+mj-lt"/>
            </a:endParaRPr>
          </a:p>
          <a:p>
            <a:pPr algn="just"/>
            <a:r>
              <a:rPr lang="en-US" sz="2400" b="0" dirty="0" smtClean="0">
                <a:latin typeface="+mj-lt"/>
              </a:rPr>
              <a:t>However, AWS provides Amazon Cloud Watch, a web service that provides monitoring for AWS cloud resources, starting with Amazon EC2.</a:t>
            </a:r>
          </a:p>
          <a:p>
            <a:pPr algn="just"/>
            <a:endParaRPr lang="en-US" sz="2400" b="0" dirty="0" smtClean="0">
              <a:latin typeface="+mj-lt"/>
            </a:endParaRPr>
          </a:p>
          <a:p>
            <a:pPr algn="just"/>
            <a:r>
              <a:rPr lang="en-US" sz="2400" b="0" dirty="0" smtClean="0">
                <a:latin typeface="+mj-lt"/>
              </a:rPr>
              <a:t> It provides customers with visibility into resource utilization, operational performance, and overall demand patterns—including metrics such as CPU utilization, disk reads and writes, and network traffic.</a:t>
            </a:r>
            <a:endParaRPr lang="en-US" sz="2400" b="0" dirty="0">
              <a:latin typeface="+mj-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9144000" cy="685800"/>
          </a:xfrm>
        </p:spPr>
        <p:txBody>
          <a:bodyPr/>
          <a:lstStyle/>
          <a:p>
            <a:r>
              <a:rPr lang="en-US" dirty="0" smtClean="0"/>
              <a:t>Amazon Elastic Compute Cloud</a:t>
            </a:r>
            <a:endParaRPr lang="en-US" dirty="0"/>
          </a:p>
        </p:txBody>
      </p:sp>
      <p:sp>
        <p:nvSpPr>
          <p:cNvPr id="3" name="Text Placeholder 2"/>
          <p:cNvSpPr>
            <a:spLocks noGrp="1"/>
          </p:cNvSpPr>
          <p:nvPr>
            <p:ph type="body" idx="1"/>
          </p:nvPr>
        </p:nvSpPr>
        <p:spPr>
          <a:xfrm>
            <a:off x="381000" y="1143000"/>
            <a:ext cx="9753600" cy="3693319"/>
          </a:xfrm>
        </p:spPr>
        <p:txBody>
          <a:bodyPr/>
          <a:lstStyle/>
          <a:p>
            <a:pPr algn="just"/>
            <a:r>
              <a:rPr lang="en-US" sz="2400" b="0" dirty="0" smtClean="0">
                <a:latin typeface="+mj-lt"/>
              </a:rPr>
              <a:t>Instances are authenticated using a signature-based protocol, which uses key pairs. Another important feature provided is the Amazon Virtual Private Cloud (Amazon VPC). </a:t>
            </a:r>
          </a:p>
          <a:p>
            <a:pPr algn="just"/>
            <a:endParaRPr lang="en-US" sz="2400" b="0" dirty="0" smtClean="0">
              <a:latin typeface="+mj-lt"/>
            </a:endParaRPr>
          </a:p>
          <a:p>
            <a:pPr algn="just"/>
            <a:r>
              <a:rPr lang="en-US" sz="2400" b="0" dirty="0" smtClean="0">
                <a:latin typeface="+mj-lt"/>
              </a:rPr>
              <a:t>The existing IT infrastructure can be connected to Amazon EC2 via a virtual private network (VPN). </a:t>
            </a:r>
          </a:p>
          <a:p>
            <a:pPr algn="just"/>
            <a:endParaRPr lang="en-US" sz="2400" b="0" dirty="0" smtClean="0">
              <a:latin typeface="+mj-lt"/>
            </a:endParaRPr>
          </a:p>
          <a:p>
            <a:pPr algn="just"/>
            <a:r>
              <a:rPr lang="en-US" sz="2400" b="0" dirty="0" smtClean="0">
                <a:latin typeface="+mj-lt"/>
              </a:rPr>
              <a:t>Isolated computing resources are provided in Amazon VPC, and the existing management capabilities such as security services, firewalls, and intrusion detection systems can be extended to isolated resources of Amazon EC2.</a:t>
            </a:r>
            <a:endParaRPr lang="en-US" sz="2400" b="0" dirty="0">
              <a:latin typeface="+mj-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9144000" cy="685800"/>
          </a:xfrm>
        </p:spPr>
        <p:txBody>
          <a:bodyPr/>
          <a:lstStyle/>
          <a:p>
            <a:r>
              <a:rPr lang="en-US" dirty="0" smtClean="0"/>
              <a:t>Amazon Elastic Compute Cloud</a:t>
            </a:r>
            <a:endParaRPr lang="en-US" dirty="0"/>
          </a:p>
        </p:txBody>
      </p:sp>
      <p:sp>
        <p:nvSpPr>
          <p:cNvPr id="3" name="Text Placeholder 2"/>
          <p:cNvSpPr>
            <a:spLocks noGrp="1"/>
          </p:cNvSpPr>
          <p:nvPr>
            <p:ph type="body" idx="1"/>
          </p:nvPr>
        </p:nvSpPr>
        <p:spPr>
          <a:xfrm>
            <a:off x="381000" y="1143000"/>
            <a:ext cx="9753600" cy="3323987"/>
          </a:xfrm>
        </p:spPr>
        <p:txBody>
          <a:bodyPr/>
          <a:lstStyle/>
          <a:p>
            <a:pPr algn="just"/>
            <a:r>
              <a:rPr lang="en-US" sz="2400" b="0" dirty="0" smtClean="0">
                <a:latin typeface="+mj-lt"/>
              </a:rPr>
              <a:t>Elastic load balancing (ELB) enables the user to automatically distribute and balance the incoming application’s traffic among the running instances based on metrics such as request count and request latency. </a:t>
            </a:r>
          </a:p>
          <a:p>
            <a:pPr algn="just"/>
            <a:endParaRPr lang="en-US" sz="2400" b="0" dirty="0" smtClean="0">
              <a:latin typeface="+mj-lt"/>
            </a:endParaRPr>
          </a:p>
          <a:p>
            <a:pPr algn="just"/>
            <a:r>
              <a:rPr lang="en-US" sz="2400" b="0" dirty="0" smtClean="0">
                <a:latin typeface="+mj-lt"/>
              </a:rPr>
              <a:t>Fault tolerance and automatic scaling can be performed by configuring the ELB as per the specific needs. </a:t>
            </a:r>
          </a:p>
          <a:p>
            <a:pPr algn="just"/>
            <a:endParaRPr lang="en-US" sz="2400" b="0" dirty="0" smtClean="0">
              <a:latin typeface="+mj-lt"/>
            </a:endParaRPr>
          </a:p>
          <a:p>
            <a:pPr algn="just"/>
            <a:r>
              <a:rPr lang="en-US" sz="2400" b="0" dirty="0" smtClean="0">
                <a:latin typeface="+mj-lt"/>
              </a:rPr>
              <a:t>ELB monitors the health of the instances running and routes traffic away from a failing instance.</a:t>
            </a:r>
            <a:endParaRPr lang="en-US" sz="2400" b="0" dirty="0">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9144000" cy="685800"/>
          </a:xfrm>
        </p:spPr>
        <p:txBody>
          <a:bodyPr/>
          <a:lstStyle/>
          <a:p>
            <a:r>
              <a:rPr lang="en-US" dirty="0" smtClean="0"/>
              <a:t>Amazon Elastic Compute Cloud</a:t>
            </a:r>
            <a:endParaRPr lang="en-US" dirty="0"/>
          </a:p>
        </p:txBody>
      </p:sp>
      <p:sp>
        <p:nvSpPr>
          <p:cNvPr id="3" name="Text Placeholder 2"/>
          <p:cNvSpPr>
            <a:spLocks noGrp="1"/>
          </p:cNvSpPr>
          <p:nvPr>
            <p:ph type="body" idx="1"/>
          </p:nvPr>
        </p:nvSpPr>
        <p:spPr>
          <a:xfrm>
            <a:off x="381000" y="1143000"/>
            <a:ext cx="9753600" cy="5539978"/>
          </a:xfrm>
        </p:spPr>
        <p:txBody>
          <a:bodyPr/>
          <a:lstStyle/>
          <a:p>
            <a:pPr algn="just"/>
            <a:r>
              <a:rPr lang="en-US" sz="2400" b="0" dirty="0" smtClean="0">
                <a:latin typeface="+mj-lt"/>
              </a:rPr>
              <a:t>An instance is stored as long as it is operational and is removed on termination. </a:t>
            </a:r>
          </a:p>
          <a:p>
            <a:pPr algn="just"/>
            <a:r>
              <a:rPr lang="en-US" sz="2400" b="0" dirty="0" smtClean="0">
                <a:latin typeface="+mj-lt"/>
              </a:rPr>
              <a:t>Persistent storage can be enabled by using either Elastic Block Storage (EBS) or Amazon Simple Storage Service (S3). </a:t>
            </a:r>
          </a:p>
          <a:p>
            <a:pPr algn="just"/>
            <a:endParaRPr lang="en-US" sz="2400" b="0" dirty="0" smtClean="0">
              <a:latin typeface="+mj-lt"/>
            </a:endParaRPr>
          </a:p>
          <a:p>
            <a:pPr algn="just"/>
            <a:r>
              <a:rPr lang="en-US" sz="2400" b="0" dirty="0" smtClean="0">
                <a:latin typeface="+mj-lt"/>
              </a:rPr>
              <a:t>EBS provides a highly reliable and secure storage, and the storage volumes can be used to boot an Amazon EC2 instance or be attached to an instance as a standard block device. </a:t>
            </a:r>
          </a:p>
          <a:p>
            <a:pPr algn="just"/>
            <a:endParaRPr lang="en-US" sz="2400" b="0" dirty="0" smtClean="0">
              <a:latin typeface="+mj-lt"/>
            </a:endParaRPr>
          </a:p>
          <a:p>
            <a:pPr algn="just"/>
            <a:r>
              <a:rPr lang="en-US" sz="2400" b="0" dirty="0" smtClean="0">
                <a:latin typeface="+mj-lt"/>
              </a:rPr>
              <a:t>Amazon S3 provides a highly durable storage infrastructure designed for mission-critical and primary data storage. </a:t>
            </a:r>
          </a:p>
          <a:p>
            <a:pPr algn="just"/>
            <a:endParaRPr lang="en-US" sz="2400" b="0" dirty="0" smtClean="0">
              <a:latin typeface="+mj-lt"/>
            </a:endParaRPr>
          </a:p>
          <a:p>
            <a:pPr algn="just"/>
            <a:r>
              <a:rPr lang="en-US" sz="2400" b="0" dirty="0" smtClean="0">
                <a:latin typeface="+mj-lt"/>
              </a:rPr>
              <a:t>Storage is based on units called objects whose size can vary from one byte to five gigabytes of data. These objects are stored in a bucket and retrieved via a unique, developer-assigned key </a:t>
            </a:r>
            <a:endParaRPr lang="en-US" sz="2400" b="0" dirty="0">
              <a:latin typeface="+mj-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838200"/>
          </a:xfrm>
        </p:spPr>
        <p:txBody>
          <a:bodyPr/>
          <a:lstStyle/>
          <a:p>
            <a:r>
              <a:rPr lang="en-US" dirty="0" smtClean="0"/>
              <a:t>Amazon Simple Storage Service</a:t>
            </a:r>
            <a:endParaRPr lang="en-US" dirty="0"/>
          </a:p>
        </p:txBody>
      </p:sp>
      <p:sp>
        <p:nvSpPr>
          <p:cNvPr id="3" name="Text Placeholder 2"/>
          <p:cNvSpPr>
            <a:spLocks noGrp="1"/>
          </p:cNvSpPr>
          <p:nvPr>
            <p:ph type="body" idx="1"/>
          </p:nvPr>
        </p:nvSpPr>
        <p:spPr>
          <a:xfrm>
            <a:off x="381000" y="1143000"/>
            <a:ext cx="9753600" cy="4431983"/>
          </a:xfrm>
        </p:spPr>
        <p:txBody>
          <a:bodyPr/>
          <a:lstStyle/>
          <a:p>
            <a:pPr algn="just"/>
            <a:r>
              <a:rPr lang="en-US" sz="2400" b="0" dirty="0" smtClean="0">
                <a:latin typeface="+mj-lt"/>
              </a:rPr>
              <a:t>Amazon Simple Storage Service known as Amazon S3, is the storage for the Internet. It is designed to make web-scale computing easier for developers.</a:t>
            </a:r>
          </a:p>
          <a:p>
            <a:pPr algn="just"/>
            <a:endParaRPr lang="en-US" sz="2400" b="0" dirty="0" smtClean="0">
              <a:latin typeface="+mj-lt"/>
            </a:endParaRPr>
          </a:p>
          <a:p>
            <a:pPr algn="just"/>
            <a:r>
              <a:rPr lang="en-US" sz="2400" b="0" dirty="0" smtClean="0">
                <a:latin typeface="+mj-lt"/>
              </a:rPr>
              <a:t> Amazon S3 provides a simple web service interface that can be used to store and retrieve any amount of data, at any time, from anywhere on the web.</a:t>
            </a:r>
          </a:p>
          <a:p>
            <a:pPr algn="just"/>
            <a:endParaRPr lang="en-US" sz="2400" b="0" dirty="0" smtClean="0">
              <a:latin typeface="+mj-lt"/>
            </a:endParaRPr>
          </a:p>
          <a:p>
            <a:pPr algn="just"/>
            <a:r>
              <a:rPr lang="en-US" sz="2400" b="0" dirty="0" smtClean="0">
                <a:latin typeface="+mj-lt"/>
              </a:rPr>
              <a:t> It gives any developer access to the same highly scalable, reliable, secure, fast, inexpensive infrastructure that Amazon uses to run its own global network of websites. </a:t>
            </a:r>
          </a:p>
          <a:p>
            <a:pPr algn="just"/>
            <a:endParaRPr lang="en-US" sz="2400" b="0" dirty="0" smtClean="0">
              <a:latin typeface="+mj-lt"/>
            </a:endParaRPr>
          </a:p>
          <a:p>
            <a:pPr algn="just"/>
            <a:r>
              <a:rPr lang="en-US" sz="2400" b="0" dirty="0" smtClean="0">
                <a:latin typeface="+mj-lt"/>
              </a:rPr>
              <a:t>The service aims to maximize benefits of scale and to pass those benefits on to developers.</a:t>
            </a:r>
            <a:endParaRPr lang="en-US" sz="2400" b="0" dirty="0">
              <a:latin typeface="+mj-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838200"/>
          </a:xfrm>
        </p:spPr>
        <p:txBody>
          <a:bodyPr/>
          <a:lstStyle/>
          <a:p>
            <a:r>
              <a:rPr lang="en-US" dirty="0" smtClean="0"/>
              <a:t>Amazon Simple Storage Service</a:t>
            </a:r>
            <a:endParaRPr lang="en-US" dirty="0"/>
          </a:p>
        </p:txBody>
      </p:sp>
      <p:sp>
        <p:nvSpPr>
          <p:cNvPr id="3" name="Text Placeholder 2"/>
          <p:cNvSpPr>
            <a:spLocks noGrp="1"/>
          </p:cNvSpPr>
          <p:nvPr>
            <p:ph type="body" idx="1"/>
          </p:nvPr>
        </p:nvSpPr>
        <p:spPr>
          <a:xfrm>
            <a:off x="381000" y="1143000"/>
            <a:ext cx="9753600" cy="4062651"/>
          </a:xfrm>
        </p:spPr>
        <p:txBody>
          <a:bodyPr/>
          <a:lstStyle/>
          <a:p>
            <a:pPr algn="just"/>
            <a:r>
              <a:rPr lang="en-US" sz="2400" b="0" dirty="0" smtClean="0">
                <a:latin typeface="+mj-lt"/>
              </a:rPr>
              <a:t>Along with its simplicity, it also takes care of other features like security, scalability, reliability, performance, and cost. </a:t>
            </a:r>
          </a:p>
          <a:p>
            <a:pPr algn="just"/>
            <a:endParaRPr lang="en-US" sz="2400" b="0" dirty="0" smtClean="0">
              <a:latin typeface="+mj-lt"/>
            </a:endParaRPr>
          </a:p>
          <a:p>
            <a:pPr algn="just"/>
            <a:r>
              <a:rPr lang="en-US" sz="2400" b="0" dirty="0" smtClean="0">
                <a:latin typeface="+mj-lt"/>
              </a:rPr>
              <a:t>Thus, Amazon S3 is a highly scalable, reliable, inexpensive, fast, and also easy to use service that meets design requirements and expectations.</a:t>
            </a:r>
          </a:p>
          <a:p>
            <a:pPr algn="just"/>
            <a:endParaRPr lang="en-US" sz="2400" b="0" dirty="0" smtClean="0">
              <a:latin typeface="+mj-lt"/>
            </a:endParaRPr>
          </a:p>
          <a:p>
            <a:pPr algn="just"/>
            <a:r>
              <a:rPr lang="en-US" sz="2400" b="0" dirty="0" smtClean="0">
                <a:latin typeface="+mj-lt"/>
              </a:rPr>
              <a:t>Amazon S3 provides a highly durable and available store for a variety of content, ranging from web applications to media files. </a:t>
            </a:r>
          </a:p>
          <a:p>
            <a:pPr algn="just"/>
            <a:endParaRPr lang="en-US" sz="2400" b="0" dirty="0" smtClean="0">
              <a:latin typeface="+mj-lt"/>
            </a:endParaRPr>
          </a:p>
          <a:p>
            <a:pPr algn="just"/>
            <a:r>
              <a:rPr lang="en-US" sz="2400" b="0" dirty="0" smtClean="0">
                <a:latin typeface="+mj-lt"/>
              </a:rPr>
              <a:t>It allows users to offload storage where one can take advantage of scalability and pay-as-you-go pricing </a:t>
            </a:r>
            <a:endParaRPr lang="en-US" sz="2400" b="0" dirty="0">
              <a:latin typeface="+mj-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838200"/>
          </a:xfrm>
        </p:spPr>
        <p:txBody>
          <a:bodyPr/>
          <a:lstStyle/>
          <a:p>
            <a:r>
              <a:rPr lang="en-US" dirty="0" smtClean="0"/>
              <a:t>Amazon Simple Storage Service</a:t>
            </a:r>
            <a:endParaRPr lang="en-US" dirty="0"/>
          </a:p>
        </p:txBody>
      </p:sp>
      <p:sp>
        <p:nvSpPr>
          <p:cNvPr id="3" name="Text Placeholder 2"/>
          <p:cNvSpPr>
            <a:spLocks noGrp="1"/>
          </p:cNvSpPr>
          <p:nvPr>
            <p:ph type="body" idx="1"/>
          </p:nvPr>
        </p:nvSpPr>
        <p:spPr>
          <a:xfrm>
            <a:off x="381000" y="1143000"/>
            <a:ext cx="9753600" cy="4431983"/>
          </a:xfrm>
        </p:spPr>
        <p:txBody>
          <a:bodyPr/>
          <a:lstStyle/>
          <a:p>
            <a:pPr algn="just"/>
            <a:r>
              <a:rPr lang="en-US" sz="2400" b="0" dirty="0" smtClean="0">
                <a:latin typeface="+mj-lt"/>
              </a:rPr>
              <a:t>For sharing content that is either easily reproduced or where one needs to store an original copy elsewhere, Amazon S3’s Reduced Redundancy Storage (RRS) feature provides a compelling solution. </a:t>
            </a:r>
          </a:p>
          <a:p>
            <a:pPr algn="just"/>
            <a:endParaRPr lang="en-US" sz="2400" b="0" dirty="0" smtClean="0">
              <a:latin typeface="+mj-lt"/>
            </a:endParaRPr>
          </a:p>
          <a:p>
            <a:pPr algn="just"/>
            <a:r>
              <a:rPr lang="en-US" sz="2400" b="0" dirty="0" smtClean="0">
                <a:latin typeface="+mj-lt"/>
              </a:rPr>
              <a:t>It also provides a better solution in the case of storage for data analytics. </a:t>
            </a:r>
          </a:p>
          <a:p>
            <a:pPr algn="just"/>
            <a:endParaRPr lang="en-US" sz="2400" b="0" dirty="0" smtClean="0">
              <a:latin typeface="+mj-lt"/>
            </a:endParaRPr>
          </a:p>
          <a:p>
            <a:pPr algn="just"/>
            <a:r>
              <a:rPr lang="en-US" sz="2400" b="0" dirty="0" smtClean="0">
                <a:latin typeface="+mj-lt"/>
              </a:rPr>
              <a:t>Amazon S3 is an ideal solution for storing pharmaceutical data for analysis, financial data for computation, and images for resizing. </a:t>
            </a:r>
          </a:p>
          <a:p>
            <a:pPr algn="just"/>
            <a:endParaRPr lang="en-US" sz="2400" b="0" dirty="0" smtClean="0">
              <a:latin typeface="+mj-lt"/>
            </a:endParaRPr>
          </a:p>
          <a:p>
            <a:pPr algn="just"/>
            <a:r>
              <a:rPr lang="en-US" sz="2400" b="0" dirty="0" smtClean="0">
                <a:latin typeface="+mj-lt"/>
              </a:rPr>
              <a:t>Later this content can be sent to Amazon EC2 for computation, resizing, or other large-scale analytics without incurring any data transfer charges for moving the data between the services.</a:t>
            </a:r>
            <a:endParaRPr lang="en-US" sz="2400" b="0" dirty="0">
              <a:latin typeface="+mj-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838200"/>
          </a:xfrm>
        </p:spPr>
        <p:txBody>
          <a:bodyPr/>
          <a:lstStyle/>
          <a:p>
            <a:r>
              <a:rPr lang="en-US" dirty="0" smtClean="0"/>
              <a:t>Amazon Simple Storage Service</a:t>
            </a:r>
            <a:endParaRPr lang="en-US" dirty="0"/>
          </a:p>
        </p:txBody>
      </p:sp>
      <p:sp>
        <p:nvSpPr>
          <p:cNvPr id="3" name="Text Placeholder 2"/>
          <p:cNvSpPr>
            <a:spLocks noGrp="1"/>
          </p:cNvSpPr>
          <p:nvPr>
            <p:ph type="body" idx="1"/>
          </p:nvPr>
        </p:nvSpPr>
        <p:spPr>
          <a:xfrm>
            <a:off x="381000" y="1143000"/>
            <a:ext cx="9753600" cy="4801314"/>
          </a:xfrm>
        </p:spPr>
        <p:txBody>
          <a:bodyPr/>
          <a:lstStyle/>
          <a:p>
            <a:pPr algn="just"/>
            <a:r>
              <a:rPr lang="en-US" sz="2400" b="0" dirty="0" smtClean="0">
                <a:latin typeface="+mj-lt"/>
              </a:rPr>
              <a:t>Amazon S3 offers a scalable, secure, and highly durable solution for backup and archiving critical data.</a:t>
            </a:r>
          </a:p>
          <a:p>
            <a:pPr algn="just"/>
            <a:endParaRPr lang="en-US" sz="2400" b="0" dirty="0" smtClean="0">
              <a:latin typeface="+mj-lt"/>
            </a:endParaRPr>
          </a:p>
          <a:p>
            <a:pPr algn="just"/>
            <a:r>
              <a:rPr lang="en-US" sz="2400" b="0" dirty="0" smtClean="0">
                <a:latin typeface="+mj-lt"/>
              </a:rPr>
              <a:t> For data of significant size, the AWS Import/Export feature can be used to move large amounts of data into and out of AWS with physical storage devices. </a:t>
            </a:r>
          </a:p>
          <a:p>
            <a:pPr algn="just"/>
            <a:endParaRPr lang="en-US" sz="2400" b="0" dirty="0" smtClean="0">
              <a:latin typeface="+mj-lt"/>
            </a:endParaRPr>
          </a:p>
          <a:p>
            <a:pPr algn="just"/>
            <a:r>
              <a:rPr lang="en-US" sz="2400" b="0" dirty="0" smtClean="0">
                <a:latin typeface="+mj-lt"/>
              </a:rPr>
              <a:t>This is ideal for moving large quantities of data for periodic backups, or quickly retrieving data for disaster recovery scenarios.</a:t>
            </a:r>
          </a:p>
          <a:p>
            <a:pPr algn="just"/>
            <a:endParaRPr lang="en-US" sz="2400" b="0" dirty="0" smtClean="0">
              <a:latin typeface="+mj-lt"/>
            </a:endParaRPr>
          </a:p>
          <a:p>
            <a:pPr algn="just"/>
            <a:r>
              <a:rPr lang="en-US" sz="2400" b="0" dirty="0" smtClean="0">
                <a:latin typeface="+mj-lt"/>
              </a:rPr>
              <a:t> Another feature offered by Amazon S3 is its Static Website Hosting, which is ideal for websites with static content, including html files, images, videos, and client-side scripts such as JavaScript.</a:t>
            </a:r>
            <a:endParaRPr lang="en-US" sz="2400" b="0" dirty="0">
              <a:latin typeface="+mj-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738664"/>
          </a:xfrm>
        </p:spPr>
        <p:txBody>
          <a:bodyPr/>
          <a:lstStyle/>
          <a:p>
            <a:r>
              <a:rPr lang="en-US" dirty="0" smtClean="0"/>
              <a:t>Amazon Simple Queue Service</a:t>
            </a:r>
            <a:endParaRPr lang="en-US" dirty="0"/>
          </a:p>
        </p:txBody>
      </p:sp>
      <p:sp>
        <p:nvSpPr>
          <p:cNvPr id="3" name="Text Placeholder 2"/>
          <p:cNvSpPr>
            <a:spLocks noGrp="1"/>
          </p:cNvSpPr>
          <p:nvPr>
            <p:ph type="body" idx="1"/>
          </p:nvPr>
        </p:nvSpPr>
        <p:spPr>
          <a:xfrm>
            <a:off x="381000" y="1143000"/>
            <a:ext cx="9753600" cy="4062651"/>
          </a:xfrm>
        </p:spPr>
        <p:txBody>
          <a:bodyPr/>
          <a:lstStyle/>
          <a:p>
            <a:pPr algn="just"/>
            <a:r>
              <a:rPr lang="en-US" sz="2400" b="0" dirty="0" smtClean="0">
                <a:latin typeface="+mj-lt"/>
              </a:rPr>
              <a:t>Another service of AWS is Amazon SQS. It is a fast, reliable, scalable, fully managed message queuing service. </a:t>
            </a:r>
          </a:p>
          <a:p>
            <a:pPr algn="just"/>
            <a:endParaRPr lang="en-US" sz="2400" b="0" dirty="0" smtClean="0">
              <a:latin typeface="+mj-lt"/>
            </a:endParaRPr>
          </a:p>
          <a:p>
            <a:pPr algn="just"/>
            <a:r>
              <a:rPr lang="en-US" sz="2400" b="0" dirty="0" smtClean="0">
                <a:latin typeface="+mj-lt"/>
              </a:rPr>
              <a:t>SQS makes it simple and cost effective to decouple the components of a cloud application. </a:t>
            </a:r>
          </a:p>
          <a:p>
            <a:pPr algn="just"/>
            <a:endParaRPr lang="en-US" sz="2400" b="0" dirty="0" smtClean="0">
              <a:latin typeface="+mj-lt"/>
            </a:endParaRPr>
          </a:p>
          <a:p>
            <a:pPr algn="just"/>
            <a:r>
              <a:rPr lang="en-US" sz="2400" b="0" dirty="0" smtClean="0">
                <a:latin typeface="+mj-lt"/>
              </a:rPr>
              <a:t>SQS can be used to transmit any volume of data, at any level of throughput, without losing messages or requiring other services to be always available.</a:t>
            </a:r>
          </a:p>
          <a:p>
            <a:pPr algn="just"/>
            <a:endParaRPr lang="en-US" sz="2400" b="0" dirty="0" smtClean="0">
              <a:latin typeface="+mj-lt"/>
            </a:endParaRPr>
          </a:p>
          <a:p>
            <a:pPr algn="just"/>
            <a:r>
              <a:rPr lang="en-US" sz="2400" b="0" dirty="0" smtClean="0">
                <a:latin typeface="+mj-lt"/>
              </a:rPr>
              <a:t>A queue is a temporary repository for messages that are waiting to be processed.</a:t>
            </a:r>
            <a:endParaRPr lang="en-US" sz="2400" b="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308" y="434466"/>
            <a:ext cx="6081395" cy="738664"/>
          </a:xfrm>
        </p:spPr>
        <p:txBody>
          <a:bodyPr/>
          <a:lstStyle/>
          <a:p>
            <a:r>
              <a:rPr lang="en-US" dirty="0" smtClean="0"/>
              <a:t>Introduction</a:t>
            </a:r>
            <a:endParaRPr lang="en-US" dirty="0"/>
          </a:p>
        </p:txBody>
      </p:sp>
      <p:sp>
        <p:nvSpPr>
          <p:cNvPr id="3" name="Text Placeholder 2"/>
          <p:cNvSpPr>
            <a:spLocks noGrp="1"/>
          </p:cNvSpPr>
          <p:nvPr>
            <p:ph type="body" idx="1"/>
          </p:nvPr>
        </p:nvSpPr>
        <p:spPr>
          <a:xfrm>
            <a:off x="457200" y="1676400"/>
            <a:ext cx="8991600" cy="4247317"/>
          </a:xfrm>
        </p:spPr>
        <p:txBody>
          <a:bodyPr/>
          <a:lstStyle/>
          <a:p>
            <a:pPr algn="just"/>
            <a:r>
              <a:rPr lang="en-US" sz="2400" b="0" dirty="0" smtClean="0">
                <a:latin typeface="+mj-lt"/>
                <a:cs typeface="Times New Roman" pitchFamily="18" charset="0"/>
              </a:rPr>
              <a:t>Cloud computing is one of the most popular buzzwords used these days. </a:t>
            </a:r>
          </a:p>
          <a:p>
            <a:pPr algn="just"/>
            <a:endParaRPr lang="en-US" sz="2400" b="0" dirty="0" smtClean="0">
              <a:latin typeface="+mj-lt"/>
              <a:cs typeface="Times New Roman" pitchFamily="18" charset="0"/>
            </a:endParaRPr>
          </a:p>
          <a:p>
            <a:pPr algn="just"/>
            <a:r>
              <a:rPr lang="en-US" sz="2400" b="0" dirty="0" smtClean="0">
                <a:latin typeface="+mj-lt"/>
                <a:cs typeface="Times New Roman" pitchFamily="18" charset="0"/>
              </a:rPr>
              <a:t>It is the upcoming technology provisioning resources to the consumers in the form of different services like software, infrastructure, platform, and security. </a:t>
            </a:r>
          </a:p>
          <a:p>
            <a:pPr algn="just"/>
            <a:endParaRPr lang="en-US" sz="2400" b="0" dirty="0" smtClean="0">
              <a:latin typeface="+mj-lt"/>
              <a:cs typeface="Times New Roman" pitchFamily="18" charset="0"/>
            </a:endParaRPr>
          </a:p>
          <a:p>
            <a:pPr algn="just"/>
            <a:r>
              <a:rPr lang="en-US" sz="2400" b="0" dirty="0" smtClean="0">
                <a:latin typeface="+mj-lt"/>
                <a:cs typeface="Times New Roman" pitchFamily="18" charset="0"/>
              </a:rPr>
              <a:t>Services are made available to users on demand via the Internet from a cloud computing provider’s servers as opposed to being provided from a company’s own on-premise servers. </a:t>
            </a:r>
          </a:p>
          <a:p>
            <a:pPr algn="just"/>
            <a:endParaRPr lang="en-US" sz="2000" b="0" dirty="0" smtClean="0">
              <a:latin typeface="+mj-lt"/>
              <a:cs typeface="Times New Roman" pitchFamily="18" charset="0"/>
            </a:endParaRPr>
          </a:p>
          <a:p>
            <a:pPr algn="just"/>
            <a:endParaRPr lang="en-US" sz="2000" b="0" dirty="0" smtClean="0">
              <a:latin typeface="+mj-lt"/>
              <a:cs typeface="Times New Roman" pitchFamily="18" charset="0"/>
            </a:endParaRPr>
          </a:p>
          <a:p>
            <a:pPr algn="just"/>
            <a:endParaRPr lang="en-US" sz="2000" b="0" dirty="0">
              <a:latin typeface="+mj-lt"/>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738664"/>
          </a:xfrm>
        </p:spPr>
        <p:txBody>
          <a:bodyPr/>
          <a:lstStyle/>
          <a:p>
            <a:r>
              <a:rPr lang="en-US" dirty="0" smtClean="0"/>
              <a:t>Amazon Simple Queue Service</a:t>
            </a:r>
            <a:endParaRPr lang="en-US" dirty="0"/>
          </a:p>
        </p:txBody>
      </p:sp>
      <p:sp>
        <p:nvSpPr>
          <p:cNvPr id="3" name="Text Placeholder 2"/>
          <p:cNvSpPr>
            <a:spLocks noGrp="1"/>
          </p:cNvSpPr>
          <p:nvPr>
            <p:ph type="body" idx="1"/>
          </p:nvPr>
        </p:nvSpPr>
        <p:spPr>
          <a:xfrm>
            <a:off x="381000" y="1143000"/>
            <a:ext cx="9753600" cy="2585323"/>
          </a:xfrm>
        </p:spPr>
        <p:txBody>
          <a:bodyPr/>
          <a:lstStyle/>
          <a:p>
            <a:pPr algn="just"/>
            <a:r>
              <a:rPr lang="en-US" sz="2400" b="0" dirty="0" smtClean="0">
                <a:latin typeface="+mj-lt"/>
              </a:rPr>
              <a:t>Amazon SQS offers various features like allowing multiple readers and writers at the same time, providing access control facilities, guaranteeing high availability of sending, and retrieving messages due to redundant infrastructure.</a:t>
            </a:r>
          </a:p>
          <a:p>
            <a:pPr algn="just"/>
            <a:endParaRPr lang="en-US" sz="2400" b="0" dirty="0" smtClean="0">
              <a:latin typeface="+mj-lt"/>
            </a:endParaRPr>
          </a:p>
          <a:p>
            <a:pPr algn="just"/>
            <a:r>
              <a:rPr lang="en-US" sz="2400" b="0" dirty="0" smtClean="0">
                <a:latin typeface="+mj-lt"/>
              </a:rPr>
              <a:t> It also gives provision for having variable length messages as well as configurable settings for each queue.</a:t>
            </a:r>
            <a:endParaRPr lang="en-US" sz="2400" b="0" dirty="0">
              <a:latin typeface="+mj-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738664"/>
          </a:xfrm>
        </p:spPr>
        <p:txBody>
          <a:bodyPr/>
          <a:lstStyle/>
          <a:p>
            <a:pPr algn="ctr"/>
            <a:r>
              <a:rPr lang="en-US" dirty="0" smtClean="0"/>
              <a:t>Microsoft</a:t>
            </a:r>
            <a:endParaRPr lang="en-US" dirty="0"/>
          </a:p>
        </p:txBody>
      </p:sp>
      <p:sp>
        <p:nvSpPr>
          <p:cNvPr id="3" name="Text Placeholder 2"/>
          <p:cNvSpPr>
            <a:spLocks noGrp="1"/>
          </p:cNvSpPr>
          <p:nvPr>
            <p:ph type="body" idx="1"/>
          </p:nvPr>
        </p:nvSpPr>
        <p:spPr>
          <a:xfrm>
            <a:off x="381000" y="1143000"/>
            <a:ext cx="9753600" cy="5416868"/>
          </a:xfrm>
        </p:spPr>
        <p:txBody>
          <a:bodyPr/>
          <a:lstStyle/>
          <a:p>
            <a:pPr algn="just"/>
            <a:r>
              <a:rPr lang="en-US" sz="2400" b="0" dirty="0" smtClean="0">
                <a:latin typeface="+mj-lt"/>
              </a:rPr>
              <a:t>Cloud computing provides a new way of looking at IT at Microsoft called Microsoft IT (MSIT). </a:t>
            </a:r>
          </a:p>
          <a:p>
            <a:pPr algn="just"/>
            <a:endParaRPr lang="en-US" sz="1400" b="0" dirty="0" smtClean="0">
              <a:latin typeface="+mj-lt"/>
            </a:endParaRPr>
          </a:p>
          <a:p>
            <a:pPr algn="just"/>
            <a:r>
              <a:rPr lang="en-US" sz="2400" b="0" dirty="0" smtClean="0">
                <a:latin typeface="+mj-lt"/>
              </a:rPr>
              <a:t>Cloud computing is now the preferred and default environment for new and migrated applications at Microsoft.</a:t>
            </a:r>
          </a:p>
          <a:p>
            <a:pPr algn="just"/>
            <a:endParaRPr lang="en-US" sz="1600" b="0" dirty="0" smtClean="0">
              <a:latin typeface="+mj-lt"/>
            </a:endParaRPr>
          </a:p>
          <a:p>
            <a:pPr algn="just"/>
            <a:r>
              <a:rPr lang="en-US" sz="2400" b="0" dirty="0" smtClean="0">
                <a:latin typeface="+mj-lt"/>
              </a:rPr>
              <a:t> MSIT has developed a methodology and a set of the best practices for analyzing their current application portfolio for possible candidates to migrate to cloud computing. </a:t>
            </a:r>
          </a:p>
          <a:p>
            <a:pPr algn="just"/>
            <a:endParaRPr lang="en-US" sz="1600" b="0" dirty="0" smtClean="0">
              <a:latin typeface="+mj-lt"/>
            </a:endParaRPr>
          </a:p>
          <a:p>
            <a:pPr algn="just"/>
            <a:r>
              <a:rPr lang="en-US" sz="2400" b="0" dirty="0" smtClean="0">
                <a:latin typeface="+mj-lt"/>
              </a:rPr>
              <a:t>This analysis enables MSIT to select the ideal cloud computing–based environment for each application. </a:t>
            </a:r>
          </a:p>
          <a:p>
            <a:pPr algn="just"/>
            <a:endParaRPr lang="en-US" sz="1600" b="0" dirty="0" smtClean="0">
              <a:latin typeface="+mj-lt"/>
            </a:endParaRPr>
          </a:p>
          <a:p>
            <a:pPr algn="just"/>
            <a:r>
              <a:rPr lang="en-US" sz="2400" b="0" dirty="0" smtClean="0">
                <a:latin typeface="+mj-lt"/>
              </a:rPr>
              <a:t>MSIT has captured these best practices and documented them for other Microsoft customers who wish to migrate their organizations to cloud computing.</a:t>
            </a:r>
            <a:endParaRPr lang="en-US" sz="2400" b="0" dirty="0">
              <a:latin typeface="+mj-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738664"/>
          </a:xfrm>
        </p:spPr>
        <p:txBody>
          <a:bodyPr/>
          <a:lstStyle/>
          <a:p>
            <a:pPr algn="ctr"/>
            <a:r>
              <a:rPr lang="en-US" dirty="0" smtClean="0"/>
              <a:t>Windows Azure</a:t>
            </a:r>
            <a:endParaRPr lang="en-US" dirty="0"/>
          </a:p>
        </p:txBody>
      </p:sp>
      <p:sp>
        <p:nvSpPr>
          <p:cNvPr id="3" name="Text Placeholder 2"/>
          <p:cNvSpPr>
            <a:spLocks noGrp="1"/>
          </p:cNvSpPr>
          <p:nvPr>
            <p:ph type="body" idx="1"/>
          </p:nvPr>
        </p:nvSpPr>
        <p:spPr>
          <a:xfrm>
            <a:off x="381000" y="1143000"/>
            <a:ext cx="9753600" cy="5170646"/>
          </a:xfrm>
        </p:spPr>
        <p:txBody>
          <a:bodyPr/>
          <a:lstStyle/>
          <a:p>
            <a:pPr algn="just"/>
            <a:r>
              <a:rPr lang="en-US" sz="2400" b="0" dirty="0" smtClean="0">
                <a:latin typeface="+mj-lt"/>
              </a:rPr>
              <a:t>Windows Azure Cloud Services (web and worker roles/</a:t>
            </a:r>
            <a:r>
              <a:rPr lang="en-US" sz="2400" b="0" dirty="0" err="1" smtClean="0">
                <a:latin typeface="+mj-lt"/>
              </a:rPr>
              <a:t>PaaS</a:t>
            </a:r>
            <a:r>
              <a:rPr lang="en-US" sz="2400" b="0" dirty="0" smtClean="0">
                <a:latin typeface="+mj-lt"/>
              </a:rPr>
              <a:t>) allow developers to easily deploy and manage application services. </a:t>
            </a:r>
          </a:p>
          <a:p>
            <a:pPr algn="just"/>
            <a:endParaRPr lang="en-US" sz="2400" b="0" dirty="0" smtClean="0">
              <a:latin typeface="+mj-lt"/>
            </a:endParaRPr>
          </a:p>
          <a:p>
            <a:pPr algn="just"/>
            <a:r>
              <a:rPr lang="en-US" sz="2400" b="0" dirty="0" smtClean="0">
                <a:latin typeface="+mj-lt"/>
              </a:rPr>
              <a:t>It delegates the management of underlying role instances and operating system to the Windows Azure platform.</a:t>
            </a:r>
          </a:p>
          <a:p>
            <a:pPr algn="just"/>
            <a:endParaRPr lang="en-US" sz="2400" b="0" dirty="0" smtClean="0">
              <a:latin typeface="+mj-lt"/>
            </a:endParaRPr>
          </a:p>
          <a:p>
            <a:pPr algn="just"/>
            <a:r>
              <a:rPr lang="en-US" sz="2400" b="0" dirty="0" smtClean="0">
                <a:latin typeface="+mj-lt"/>
              </a:rPr>
              <a:t>The Migration Assessment Tool (MAT) for Windows Azure encapsulates all the information to be aware of before attempting the application migration to Windows Azure.</a:t>
            </a:r>
          </a:p>
          <a:p>
            <a:pPr algn="just"/>
            <a:endParaRPr lang="en-US" sz="2400" b="0" dirty="0" smtClean="0">
              <a:latin typeface="+mj-lt"/>
            </a:endParaRPr>
          </a:p>
          <a:p>
            <a:pPr algn="just"/>
            <a:r>
              <a:rPr lang="en-US" sz="2400" b="0" dirty="0" smtClean="0">
                <a:latin typeface="+mj-lt"/>
              </a:rPr>
              <a:t> Based on the response to a series of simple binary questions, the tool generates a report that outlines the amount of development effort involved to migrate the application, or the architecture considerations for a new application.</a:t>
            </a:r>
            <a:endParaRPr lang="en-US" sz="2400" b="0" dirty="0">
              <a:latin typeface="+mj-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738664"/>
          </a:xfrm>
        </p:spPr>
        <p:txBody>
          <a:bodyPr/>
          <a:lstStyle/>
          <a:p>
            <a:pPr algn="ctr"/>
            <a:r>
              <a:rPr lang="en-US" dirty="0" smtClean="0"/>
              <a:t>Windows Azure</a:t>
            </a:r>
            <a:endParaRPr lang="en-US" dirty="0"/>
          </a:p>
        </p:txBody>
      </p:sp>
      <p:sp>
        <p:nvSpPr>
          <p:cNvPr id="3" name="Text Placeholder 2"/>
          <p:cNvSpPr>
            <a:spLocks noGrp="1"/>
          </p:cNvSpPr>
          <p:nvPr>
            <p:ph type="body" idx="1"/>
          </p:nvPr>
        </p:nvSpPr>
        <p:spPr>
          <a:xfrm>
            <a:off x="381000" y="1143000"/>
            <a:ext cx="9753600" cy="4062651"/>
          </a:xfrm>
        </p:spPr>
        <p:txBody>
          <a:bodyPr/>
          <a:lstStyle/>
          <a:p>
            <a:pPr algn="just"/>
            <a:r>
              <a:rPr lang="en-US" sz="2400" b="0" dirty="0" smtClean="0">
                <a:latin typeface="+mj-lt"/>
              </a:rPr>
              <a:t>The Windows Azure Pricing Calculator analyzes an application’s potential public cloud requirements against the cost of the application’s existing infrastructure. </a:t>
            </a:r>
          </a:p>
          <a:p>
            <a:pPr algn="just"/>
            <a:endParaRPr lang="en-US" sz="2400" b="0" dirty="0" smtClean="0">
              <a:latin typeface="+mj-lt"/>
            </a:endParaRPr>
          </a:p>
          <a:p>
            <a:pPr algn="just"/>
            <a:r>
              <a:rPr lang="en-US" sz="2400" b="0" dirty="0" smtClean="0">
                <a:latin typeface="+mj-lt"/>
              </a:rPr>
              <a:t>This tool can help to compare current operational costs for an application, against what the operating costs would be on Windows Azure and SQL Azure.</a:t>
            </a:r>
          </a:p>
          <a:p>
            <a:pPr algn="just"/>
            <a:endParaRPr lang="en-US" sz="2400" b="0" dirty="0" smtClean="0">
              <a:latin typeface="+mj-lt"/>
            </a:endParaRPr>
          </a:p>
          <a:p>
            <a:pPr algn="just"/>
            <a:r>
              <a:rPr lang="en-US" sz="2400" b="0" dirty="0" smtClean="0">
                <a:latin typeface="+mj-lt"/>
              </a:rPr>
              <a:t>Windows Azure Pack for Windows Server is a collection of Windows Azure technologies available to Microsoft customers at no additional cost for installation into their data center. </a:t>
            </a:r>
          </a:p>
          <a:p>
            <a:pPr algn="just"/>
            <a:endParaRPr lang="en-US" sz="2400" b="0" dirty="0" smtClean="0">
              <a:latin typeface="+mj-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1231106"/>
          </a:xfrm>
        </p:spPr>
        <p:txBody>
          <a:bodyPr/>
          <a:lstStyle/>
          <a:p>
            <a:pPr algn="ctr"/>
            <a:r>
              <a:rPr lang="en-US" sz="4000" dirty="0" smtClean="0"/>
              <a:t>Microsoft Assessment and Planning Toolkit</a:t>
            </a:r>
            <a:endParaRPr lang="en-US" sz="4000" dirty="0"/>
          </a:p>
        </p:txBody>
      </p:sp>
      <p:sp>
        <p:nvSpPr>
          <p:cNvPr id="3" name="Text Placeholder 2"/>
          <p:cNvSpPr>
            <a:spLocks noGrp="1"/>
          </p:cNvSpPr>
          <p:nvPr>
            <p:ph type="body" idx="1"/>
          </p:nvPr>
        </p:nvSpPr>
        <p:spPr>
          <a:xfrm>
            <a:off x="381000" y="1423749"/>
            <a:ext cx="9753600" cy="4431983"/>
          </a:xfrm>
        </p:spPr>
        <p:txBody>
          <a:bodyPr/>
          <a:lstStyle/>
          <a:p>
            <a:pPr algn="just"/>
            <a:r>
              <a:rPr lang="en-US" sz="2400" b="0" dirty="0" smtClean="0">
                <a:latin typeface="+mj-lt"/>
              </a:rPr>
              <a:t>The Microsoft Assessment and Planning Toolkit (MAP) is an </a:t>
            </a:r>
            <a:r>
              <a:rPr lang="en-US" sz="2400" b="0" dirty="0" err="1" smtClean="0">
                <a:latin typeface="+mj-lt"/>
              </a:rPr>
              <a:t>agentless</a:t>
            </a:r>
            <a:r>
              <a:rPr lang="en-US" sz="2400" b="0" dirty="0" smtClean="0">
                <a:latin typeface="+mj-lt"/>
              </a:rPr>
              <a:t>, automated, multiproduct planning and assessment tool for cloud migration.</a:t>
            </a:r>
          </a:p>
          <a:p>
            <a:pPr algn="just"/>
            <a:endParaRPr lang="en-US" sz="2400" b="0" dirty="0" smtClean="0">
              <a:latin typeface="+mj-lt"/>
            </a:endParaRPr>
          </a:p>
          <a:p>
            <a:pPr algn="just"/>
            <a:r>
              <a:rPr lang="en-US" sz="2400" b="0" dirty="0" smtClean="0">
                <a:latin typeface="+mj-lt"/>
              </a:rPr>
              <a:t> MAP provides detailed readiness assessment reports, executive proposals, and hardware and software information.</a:t>
            </a:r>
          </a:p>
          <a:p>
            <a:pPr algn="just"/>
            <a:endParaRPr lang="en-US" sz="2400" b="0" dirty="0" smtClean="0">
              <a:latin typeface="+mj-lt"/>
            </a:endParaRPr>
          </a:p>
          <a:p>
            <a:pPr algn="just"/>
            <a:r>
              <a:rPr lang="en-US" sz="2400" b="0" dirty="0" smtClean="0">
                <a:latin typeface="+mj-lt"/>
              </a:rPr>
              <a:t> It also provides recommendations to help organizations accelerate the application migration process for both private and public cloud planning assessments. </a:t>
            </a:r>
          </a:p>
          <a:p>
            <a:pPr algn="just"/>
            <a:endParaRPr lang="en-US" sz="2400" b="0" dirty="0" smtClean="0">
              <a:latin typeface="+mj-lt"/>
            </a:endParaRPr>
          </a:p>
          <a:p>
            <a:pPr algn="just"/>
            <a:r>
              <a:rPr lang="en-US" sz="2400" b="0" dirty="0" smtClean="0">
                <a:latin typeface="+mj-lt"/>
              </a:rPr>
              <a:t>MAP analyzes server utilization data for server virtualization and also server consolidation with Hyper-V.</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615553"/>
          </a:xfrm>
        </p:spPr>
        <p:txBody>
          <a:bodyPr/>
          <a:lstStyle/>
          <a:p>
            <a:pPr algn="ctr"/>
            <a:r>
              <a:rPr lang="en-US" sz="4000" dirty="0" smtClean="0"/>
              <a:t>SharePoint</a:t>
            </a:r>
            <a:endParaRPr lang="en-US" sz="4000" dirty="0"/>
          </a:p>
        </p:txBody>
      </p:sp>
      <p:sp>
        <p:nvSpPr>
          <p:cNvPr id="3" name="Text Placeholder 2"/>
          <p:cNvSpPr>
            <a:spLocks noGrp="1"/>
          </p:cNvSpPr>
          <p:nvPr>
            <p:ph type="body" idx="1"/>
          </p:nvPr>
        </p:nvSpPr>
        <p:spPr>
          <a:xfrm>
            <a:off x="304800" y="838200"/>
            <a:ext cx="9753600" cy="5863144"/>
          </a:xfrm>
        </p:spPr>
        <p:txBody>
          <a:bodyPr/>
          <a:lstStyle/>
          <a:p>
            <a:pPr algn="just"/>
            <a:r>
              <a:rPr lang="en-US" sz="2400" b="0" dirty="0" smtClean="0">
                <a:latin typeface="+mj-lt"/>
              </a:rPr>
              <a:t>Microsoft offers its own online collaboration tool called SharePoint. </a:t>
            </a:r>
          </a:p>
          <a:p>
            <a:pPr algn="just"/>
            <a:endParaRPr lang="en-US" sz="1050" b="0" dirty="0" smtClean="0">
              <a:latin typeface="+mj-lt"/>
            </a:endParaRPr>
          </a:p>
          <a:p>
            <a:pPr algn="just"/>
            <a:r>
              <a:rPr lang="en-US" sz="2400" b="0" dirty="0" smtClean="0">
                <a:latin typeface="+mj-lt"/>
              </a:rPr>
              <a:t>Microsoft SharePoint is a web application platform that comprises a multipurpose set of web technologies backed by a common technical infrastructure. </a:t>
            </a:r>
          </a:p>
          <a:p>
            <a:pPr algn="just"/>
            <a:endParaRPr lang="en-US" sz="1000" b="0" dirty="0" smtClean="0">
              <a:latin typeface="+mj-lt"/>
            </a:endParaRPr>
          </a:p>
          <a:p>
            <a:pPr algn="just"/>
            <a:r>
              <a:rPr lang="en-US" sz="2400" b="0" dirty="0" smtClean="0">
                <a:latin typeface="+mj-lt"/>
              </a:rPr>
              <a:t>By default, SharePoint has a Microsoft Office–like interface, and it is closely integrated with the Office suite. </a:t>
            </a:r>
          </a:p>
          <a:p>
            <a:pPr algn="just"/>
            <a:endParaRPr lang="en-US" sz="1100" b="0" dirty="0" smtClean="0">
              <a:latin typeface="+mj-lt"/>
            </a:endParaRPr>
          </a:p>
          <a:p>
            <a:pPr algn="just"/>
            <a:r>
              <a:rPr lang="en-US" sz="2400" b="0" dirty="0" smtClean="0">
                <a:latin typeface="+mj-lt"/>
              </a:rPr>
              <a:t>The web tools are designed to be usable by nontechnical users. SharePoint can be used to provide intranet portals, document and file management, collaboration, social networks, extranets, websites, enterprise search, and business intelligence. </a:t>
            </a:r>
          </a:p>
          <a:p>
            <a:pPr algn="just"/>
            <a:endParaRPr lang="en-US" sz="1100" b="0" dirty="0" smtClean="0">
              <a:latin typeface="+mj-lt"/>
            </a:endParaRPr>
          </a:p>
          <a:p>
            <a:pPr algn="just"/>
            <a:r>
              <a:rPr lang="en-US" sz="2400" b="0" dirty="0" smtClean="0">
                <a:latin typeface="+mj-lt"/>
              </a:rPr>
              <a:t>It also has system integration, process integration, and workflow automation capabilities. Unlike Google Cloud Connect, Microsoft SharePoint is not a free tool. But it has additional features that cannot be matched by Google or any other companies.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677108"/>
          </a:xfrm>
        </p:spPr>
        <p:txBody>
          <a:bodyPr/>
          <a:lstStyle/>
          <a:p>
            <a:pPr algn="ctr"/>
            <a:r>
              <a:rPr lang="en-US" sz="4400" dirty="0" smtClean="0"/>
              <a:t>IBM</a:t>
            </a:r>
            <a:endParaRPr lang="en-US" sz="4400" dirty="0"/>
          </a:p>
        </p:txBody>
      </p:sp>
      <p:sp>
        <p:nvSpPr>
          <p:cNvPr id="3" name="Text Placeholder 2"/>
          <p:cNvSpPr>
            <a:spLocks noGrp="1"/>
          </p:cNvSpPr>
          <p:nvPr>
            <p:ph type="body" idx="1"/>
          </p:nvPr>
        </p:nvSpPr>
        <p:spPr>
          <a:xfrm>
            <a:off x="304800" y="838200"/>
            <a:ext cx="9753600" cy="5170646"/>
          </a:xfrm>
        </p:spPr>
        <p:txBody>
          <a:bodyPr/>
          <a:lstStyle/>
          <a:p>
            <a:pPr algn="just"/>
            <a:r>
              <a:rPr lang="en-US" sz="2400" b="0" dirty="0" smtClean="0">
                <a:latin typeface="+mj-lt"/>
              </a:rPr>
              <a:t>IBM is one among the players in the field of cloud computing offering various cloud services to the consumers. </a:t>
            </a:r>
          </a:p>
          <a:p>
            <a:pPr algn="just"/>
            <a:endParaRPr lang="en-US" sz="2400" b="0" dirty="0" smtClean="0">
              <a:latin typeface="+mj-lt"/>
            </a:endParaRPr>
          </a:p>
          <a:p>
            <a:pPr algn="just"/>
            <a:r>
              <a:rPr lang="en-US" sz="2400" b="0" dirty="0" smtClean="0">
                <a:latin typeface="+mj-lt"/>
              </a:rPr>
              <a:t>IBM cloud computing consists of cloud computing solutions for enterprises as offered by the global IT company IBM. </a:t>
            </a:r>
          </a:p>
          <a:p>
            <a:pPr algn="just"/>
            <a:endParaRPr lang="en-US" sz="2400" b="0" dirty="0" smtClean="0">
              <a:latin typeface="+mj-lt"/>
            </a:endParaRPr>
          </a:p>
          <a:p>
            <a:pPr algn="just"/>
            <a:r>
              <a:rPr lang="en-US" sz="2400" b="0" dirty="0" smtClean="0">
                <a:latin typeface="+mj-lt"/>
              </a:rPr>
              <a:t>All offerings are designed for business use, marketed under the name IBM </a:t>
            </a:r>
            <a:r>
              <a:rPr lang="en-US" sz="2400" b="0" dirty="0" err="1" smtClean="0">
                <a:latin typeface="+mj-lt"/>
              </a:rPr>
              <a:t>SmartCloud</a:t>
            </a:r>
            <a:r>
              <a:rPr lang="en-US" sz="2400" b="0" dirty="0" smtClean="0">
                <a:latin typeface="+mj-lt"/>
              </a:rPr>
              <a:t>. IBM cloud includes </a:t>
            </a:r>
            <a:r>
              <a:rPr lang="en-US" sz="2400" b="0" dirty="0" err="1" smtClean="0">
                <a:latin typeface="+mj-lt"/>
              </a:rPr>
              <a:t>IaaS</a:t>
            </a:r>
            <a:r>
              <a:rPr lang="en-US" sz="2400" b="0" dirty="0" smtClean="0">
                <a:latin typeface="+mj-lt"/>
              </a:rPr>
              <a:t>, </a:t>
            </a:r>
            <a:r>
              <a:rPr lang="en-US" sz="2400" b="0" dirty="0" err="1" smtClean="0">
                <a:latin typeface="+mj-lt"/>
              </a:rPr>
              <a:t>SaaS</a:t>
            </a:r>
            <a:r>
              <a:rPr lang="en-US" sz="2400" b="0" dirty="0" smtClean="0">
                <a:latin typeface="+mj-lt"/>
              </a:rPr>
              <a:t>, and </a:t>
            </a:r>
            <a:r>
              <a:rPr lang="en-US" sz="2400" b="0" dirty="0" err="1" smtClean="0">
                <a:latin typeface="+mj-lt"/>
              </a:rPr>
              <a:t>PaaS</a:t>
            </a:r>
            <a:r>
              <a:rPr lang="en-US" sz="2400" b="0" dirty="0" smtClean="0">
                <a:latin typeface="+mj-lt"/>
              </a:rPr>
              <a:t> offered through public, private, and hybrid cloud delivery models.</a:t>
            </a:r>
          </a:p>
          <a:p>
            <a:pPr algn="just"/>
            <a:endParaRPr lang="en-US" sz="2400" b="0" dirty="0" smtClean="0">
              <a:latin typeface="+mj-lt"/>
            </a:endParaRPr>
          </a:p>
          <a:p>
            <a:pPr algn="just"/>
            <a:r>
              <a:rPr lang="en-US" sz="2400" b="0" dirty="0" smtClean="0">
                <a:latin typeface="+mj-lt"/>
              </a:rPr>
              <a:t>IBM offers an entry point to cloud computing whether a client is designing their own virtual private cloud, deploying cloud service, or consuming cloud workload applications.</a:t>
            </a:r>
          </a:p>
          <a:p>
            <a:pPr algn="just"/>
            <a:endParaRPr lang="en-US" sz="2400" b="0" dirty="0" smtClean="0">
              <a:latin typeface="+mj-l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677108"/>
          </a:xfrm>
        </p:spPr>
        <p:txBody>
          <a:bodyPr/>
          <a:lstStyle/>
          <a:p>
            <a:pPr algn="ctr"/>
            <a:r>
              <a:rPr lang="en-US" sz="4400" dirty="0" smtClean="0"/>
              <a:t>IBM</a:t>
            </a:r>
            <a:endParaRPr lang="en-US" sz="4400" dirty="0"/>
          </a:p>
        </p:txBody>
      </p:sp>
      <p:sp>
        <p:nvSpPr>
          <p:cNvPr id="3" name="Text Placeholder 2"/>
          <p:cNvSpPr>
            <a:spLocks noGrp="1"/>
          </p:cNvSpPr>
          <p:nvPr>
            <p:ph type="body" idx="1"/>
          </p:nvPr>
        </p:nvSpPr>
        <p:spPr>
          <a:xfrm>
            <a:off x="304800" y="838200"/>
            <a:ext cx="9753600" cy="5539978"/>
          </a:xfrm>
        </p:spPr>
        <p:txBody>
          <a:bodyPr/>
          <a:lstStyle/>
          <a:p>
            <a:pPr algn="just"/>
            <a:r>
              <a:rPr lang="en-US" sz="2400" b="0" dirty="0" smtClean="0">
                <a:latin typeface="+mj-lt"/>
              </a:rPr>
              <a:t>The IBM cloud framework begins with the physical hardware of the cloud. </a:t>
            </a:r>
          </a:p>
          <a:p>
            <a:pPr algn="just"/>
            <a:endParaRPr lang="en-US" sz="2400" b="0" dirty="0" smtClean="0">
              <a:latin typeface="+mj-lt"/>
            </a:endParaRPr>
          </a:p>
          <a:p>
            <a:pPr algn="just"/>
            <a:r>
              <a:rPr lang="en-US" sz="2400" b="0" dirty="0" smtClean="0">
                <a:latin typeface="+mj-lt"/>
              </a:rPr>
              <a:t>IBM offers three hardware platforms for cloud computing, which offer built-in support for virtualization. </a:t>
            </a:r>
          </a:p>
          <a:p>
            <a:pPr algn="just"/>
            <a:endParaRPr lang="en-US" sz="2400" b="0" dirty="0" smtClean="0">
              <a:latin typeface="+mj-lt"/>
            </a:endParaRPr>
          </a:p>
          <a:p>
            <a:pPr algn="just"/>
            <a:r>
              <a:rPr lang="en-US" sz="2400" b="0" dirty="0" smtClean="0">
                <a:latin typeface="+mj-lt"/>
              </a:rPr>
              <a:t>The next layer of the IBM framework is virtualization. IBM offers IBM </a:t>
            </a:r>
            <a:r>
              <a:rPr lang="en-US" sz="2400" b="0" dirty="0" err="1" smtClean="0">
                <a:latin typeface="+mj-lt"/>
              </a:rPr>
              <a:t>Websphere</a:t>
            </a:r>
            <a:r>
              <a:rPr lang="en-US" sz="2400" b="0" dirty="0" smtClean="0">
                <a:latin typeface="+mj-lt"/>
              </a:rPr>
              <a:t> application infrastructure solutions that support programming models and open standards for virtualization. </a:t>
            </a:r>
          </a:p>
          <a:p>
            <a:pPr algn="just"/>
            <a:endParaRPr lang="en-US" sz="2400" b="0" dirty="0" smtClean="0">
              <a:latin typeface="+mj-lt"/>
            </a:endParaRPr>
          </a:p>
          <a:p>
            <a:pPr algn="just"/>
            <a:r>
              <a:rPr lang="en-US" sz="2400" b="0" dirty="0" smtClean="0">
                <a:latin typeface="+mj-lt"/>
              </a:rPr>
              <a:t>The management layer of the IBM cloud framework includes IBM Tivoli middleware. </a:t>
            </a:r>
          </a:p>
          <a:p>
            <a:pPr algn="just"/>
            <a:endParaRPr lang="en-US" sz="2400" b="0" dirty="0" smtClean="0">
              <a:latin typeface="+mj-lt"/>
            </a:endParaRPr>
          </a:p>
          <a:p>
            <a:pPr algn="just"/>
            <a:r>
              <a:rPr lang="en-US" sz="2400" b="0" dirty="0" smtClean="0">
                <a:latin typeface="+mj-lt"/>
              </a:rPr>
              <a:t>Management tools provide capabilities to regulate images with automated provisioning and </a:t>
            </a:r>
            <a:r>
              <a:rPr lang="en-US" sz="2400" b="0" dirty="0" err="1" smtClean="0">
                <a:latin typeface="+mj-lt"/>
              </a:rPr>
              <a:t>deprovisioning</a:t>
            </a:r>
            <a:r>
              <a:rPr lang="en-US" sz="2400" b="0" dirty="0" smtClean="0">
                <a:latin typeface="+mj-lt"/>
              </a:rPr>
              <a:t>, monitor operations, and meter usage while tracking costs and allocating billing.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677108"/>
          </a:xfrm>
        </p:spPr>
        <p:txBody>
          <a:bodyPr/>
          <a:lstStyle/>
          <a:p>
            <a:pPr algn="ctr"/>
            <a:r>
              <a:rPr lang="en-US" sz="4400" dirty="0" smtClean="0"/>
              <a:t>IBM</a:t>
            </a:r>
            <a:endParaRPr lang="en-US" sz="4400" dirty="0"/>
          </a:p>
        </p:txBody>
      </p:sp>
      <p:sp>
        <p:nvSpPr>
          <p:cNvPr id="3" name="Text Placeholder 2"/>
          <p:cNvSpPr>
            <a:spLocks noGrp="1"/>
          </p:cNvSpPr>
          <p:nvPr>
            <p:ph type="body" idx="1"/>
          </p:nvPr>
        </p:nvSpPr>
        <p:spPr>
          <a:xfrm>
            <a:off x="304800" y="838200"/>
            <a:ext cx="9525000" cy="2954655"/>
          </a:xfrm>
        </p:spPr>
        <p:txBody>
          <a:bodyPr/>
          <a:lstStyle/>
          <a:p>
            <a:pPr algn="just"/>
            <a:r>
              <a:rPr lang="en-US" sz="2400" b="0" dirty="0" smtClean="0">
                <a:latin typeface="+mj-lt"/>
              </a:rPr>
              <a:t>The last layer of the framework provides integrated workload tools.</a:t>
            </a:r>
          </a:p>
          <a:p>
            <a:pPr algn="just"/>
            <a:endParaRPr lang="en-US" sz="2400" b="0" dirty="0" smtClean="0">
              <a:latin typeface="+mj-lt"/>
            </a:endParaRPr>
          </a:p>
          <a:p>
            <a:pPr algn="just"/>
            <a:r>
              <a:rPr lang="en-US" sz="2400" b="0" dirty="0" smtClean="0">
                <a:latin typeface="+mj-lt"/>
              </a:rPr>
              <a:t> Workloads for cloud computing are services or instances of code that can be executed to meet specific business needs.</a:t>
            </a:r>
          </a:p>
          <a:p>
            <a:pPr algn="just"/>
            <a:endParaRPr lang="en-US" sz="2400" b="0" dirty="0" smtClean="0">
              <a:latin typeface="+mj-lt"/>
            </a:endParaRPr>
          </a:p>
          <a:p>
            <a:pPr algn="just"/>
            <a:r>
              <a:rPr lang="en-US" sz="2400" b="0" dirty="0" smtClean="0">
                <a:latin typeface="+mj-lt"/>
              </a:rPr>
              <a:t> IBM offers tools for cloud-based collaboration, development and test, application development, analytics, business-to-business integration, and security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677108"/>
          </a:xfrm>
        </p:spPr>
        <p:txBody>
          <a:bodyPr/>
          <a:lstStyle/>
          <a:p>
            <a:pPr algn="ctr"/>
            <a:r>
              <a:rPr lang="en-US" sz="4400" dirty="0" smtClean="0"/>
              <a:t>Cloud Models</a:t>
            </a:r>
            <a:endParaRPr lang="en-US" sz="4400" dirty="0"/>
          </a:p>
        </p:txBody>
      </p:sp>
      <p:sp>
        <p:nvSpPr>
          <p:cNvPr id="3" name="Text Placeholder 2"/>
          <p:cNvSpPr>
            <a:spLocks noGrp="1"/>
          </p:cNvSpPr>
          <p:nvPr>
            <p:ph type="body" idx="1"/>
          </p:nvPr>
        </p:nvSpPr>
        <p:spPr>
          <a:xfrm>
            <a:off x="304800" y="838200"/>
            <a:ext cx="9525000" cy="5855449"/>
          </a:xfrm>
        </p:spPr>
        <p:txBody>
          <a:bodyPr/>
          <a:lstStyle/>
          <a:p>
            <a:pPr algn="just"/>
            <a:r>
              <a:rPr lang="en-US" sz="2400" b="0" dirty="0" smtClean="0">
                <a:latin typeface="+mj-lt"/>
              </a:rPr>
              <a:t>IBM offers a spectrum of cloud delivery options ranging from solely private cloud to solely public cloud and numerous variations in between.</a:t>
            </a:r>
          </a:p>
          <a:p>
            <a:pPr algn="just"/>
            <a:endParaRPr lang="en-US" sz="1100" b="0" dirty="0" smtClean="0">
              <a:latin typeface="+mj-lt"/>
            </a:endParaRPr>
          </a:p>
          <a:p>
            <a:pPr algn="just"/>
            <a:r>
              <a:rPr lang="en-US" sz="2400" b="0" dirty="0" smtClean="0">
                <a:latin typeface="+mj-lt"/>
              </a:rPr>
              <a:t> IBM gives the option to build a customized cloud solution out of a combination of public cloud and private cloud elements.</a:t>
            </a:r>
          </a:p>
          <a:p>
            <a:pPr algn="just"/>
            <a:endParaRPr lang="en-US" sz="1050" b="0" dirty="0" smtClean="0">
              <a:latin typeface="+mj-lt"/>
            </a:endParaRPr>
          </a:p>
          <a:p>
            <a:pPr algn="just"/>
            <a:r>
              <a:rPr lang="en-US" sz="2400" b="0" dirty="0" smtClean="0">
                <a:latin typeface="+mj-lt"/>
              </a:rPr>
              <a:t> Companies that prefer to keep all data and processes behind their own firewall can choose a private cloud solution managed by their own IT staff. </a:t>
            </a:r>
          </a:p>
          <a:p>
            <a:pPr algn="just"/>
            <a:endParaRPr lang="en-US" sz="1100" b="0" dirty="0" smtClean="0">
              <a:latin typeface="+mj-lt"/>
            </a:endParaRPr>
          </a:p>
          <a:p>
            <a:pPr algn="just"/>
            <a:r>
              <a:rPr lang="en-US" sz="2400" b="0" dirty="0" smtClean="0">
                <a:latin typeface="+mj-lt"/>
              </a:rPr>
              <a:t>A company may also choose pay-as-you-go pricing that allows them to run lower-profile applications on a secure public cloud model. </a:t>
            </a:r>
          </a:p>
          <a:p>
            <a:pPr algn="just"/>
            <a:endParaRPr lang="en-US" sz="1100" b="0" dirty="0" smtClean="0">
              <a:latin typeface="+mj-lt"/>
            </a:endParaRPr>
          </a:p>
          <a:p>
            <a:pPr algn="just"/>
            <a:r>
              <a:rPr lang="en-US" sz="2400" b="0" dirty="0" smtClean="0">
                <a:latin typeface="+mj-lt"/>
              </a:rPr>
              <a:t>Hybrid cloud options allow for some processes to be hosted and managed by IBM, while others are kept on a private cloud or on a VPN or Virtual Local Area Network. </a:t>
            </a:r>
          </a:p>
          <a:p>
            <a:pPr algn="just"/>
            <a:endParaRPr lang="en-US" sz="1050" b="0" dirty="0" smtClean="0">
              <a:latin typeface="+mj-lt"/>
            </a:endParaRPr>
          </a:p>
          <a:p>
            <a:pPr algn="just"/>
            <a:r>
              <a:rPr lang="en-US" sz="2400" b="0" dirty="0" smtClean="0">
                <a:latin typeface="+mj-lt"/>
              </a:rPr>
              <a:t>IBM also offers planning and consultation throughout the deployment process. Cloud computing is the best choice for mobile software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6081395" cy="738664"/>
          </a:xfrm>
        </p:spPr>
        <p:txBody>
          <a:bodyPr/>
          <a:lstStyle/>
          <a:p>
            <a:r>
              <a:rPr lang="en-US" dirty="0" smtClean="0"/>
              <a:t>Introduction</a:t>
            </a:r>
            <a:endParaRPr lang="en-US" dirty="0"/>
          </a:p>
        </p:txBody>
      </p:sp>
      <p:sp>
        <p:nvSpPr>
          <p:cNvPr id="3" name="Text Placeholder 2"/>
          <p:cNvSpPr>
            <a:spLocks noGrp="1"/>
          </p:cNvSpPr>
          <p:nvPr>
            <p:ph type="body" idx="1"/>
          </p:nvPr>
        </p:nvSpPr>
        <p:spPr>
          <a:xfrm>
            <a:off x="304800" y="1219200"/>
            <a:ext cx="9448800" cy="4801314"/>
          </a:xfrm>
        </p:spPr>
        <p:txBody>
          <a:bodyPr/>
          <a:lstStyle/>
          <a:p>
            <a:pPr algn="just"/>
            <a:r>
              <a:rPr lang="en-US" sz="2400" b="0" dirty="0" smtClean="0">
                <a:latin typeface="+mj-lt"/>
              </a:rPr>
              <a:t>Cloud services are designed to provide easy, scalable access to applications, resources, and services and are fully managed by a cloud service provider. </a:t>
            </a:r>
          </a:p>
          <a:p>
            <a:pPr algn="just"/>
            <a:endParaRPr lang="en-US" sz="2400" b="0" dirty="0" smtClean="0">
              <a:latin typeface="+mj-lt"/>
            </a:endParaRPr>
          </a:p>
          <a:p>
            <a:pPr algn="just"/>
            <a:r>
              <a:rPr lang="en-US" sz="2400" b="0" dirty="0" smtClean="0">
                <a:latin typeface="+mj-lt"/>
              </a:rPr>
              <a:t>A cloud service can dynamically scale to meet the needs of its users, and because the service provider supplies the hardware and software necessary for the service, there is no need for a company to provision or deploy its own resources or allocate information technology (IT) staff to manage the service. </a:t>
            </a:r>
          </a:p>
          <a:p>
            <a:pPr algn="just"/>
            <a:endParaRPr lang="en-US" sz="2400" b="0" dirty="0" smtClean="0">
              <a:latin typeface="+mj-lt"/>
            </a:endParaRPr>
          </a:p>
          <a:p>
            <a:pPr algn="just"/>
            <a:r>
              <a:rPr lang="en-US" sz="2400" b="0" dirty="0" smtClean="0">
                <a:solidFill>
                  <a:srgbClr val="92D050"/>
                </a:solidFill>
                <a:latin typeface="+mj-lt"/>
              </a:rPr>
              <a:t>Examples</a:t>
            </a:r>
            <a:r>
              <a:rPr lang="en-US" sz="2400" b="0" dirty="0" smtClean="0">
                <a:latin typeface="+mj-lt"/>
              </a:rPr>
              <a:t> of cloud services include online data storage and backup solutions, web-based e-mail services, hosted office suites and document collaboration services, database processing, and managed technical support services.</a:t>
            </a:r>
            <a:endParaRPr lang="en-US" sz="2400" b="0" dirty="0">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677108"/>
          </a:xfrm>
        </p:spPr>
        <p:txBody>
          <a:bodyPr/>
          <a:lstStyle/>
          <a:p>
            <a:pPr algn="ctr"/>
            <a:r>
              <a:rPr lang="en-US" sz="4400" dirty="0" smtClean="0"/>
              <a:t>Cloud Models</a:t>
            </a:r>
            <a:endParaRPr lang="en-US" sz="4400" dirty="0"/>
          </a:p>
        </p:txBody>
      </p:sp>
      <p:sp>
        <p:nvSpPr>
          <p:cNvPr id="3" name="Text Placeholder 2"/>
          <p:cNvSpPr>
            <a:spLocks noGrp="1"/>
          </p:cNvSpPr>
          <p:nvPr>
            <p:ph type="body" idx="1"/>
          </p:nvPr>
        </p:nvSpPr>
        <p:spPr>
          <a:xfrm>
            <a:off x="304800" y="838200"/>
            <a:ext cx="10439400" cy="4431983"/>
          </a:xfrm>
        </p:spPr>
        <p:txBody>
          <a:bodyPr/>
          <a:lstStyle/>
          <a:p>
            <a:r>
              <a:rPr lang="en-US" sz="2400" b="0" dirty="0" smtClean="0">
                <a:latin typeface="+mj-lt"/>
              </a:rPr>
              <a:t>IBM offers five different cloud provision models: </a:t>
            </a:r>
          </a:p>
          <a:p>
            <a:endParaRPr lang="en-US" sz="2400" b="0" dirty="0" smtClean="0">
              <a:latin typeface="+mj-lt"/>
            </a:endParaRPr>
          </a:p>
          <a:p>
            <a:pPr marL="457200" indent="-457200">
              <a:buAutoNum type="arabicPeriod"/>
            </a:pPr>
            <a:r>
              <a:rPr lang="en-US" sz="2400" b="0" dirty="0" smtClean="0">
                <a:latin typeface="+mj-lt"/>
              </a:rPr>
              <a:t>Private cloud, owned and operated by the customer </a:t>
            </a:r>
          </a:p>
          <a:p>
            <a:pPr marL="457200" indent="-457200">
              <a:buAutoNum type="arabicPeriod"/>
            </a:pPr>
            <a:endParaRPr lang="en-US" sz="2400" b="0" dirty="0" smtClean="0">
              <a:latin typeface="+mj-lt"/>
            </a:endParaRPr>
          </a:p>
          <a:p>
            <a:r>
              <a:rPr lang="en-US" sz="2400" b="0" dirty="0" smtClean="0">
                <a:latin typeface="+mj-lt"/>
              </a:rPr>
              <a:t>2. Private cloud, owned by the customer but operated by IBM (or another provider)</a:t>
            </a:r>
          </a:p>
          <a:p>
            <a:r>
              <a:rPr lang="en-US" sz="2400" b="0" dirty="0" smtClean="0">
                <a:latin typeface="+mj-lt"/>
              </a:rPr>
              <a:t> </a:t>
            </a:r>
          </a:p>
          <a:p>
            <a:r>
              <a:rPr lang="en-US" sz="2400" b="0" dirty="0" smtClean="0">
                <a:latin typeface="+mj-lt"/>
              </a:rPr>
              <a:t>3. Private cloud, owned and operated by IBM (or another provider) </a:t>
            </a:r>
          </a:p>
          <a:p>
            <a:endParaRPr lang="en-US" sz="2400" b="0" dirty="0" smtClean="0">
              <a:latin typeface="+mj-lt"/>
            </a:endParaRPr>
          </a:p>
          <a:p>
            <a:r>
              <a:rPr lang="en-US" sz="2400" b="0" dirty="0" smtClean="0">
                <a:latin typeface="+mj-lt"/>
              </a:rPr>
              <a:t>4. Virtual private cloud services, based on multitenant support for individual     </a:t>
            </a:r>
          </a:p>
          <a:p>
            <a:r>
              <a:rPr lang="en-US" sz="2400" b="0" dirty="0" smtClean="0">
                <a:latin typeface="+mj-lt"/>
              </a:rPr>
              <a:t>    enterprises </a:t>
            </a:r>
          </a:p>
          <a:p>
            <a:endParaRPr lang="en-US" sz="2400" b="0" dirty="0" smtClean="0">
              <a:latin typeface="+mj-lt"/>
            </a:endParaRPr>
          </a:p>
          <a:p>
            <a:r>
              <a:rPr lang="en-US" sz="2400" b="0" dirty="0" smtClean="0">
                <a:latin typeface="+mj-lt"/>
              </a:rPr>
              <a:t>5. Public cloud services, based on the provision of functions to individuals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677108"/>
          </a:xfrm>
        </p:spPr>
        <p:txBody>
          <a:bodyPr/>
          <a:lstStyle/>
          <a:p>
            <a:pPr algn="ctr"/>
            <a:r>
              <a:rPr lang="en-US" sz="4400" dirty="0" smtClean="0"/>
              <a:t>Cloud Models</a:t>
            </a:r>
            <a:endParaRPr lang="en-US" sz="4400" dirty="0"/>
          </a:p>
        </p:txBody>
      </p:sp>
      <p:sp>
        <p:nvSpPr>
          <p:cNvPr id="3" name="Text Placeholder 2"/>
          <p:cNvSpPr>
            <a:spLocks noGrp="1"/>
          </p:cNvSpPr>
          <p:nvPr>
            <p:ph type="body" idx="1"/>
          </p:nvPr>
        </p:nvSpPr>
        <p:spPr>
          <a:xfrm>
            <a:off x="304800" y="838200"/>
            <a:ext cx="10439400" cy="3323987"/>
          </a:xfrm>
        </p:spPr>
        <p:txBody>
          <a:bodyPr/>
          <a:lstStyle/>
          <a:p>
            <a:r>
              <a:rPr lang="en-US" sz="2400" b="0" dirty="0" smtClean="0">
                <a:latin typeface="+mj-lt"/>
              </a:rPr>
              <a:t>The majority of cloud users choose a hybrid cloud model, with some workloads being served by internal systems, some from commercial cloud providers, and some from public cloud service providers.</a:t>
            </a:r>
          </a:p>
          <a:p>
            <a:endParaRPr lang="en-US" sz="2400" b="0" dirty="0" smtClean="0">
              <a:latin typeface="+mj-lt"/>
            </a:endParaRPr>
          </a:p>
          <a:p>
            <a:r>
              <a:rPr lang="en-US" sz="2400" b="0" dirty="0" smtClean="0">
                <a:latin typeface="+mj-lt"/>
              </a:rPr>
              <a:t>For enterprise customers who perceive that the security risk of cloud computing adoption is too high, IBM specializes in secure private cloud offerings. </a:t>
            </a:r>
          </a:p>
          <a:p>
            <a:endParaRPr lang="en-US" sz="2400" b="0" dirty="0" smtClean="0">
              <a:latin typeface="+mj-lt"/>
            </a:endParaRPr>
          </a:p>
          <a:p>
            <a:r>
              <a:rPr lang="en-US" sz="2400" b="0" dirty="0" smtClean="0">
                <a:latin typeface="+mj-lt"/>
              </a:rPr>
              <a:t>For building strictly private clouds, IBM offers IBM Workload </a:t>
            </a:r>
            <a:r>
              <a:rPr lang="en-US" sz="2400" b="0" dirty="0" err="1" smtClean="0">
                <a:latin typeface="+mj-lt"/>
              </a:rPr>
              <a:t>Deployer</a:t>
            </a:r>
            <a:r>
              <a:rPr lang="en-US" sz="2400" b="0" dirty="0" smtClean="0">
                <a:latin typeface="+mj-lt"/>
              </a:rPr>
              <a:t> and Cloudburst as ready-to-deploy, </a:t>
            </a:r>
            <a:r>
              <a:rPr lang="en-US" sz="2400" b="0" i="1" dirty="0" smtClean="0">
                <a:latin typeface="+mj-lt"/>
              </a:rPr>
              <a:t>cloud in a box–style solutions. </a:t>
            </a:r>
            <a:endParaRPr lang="en-US" sz="2400" b="0" dirty="0" smtClean="0">
              <a:latin typeface="+mj-l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677108"/>
          </a:xfrm>
        </p:spPr>
        <p:txBody>
          <a:bodyPr/>
          <a:lstStyle/>
          <a:p>
            <a:pPr algn="ctr"/>
            <a:r>
              <a:rPr lang="en-US" sz="4400" dirty="0" smtClean="0"/>
              <a:t>Cloud Models</a:t>
            </a:r>
            <a:endParaRPr lang="en-US" sz="4400" dirty="0"/>
          </a:p>
        </p:txBody>
      </p:sp>
      <p:sp>
        <p:nvSpPr>
          <p:cNvPr id="3" name="Text Placeholder 2"/>
          <p:cNvSpPr>
            <a:spLocks noGrp="1"/>
          </p:cNvSpPr>
          <p:nvPr>
            <p:ph type="body" idx="1"/>
          </p:nvPr>
        </p:nvSpPr>
        <p:spPr>
          <a:xfrm>
            <a:off x="304800" y="838200"/>
            <a:ext cx="10439400" cy="4801314"/>
          </a:xfrm>
        </p:spPr>
        <p:txBody>
          <a:bodyPr/>
          <a:lstStyle/>
          <a:p>
            <a:r>
              <a:rPr lang="en-US" sz="2400" b="0" dirty="0" smtClean="0">
                <a:latin typeface="+mj-lt"/>
              </a:rPr>
              <a:t>Cloudburst provides blade servers, middleware, and virtualization for an enterprise to build its own cloud-ready virtual machines. </a:t>
            </a:r>
          </a:p>
          <a:p>
            <a:endParaRPr lang="en-US" sz="2400" b="0" dirty="0" smtClean="0">
              <a:latin typeface="+mj-lt"/>
            </a:endParaRPr>
          </a:p>
          <a:p>
            <a:r>
              <a:rPr lang="en-US" sz="2400" b="0" dirty="0" smtClean="0">
                <a:latin typeface="+mj-lt"/>
              </a:rPr>
              <a:t>Workload </a:t>
            </a:r>
            <a:r>
              <a:rPr lang="en-US" sz="2400" b="0" dirty="0" err="1" smtClean="0">
                <a:latin typeface="+mj-lt"/>
              </a:rPr>
              <a:t>Deployer</a:t>
            </a:r>
            <a:r>
              <a:rPr lang="en-US" sz="2400" b="0" dirty="0" smtClean="0">
                <a:latin typeface="+mj-lt"/>
              </a:rPr>
              <a:t> connects an enterprise’s existing servers to virtualization components and middleware in order to help deploy standardized virtual machines designed by IBM. </a:t>
            </a:r>
          </a:p>
          <a:p>
            <a:endParaRPr lang="en-US" sz="2400" b="0" dirty="0" smtClean="0">
              <a:latin typeface="+mj-lt"/>
            </a:endParaRPr>
          </a:p>
          <a:p>
            <a:r>
              <a:rPr lang="en-US" sz="2400" b="0" dirty="0" smtClean="0">
                <a:latin typeface="+mj-lt"/>
              </a:rPr>
              <a:t>For customers who prefer to perform their own integration of private clouds, IBM offers a choice of hardware and software building blocks, along with recommendations and reference architecture, leading the way to deployment. </a:t>
            </a:r>
          </a:p>
          <a:p>
            <a:endParaRPr lang="en-US" sz="2400" b="0" dirty="0" smtClean="0">
              <a:latin typeface="+mj-lt"/>
            </a:endParaRPr>
          </a:p>
          <a:p>
            <a:r>
              <a:rPr lang="en-US" sz="2400" b="0" dirty="0" smtClean="0">
                <a:latin typeface="+mj-lt"/>
              </a:rPr>
              <a:t>Clients may choose from IBM virtualization–enabled servers, middleware, and </a:t>
            </a:r>
            <a:r>
              <a:rPr lang="en-US" sz="2400" b="0" dirty="0" err="1" smtClean="0">
                <a:latin typeface="+mj-lt"/>
              </a:rPr>
              <a:t>SaaS</a:t>
            </a:r>
            <a:r>
              <a:rPr lang="en-US" sz="2400" b="0" dirty="0" smtClean="0">
                <a:latin typeface="+mj-lt"/>
              </a:rPr>
              <a:t> applications.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677108"/>
          </a:xfrm>
        </p:spPr>
        <p:txBody>
          <a:bodyPr/>
          <a:lstStyle/>
          <a:p>
            <a:pPr algn="ctr"/>
            <a:r>
              <a:rPr lang="en-US" sz="4400" dirty="0" smtClean="0"/>
              <a:t>IBM </a:t>
            </a:r>
            <a:r>
              <a:rPr lang="en-US" sz="4400" dirty="0" err="1" smtClean="0"/>
              <a:t>SmartCloud</a:t>
            </a:r>
            <a:endParaRPr lang="en-US" sz="4400" dirty="0"/>
          </a:p>
        </p:txBody>
      </p:sp>
      <p:sp>
        <p:nvSpPr>
          <p:cNvPr id="3" name="Text Placeholder 2"/>
          <p:cNvSpPr>
            <a:spLocks noGrp="1"/>
          </p:cNvSpPr>
          <p:nvPr>
            <p:ph type="body" idx="1"/>
          </p:nvPr>
        </p:nvSpPr>
        <p:spPr>
          <a:xfrm>
            <a:off x="304800" y="838200"/>
            <a:ext cx="10439400" cy="4431983"/>
          </a:xfrm>
        </p:spPr>
        <p:txBody>
          <a:bodyPr/>
          <a:lstStyle/>
          <a:p>
            <a:r>
              <a:rPr lang="en-US" sz="2400" b="0" dirty="0" smtClean="0">
                <a:latin typeface="+mj-lt"/>
              </a:rPr>
              <a:t>IBM </a:t>
            </a:r>
            <a:r>
              <a:rPr lang="en-US" sz="2400" b="0" dirty="0" err="1" smtClean="0">
                <a:latin typeface="+mj-lt"/>
              </a:rPr>
              <a:t>SmartCloud</a:t>
            </a:r>
            <a:r>
              <a:rPr lang="en-US" sz="2400" b="0" dirty="0" smtClean="0">
                <a:latin typeface="+mj-lt"/>
              </a:rPr>
              <a:t> is a branded ecosystem of cloud computing products and solutions from IBM. </a:t>
            </a:r>
          </a:p>
          <a:p>
            <a:endParaRPr lang="en-US" sz="2400" b="0" dirty="0" smtClean="0">
              <a:latin typeface="+mj-lt"/>
            </a:endParaRPr>
          </a:p>
          <a:p>
            <a:r>
              <a:rPr lang="en-US" sz="2400" b="0" dirty="0" smtClean="0">
                <a:latin typeface="+mj-lt"/>
              </a:rPr>
              <a:t>It includes </a:t>
            </a:r>
            <a:r>
              <a:rPr lang="en-US" sz="2400" b="0" dirty="0" err="1" smtClean="0">
                <a:latin typeface="+mj-lt"/>
              </a:rPr>
              <a:t>IaaS</a:t>
            </a:r>
            <a:r>
              <a:rPr lang="en-US" sz="2400" b="0" dirty="0" smtClean="0">
                <a:latin typeface="+mj-lt"/>
              </a:rPr>
              <a:t>, </a:t>
            </a:r>
            <a:r>
              <a:rPr lang="en-US" sz="2400" b="0" dirty="0" err="1" smtClean="0">
                <a:latin typeface="+mj-lt"/>
              </a:rPr>
              <a:t>SaaS</a:t>
            </a:r>
            <a:r>
              <a:rPr lang="en-US" sz="2400" b="0" dirty="0" smtClean="0">
                <a:latin typeface="+mj-lt"/>
              </a:rPr>
              <a:t>, and </a:t>
            </a:r>
            <a:r>
              <a:rPr lang="en-US" sz="2400" b="0" dirty="0" err="1" smtClean="0">
                <a:latin typeface="+mj-lt"/>
              </a:rPr>
              <a:t>PaaS</a:t>
            </a:r>
            <a:r>
              <a:rPr lang="en-US" sz="2400" b="0" dirty="0" smtClean="0">
                <a:latin typeface="+mj-lt"/>
              </a:rPr>
              <a:t> offered through public, private, and hybrid cloud delivery models.</a:t>
            </a:r>
          </a:p>
          <a:p>
            <a:endParaRPr lang="en-US" sz="2400" b="0" dirty="0" smtClean="0">
              <a:latin typeface="+mj-lt"/>
            </a:endParaRPr>
          </a:p>
          <a:p>
            <a:r>
              <a:rPr lang="en-US" sz="2400" b="0" dirty="0" smtClean="0">
                <a:latin typeface="+mj-lt"/>
              </a:rPr>
              <a:t> IBM places these offerings under three umbrellas</a:t>
            </a:r>
          </a:p>
          <a:p>
            <a:pPr>
              <a:buFont typeface="Wingdings" pitchFamily="2" charset="2"/>
              <a:buChar char="Ø"/>
            </a:pPr>
            <a:r>
              <a:rPr lang="en-US" sz="2400" b="0" dirty="0" err="1" smtClean="0">
                <a:latin typeface="+mj-lt"/>
              </a:rPr>
              <a:t>SmartCloud</a:t>
            </a:r>
            <a:r>
              <a:rPr lang="en-US" sz="2400" b="0" dirty="0" smtClean="0">
                <a:latin typeface="+mj-lt"/>
              </a:rPr>
              <a:t> Foundation</a:t>
            </a:r>
          </a:p>
          <a:p>
            <a:pPr>
              <a:buFont typeface="Wingdings" pitchFamily="2" charset="2"/>
              <a:buChar char="Ø"/>
            </a:pPr>
            <a:r>
              <a:rPr lang="en-US" sz="2400" b="0" dirty="0" err="1" smtClean="0">
                <a:latin typeface="+mj-lt"/>
              </a:rPr>
              <a:t>SmartCloud</a:t>
            </a:r>
            <a:r>
              <a:rPr lang="en-US" sz="2400" b="0" dirty="0" smtClean="0">
                <a:latin typeface="+mj-lt"/>
              </a:rPr>
              <a:t> Services</a:t>
            </a:r>
          </a:p>
          <a:p>
            <a:pPr>
              <a:buFont typeface="Wingdings" pitchFamily="2" charset="2"/>
              <a:buChar char="Ø"/>
            </a:pPr>
            <a:r>
              <a:rPr lang="en-US" sz="2400" b="0" dirty="0" err="1" smtClean="0">
                <a:latin typeface="+mj-lt"/>
              </a:rPr>
              <a:t>SmartCloud</a:t>
            </a:r>
            <a:r>
              <a:rPr lang="en-US" sz="2400" b="0" dirty="0" smtClean="0">
                <a:latin typeface="+mj-lt"/>
              </a:rPr>
              <a:t> Solutions. </a:t>
            </a:r>
          </a:p>
          <a:p>
            <a:endParaRPr lang="en-US" sz="2400" b="0" dirty="0" smtClean="0">
              <a:latin typeface="+mj-lt"/>
            </a:endParaRPr>
          </a:p>
          <a:p>
            <a:r>
              <a:rPr lang="en-US" sz="2400" b="0" dirty="0" smtClean="0">
                <a:latin typeface="+mj-lt"/>
              </a:rPr>
              <a:t>Figure 11.4 briefly explains the architecture of IBM </a:t>
            </a:r>
            <a:r>
              <a:rPr lang="en-US" sz="2400" b="0" dirty="0" err="1" smtClean="0">
                <a:latin typeface="+mj-lt"/>
              </a:rPr>
              <a:t>SmartCloud</a:t>
            </a:r>
            <a:r>
              <a:rPr lang="en-US" sz="2400" b="0" dirty="0" smtClean="0">
                <a:latin typeface="+mj-lt"/>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rot="5400000">
            <a:off x="1876426" y="-962023"/>
            <a:ext cx="6076949" cy="8763002"/>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677108"/>
          </a:xfrm>
        </p:spPr>
        <p:txBody>
          <a:bodyPr/>
          <a:lstStyle/>
          <a:p>
            <a:pPr algn="ctr"/>
            <a:r>
              <a:rPr lang="en-US" sz="4400" dirty="0" smtClean="0"/>
              <a:t>IBM </a:t>
            </a:r>
            <a:r>
              <a:rPr lang="en-US" sz="4400" dirty="0" err="1" smtClean="0"/>
              <a:t>SmartCloud</a:t>
            </a:r>
            <a:endParaRPr lang="en-US" sz="4400" dirty="0"/>
          </a:p>
        </p:txBody>
      </p:sp>
      <p:sp>
        <p:nvSpPr>
          <p:cNvPr id="3" name="Text Placeholder 2"/>
          <p:cNvSpPr>
            <a:spLocks noGrp="1"/>
          </p:cNvSpPr>
          <p:nvPr>
            <p:ph type="body" idx="1"/>
          </p:nvPr>
        </p:nvSpPr>
        <p:spPr>
          <a:xfrm>
            <a:off x="304800" y="838200"/>
            <a:ext cx="10439400" cy="5539978"/>
          </a:xfrm>
        </p:spPr>
        <p:txBody>
          <a:bodyPr/>
          <a:lstStyle/>
          <a:p>
            <a:r>
              <a:rPr lang="en-US" sz="2400" b="0" dirty="0" err="1" smtClean="0">
                <a:latin typeface="+mj-lt"/>
              </a:rPr>
              <a:t>SmartCloud</a:t>
            </a:r>
            <a:r>
              <a:rPr lang="en-US" sz="2400" b="0" dirty="0" smtClean="0">
                <a:latin typeface="+mj-lt"/>
              </a:rPr>
              <a:t> Foundation consists of the infrastructure, hardware, provisioning, management, integration, and security that serve as the underpinnings of a private or hybrid cloud. </a:t>
            </a:r>
          </a:p>
          <a:p>
            <a:endParaRPr lang="en-US" sz="2400" b="0" dirty="0" smtClean="0">
              <a:latin typeface="+mj-lt"/>
            </a:endParaRPr>
          </a:p>
          <a:p>
            <a:r>
              <a:rPr lang="en-US" sz="2400" b="0" dirty="0" smtClean="0">
                <a:latin typeface="+mj-lt"/>
              </a:rPr>
              <a:t>Built using those foundational components, </a:t>
            </a:r>
            <a:r>
              <a:rPr lang="en-US" sz="2400" b="0" dirty="0" err="1" smtClean="0">
                <a:latin typeface="+mj-lt"/>
              </a:rPr>
              <a:t>PaaS</a:t>
            </a:r>
            <a:r>
              <a:rPr lang="en-US" sz="2400" b="0" dirty="0" smtClean="0">
                <a:latin typeface="+mj-lt"/>
              </a:rPr>
              <a:t>, </a:t>
            </a:r>
            <a:r>
              <a:rPr lang="en-US" sz="2400" b="0" dirty="0" err="1" smtClean="0">
                <a:latin typeface="+mj-lt"/>
              </a:rPr>
              <a:t>IaaS</a:t>
            </a:r>
            <a:r>
              <a:rPr lang="en-US" sz="2400" b="0" dirty="0" smtClean="0">
                <a:latin typeface="+mj-lt"/>
              </a:rPr>
              <a:t>, and backup services make up </a:t>
            </a:r>
            <a:r>
              <a:rPr lang="en-US" sz="2400" b="0" dirty="0" err="1" smtClean="0">
                <a:latin typeface="+mj-lt"/>
              </a:rPr>
              <a:t>SmartCloud</a:t>
            </a:r>
            <a:r>
              <a:rPr lang="en-US" sz="2400" b="0" dirty="0" smtClean="0">
                <a:latin typeface="+mj-lt"/>
              </a:rPr>
              <a:t> Services. </a:t>
            </a:r>
          </a:p>
          <a:p>
            <a:endParaRPr lang="en-US" sz="2400" b="0" dirty="0" smtClean="0">
              <a:latin typeface="+mj-lt"/>
            </a:endParaRPr>
          </a:p>
          <a:p>
            <a:r>
              <a:rPr lang="en-US" sz="2400" b="0" dirty="0" smtClean="0">
                <a:latin typeface="+mj-lt"/>
              </a:rPr>
              <a:t>Running on this cloud platform and infrastructure, </a:t>
            </a:r>
            <a:r>
              <a:rPr lang="en-US" sz="2400" b="0" dirty="0" err="1" smtClean="0">
                <a:latin typeface="+mj-lt"/>
              </a:rPr>
              <a:t>SmartCloud</a:t>
            </a:r>
            <a:r>
              <a:rPr lang="en-US" sz="2400" b="0" dirty="0" smtClean="0">
                <a:latin typeface="+mj-lt"/>
              </a:rPr>
              <a:t> Solutions consist of a number of collaboration, analytics, and marketing </a:t>
            </a:r>
            <a:r>
              <a:rPr lang="en-US" sz="2400" b="0" dirty="0" err="1" smtClean="0">
                <a:latin typeface="+mj-lt"/>
              </a:rPr>
              <a:t>SaaS</a:t>
            </a:r>
            <a:r>
              <a:rPr lang="en-US" sz="2400" b="0" dirty="0" smtClean="0">
                <a:latin typeface="+mj-lt"/>
              </a:rPr>
              <a:t> applications. Along with </a:t>
            </a:r>
            <a:r>
              <a:rPr lang="en-US" sz="2400" b="0" dirty="0" err="1" smtClean="0">
                <a:latin typeface="+mj-lt"/>
              </a:rPr>
              <a:t>IaaS</a:t>
            </a:r>
            <a:r>
              <a:rPr lang="en-US" sz="2400" b="0" dirty="0" smtClean="0">
                <a:latin typeface="+mj-lt"/>
              </a:rPr>
              <a:t>, </a:t>
            </a:r>
            <a:r>
              <a:rPr lang="en-US" sz="2400" b="0" dirty="0" err="1" smtClean="0">
                <a:latin typeface="+mj-lt"/>
              </a:rPr>
              <a:t>PaaS</a:t>
            </a:r>
            <a:r>
              <a:rPr lang="en-US" sz="2400" b="0" dirty="0" smtClean="0">
                <a:latin typeface="+mj-lt"/>
              </a:rPr>
              <a:t>, and </a:t>
            </a:r>
            <a:r>
              <a:rPr lang="en-US" sz="2400" b="0" dirty="0" err="1" smtClean="0">
                <a:latin typeface="+mj-lt"/>
              </a:rPr>
              <a:t>SaaS</a:t>
            </a:r>
            <a:r>
              <a:rPr lang="en-US" sz="2400" b="0" dirty="0" smtClean="0">
                <a:latin typeface="+mj-lt"/>
              </a:rPr>
              <a:t>, IBM also offers Business Process as a Service (</a:t>
            </a:r>
            <a:r>
              <a:rPr lang="en-US" sz="2400" b="0" dirty="0" err="1" smtClean="0">
                <a:latin typeface="+mj-lt"/>
              </a:rPr>
              <a:t>BPaaS</a:t>
            </a:r>
            <a:r>
              <a:rPr lang="en-US" sz="2400" b="0" dirty="0" smtClean="0">
                <a:latin typeface="+mj-lt"/>
              </a:rPr>
              <a:t>). </a:t>
            </a:r>
          </a:p>
          <a:p>
            <a:endParaRPr lang="en-US" sz="2400" b="0" dirty="0" smtClean="0">
              <a:latin typeface="+mj-lt"/>
            </a:endParaRPr>
          </a:p>
          <a:p>
            <a:r>
              <a:rPr lang="en-US" sz="2400" b="0" dirty="0" smtClean="0">
                <a:latin typeface="+mj-lt"/>
              </a:rPr>
              <a:t>Infrastructure cloud services provide the consumer the provision of processing, storage, networks, and other fundamental computing resources where the consumer is able to deploy and run arbitrary software, which can include operating systems and applications.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829800" cy="677108"/>
          </a:xfrm>
        </p:spPr>
        <p:txBody>
          <a:bodyPr/>
          <a:lstStyle/>
          <a:p>
            <a:pPr algn="ctr"/>
            <a:r>
              <a:rPr lang="en-US" sz="4400" dirty="0" smtClean="0"/>
              <a:t>IBM </a:t>
            </a:r>
            <a:r>
              <a:rPr lang="en-US" sz="4400" dirty="0" err="1" smtClean="0"/>
              <a:t>SmartCloud</a:t>
            </a:r>
            <a:endParaRPr lang="en-US" sz="4400" dirty="0"/>
          </a:p>
        </p:txBody>
      </p:sp>
      <p:sp>
        <p:nvSpPr>
          <p:cNvPr id="3" name="Text Placeholder 2"/>
          <p:cNvSpPr>
            <a:spLocks noGrp="1"/>
          </p:cNvSpPr>
          <p:nvPr>
            <p:ph type="body" idx="1"/>
          </p:nvPr>
        </p:nvSpPr>
        <p:spPr>
          <a:xfrm>
            <a:off x="304800" y="838200"/>
            <a:ext cx="10439400" cy="5539978"/>
          </a:xfrm>
        </p:spPr>
        <p:txBody>
          <a:bodyPr/>
          <a:lstStyle/>
          <a:p>
            <a:r>
              <a:rPr lang="en-US" sz="2400" b="0" dirty="0" smtClean="0">
                <a:latin typeface="+mj-lt"/>
              </a:rPr>
              <a:t>In platform cloud services, a consumer can deploy consumer-created or consumer-acquired applications onto the cloud infrastructure created using programming languages and tools supported by the provider .</a:t>
            </a:r>
          </a:p>
          <a:p>
            <a:endParaRPr lang="en-US" sz="2400" b="0" dirty="0" smtClean="0">
              <a:latin typeface="+mj-lt"/>
            </a:endParaRPr>
          </a:p>
          <a:p>
            <a:r>
              <a:rPr lang="en-US" sz="2400" b="0" dirty="0" smtClean="0">
                <a:latin typeface="+mj-lt"/>
              </a:rPr>
              <a:t>Application cloud services allow consumers to use the provider’s applications running on a cloud infrastructure.</a:t>
            </a:r>
          </a:p>
          <a:p>
            <a:endParaRPr lang="en-US" sz="2400" b="0" dirty="0" smtClean="0">
              <a:latin typeface="+mj-lt"/>
            </a:endParaRPr>
          </a:p>
          <a:p>
            <a:r>
              <a:rPr lang="en-US" sz="2400" b="0" dirty="0" smtClean="0">
                <a:latin typeface="+mj-lt"/>
              </a:rPr>
              <a:t> The applications are accessible from various client devices through a thin client interface such as a web browser (e.g., web-based e-mail). </a:t>
            </a:r>
          </a:p>
          <a:p>
            <a:endParaRPr lang="en-US" sz="2400" b="0" dirty="0" smtClean="0">
              <a:latin typeface="+mj-lt"/>
            </a:endParaRPr>
          </a:p>
          <a:p>
            <a:r>
              <a:rPr lang="en-US" sz="2400" b="0" dirty="0" smtClean="0">
                <a:latin typeface="+mj-lt"/>
              </a:rPr>
              <a:t>Business process cloud services are any business process (horizontal or vertical) delivered through the cloud service model via the Internet with access via web-centric interfaces and exploiting web-oriented cloud architecture. </a:t>
            </a:r>
          </a:p>
          <a:p>
            <a:endParaRPr lang="en-US" sz="2400" b="0" dirty="0" smtClean="0">
              <a:latin typeface="+mj-lt"/>
            </a:endParaRPr>
          </a:p>
          <a:p>
            <a:r>
              <a:rPr lang="en-US" sz="2400" b="0" dirty="0" smtClean="0">
                <a:latin typeface="+mj-lt"/>
              </a:rPr>
              <a:t>The </a:t>
            </a:r>
            <a:r>
              <a:rPr lang="en-US" sz="2400" b="0" dirty="0" err="1" smtClean="0">
                <a:latin typeface="+mj-lt"/>
              </a:rPr>
              <a:t>BPaaS</a:t>
            </a:r>
            <a:r>
              <a:rPr lang="en-US" sz="2400" b="0" dirty="0" smtClean="0">
                <a:latin typeface="+mj-lt"/>
              </a:rPr>
              <a:t> provider is responsible for the related business functions.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308" y="434466"/>
            <a:ext cx="6081395" cy="738664"/>
          </a:xfrm>
        </p:spPr>
        <p:txBody>
          <a:bodyPr/>
          <a:lstStyle/>
          <a:p>
            <a:pPr algn="ctr"/>
            <a:r>
              <a:rPr lang="en-US" dirty="0" smtClean="0"/>
              <a:t>SAP Labs</a:t>
            </a:r>
            <a:endParaRPr lang="en-US" dirty="0"/>
          </a:p>
        </p:txBody>
      </p:sp>
      <p:sp>
        <p:nvSpPr>
          <p:cNvPr id="3" name="Text Placeholder 2"/>
          <p:cNvSpPr>
            <a:spLocks noGrp="1"/>
          </p:cNvSpPr>
          <p:nvPr>
            <p:ph type="body" idx="1"/>
          </p:nvPr>
        </p:nvSpPr>
        <p:spPr>
          <a:xfrm>
            <a:off x="381000" y="1524000"/>
            <a:ext cx="9296400" cy="4801314"/>
          </a:xfrm>
        </p:spPr>
        <p:txBody>
          <a:bodyPr/>
          <a:lstStyle/>
          <a:p>
            <a:pPr algn="just"/>
            <a:r>
              <a:rPr lang="en-US" sz="2400" dirty="0" smtClean="0">
                <a:latin typeface="+mj-lt"/>
              </a:rPr>
              <a:t>SAP Labs makes enterprise software to manage business operations and customer relations. </a:t>
            </a:r>
          </a:p>
          <a:p>
            <a:pPr algn="just"/>
            <a:endParaRPr lang="en-US" sz="2400" dirty="0" smtClean="0">
              <a:latin typeface="+mj-lt"/>
            </a:endParaRPr>
          </a:p>
          <a:p>
            <a:pPr algn="just"/>
            <a:r>
              <a:rPr lang="en-US" sz="2400" dirty="0" smtClean="0">
                <a:latin typeface="+mj-lt"/>
              </a:rPr>
              <a:t>SAP is the leader in the market of enterprise applications in terms of software and software-related service. </a:t>
            </a:r>
          </a:p>
          <a:p>
            <a:pPr algn="just"/>
            <a:endParaRPr lang="en-US" sz="2400" dirty="0" smtClean="0">
              <a:latin typeface="+mj-lt"/>
            </a:endParaRPr>
          </a:p>
          <a:p>
            <a:pPr algn="just"/>
            <a:r>
              <a:rPr lang="en-US" sz="2400" dirty="0" smtClean="0">
                <a:latin typeface="+mj-lt"/>
              </a:rPr>
              <a:t>The company’s best-known software products are its enterprise resource planning application systems and management (SAP ERP), its enterprise data warehouse product—SAP Business Warehouse (SAP BW), SAP Business Objects software, and most recently, Sybase mobile products and in-memory computing appliance SAP HANA. </a:t>
            </a:r>
          </a:p>
          <a:p>
            <a:pPr algn="just"/>
            <a:endParaRPr lang="en-US" sz="2400" dirty="0" smtClean="0">
              <a:latin typeface="+mj-lt"/>
            </a:endParaRPr>
          </a:p>
          <a:p>
            <a:pPr algn="just"/>
            <a:r>
              <a:rPr lang="en-US" sz="2400" dirty="0" smtClean="0">
                <a:latin typeface="+mj-lt"/>
              </a:rPr>
              <a:t>SAP is one of the largest software companies in the world.</a:t>
            </a:r>
            <a:endParaRPr lang="en-US" sz="2400" dirty="0">
              <a:latin typeface="+mj-l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610600" cy="615553"/>
          </a:xfrm>
        </p:spPr>
        <p:txBody>
          <a:bodyPr/>
          <a:lstStyle/>
          <a:p>
            <a:pPr algn="ctr"/>
            <a:r>
              <a:rPr lang="en-US" sz="4000" dirty="0" smtClean="0"/>
              <a:t>SAP HANA Cloud Platform</a:t>
            </a:r>
            <a:endParaRPr lang="en-US" sz="4000" dirty="0"/>
          </a:p>
        </p:txBody>
      </p:sp>
      <p:sp>
        <p:nvSpPr>
          <p:cNvPr id="3" name="Text Placeholder 2"/>
          <p:cNvSpPr>
            <a:spLocks noGrp="1"/>
          </p:cNvSpPr>
          <p:nvPr>
            <p:ph type="body" idx="1"/>
          </p:nvPr>
        </p:nvSpPr>
        <p:spPr>
          <a:xfrm>
            <a:off x="228600" y="1066800"/>
            <a:ext cx="9296400" cy="5170646"/>
          </a:xfrm>
        </p:spPr>
        <p:txBody>
          <a:bodyPr/>
          <a:lstStyle/>
          <a:p>
            <a:pPr algn="just"/>
            <a:r>
              <a:rPr lang="en-US" sz="2400" dirty="0" smtClean="0">
                <a:latin typeface="+mj-lt"/>
              </a:rPr>
              <a:t>SAP HANA Cloud Platform is an open-standard, Eclipse-based, modular </a:t>
            </a:r>
            <a:r>
              <a:rPr lang="en-US" sz="2400" dirty="0" err="1" smtClean="0">
                <a:latin typeface="+mj-lt"/>
              </a:rPr>
              <a:t>PaaS</a:t>
            </a:r>
            <a:r>
              <a:rPr lang="en-US" sz="2400" dirty="0" smtClean="0">
                <a:latin typeface="+mj-lt"/>
              </a:rPr>
              <a:t>.</a:t>
            </a:r>
          </a:p>
          <a:p>
            <a:pPr algn="just"/>
            <a:endParaRPr lang="en-US" sz="2400" dirty="0" smtClean="0">
              <a:latin typeface="+mj-lt"/>
            </a:endParaRPr>
          </a:p>
          <a:p>
            <a:pPr algn="just"/>
            <a:r>
              <a:rPr lang="en-US" sz="2400" dirty="0" smtClean="0">
                <a:latin typeface="+mj-lt"/>
              </a:rPr>
              <a:t> In SAP HANA Cloud Platform, applications are deployed via command-line tools to the cloud as web application archive (WAR) files or </a:t>
            </a:r>
            <a:r>
              <a:rPr lang="en-US" sz="2400" dirty="0" err="1" smtClean="0">
                <a:latin typeface="+mj-lt"/>
              </a:rPr>
              <a:t>OSGi</a:t>
            </a:r>
            <a:r>
              <a:rPr lang="en-US" sz="2400" dirty="0" smtClean="0">
                <a:latin typeface="+mj-lt"/>
              </a:rPr>
              <a:t> bundles. </a:t>
            </a:r>
          </a:p>
          <a:p>
            <a:pPr algn="just"/>
            <a:endParaRPr lang="en-US" sz="2400" dirty="0" smtClean="0">
              <a:latin typeface="+mj-lt"/>
            </a:endParaRPr>
          </a:p>
          <a:p>
            <a:pPr algn="just"/>
            <a:r>
              <a:rPr lang="en-US" sz="2400" dirty="0" err="1" smtClean="0">
                <a:latin typeface="+mj-lt"/>
              </a:rPr>
              <a:t>OSGi</a:t>
            </a:r>
            <a:r>
              <a:rPr lang="en-US" sz="2400" dirty="0" smtClean="0">
                <a:latin typeface="+mj-lt"/>
              </a:rPr>
              <a:t> bundles are normal jar components with extra manifest headers. </a:t>
            </a:r>
          </a:p>
          <a:p>
            <a:pPr algn="just"/>
            <a:endParaRPr lang="en-US" sz="2400" dirty="0" smtClean="0">
              <a:latin typeface="+mj-lt"/>
            </a:endParaRPr>
          </a:p>
          <a:p>
            <a:pPr algn="just"/>
            <a:r>
              <a:rPr lang="en-US" sz="2400" dirty="0" smtClean="0">
                <a:latin typeface="+mj-lt"/>
              </a:rPr>
              <a:t>The applications run within the Java-based SAP HANA Cloud Platform runtime environment. </a:t>
            </a:r>
          </a:p>
          <a:p>
            <a:pPr algn="just"/>
            <a:endParaRPr lang="en-US" sz="2400" dirty="0" smtClean="0">
              <a:latin typeface="+mj-lt"/>
            </a:endParaRPr>
          </a:p>
          <a:p>
            <a:pPr algn="just"/>
            <a:r>
              <a:rPr lang="en-US" sz="2400" dirty="0" smtClean="0">
                <a:latin typeface="+mj-lt"/>
              </a:rPr>
              <a:t>It is powered by SAP HANA and can be maintained using web-based management tools.</a:t>
            </a:r>
            <a:endParaRPr lang="en-US" sz="2400" dirty="0">
              <a:latin typeface="+mj-l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610600" cy="615553"/>
          </a:xfrm>
        </p:spPr>
        <p:txBody>
          <a:bodyPr/>
          <a:lstStyle/>
          <a:p>
            <a:pPr algn="ctr"/>
            <a:r>
              <a:rPr lang="en-US" sz="4000" dirty="0" smtClean="0"/>
              <a:t>SAP HANA Cloud Platform</a:t>
            </a:r>
            <a:endParaRPr lang="en-US" sz="4000" dirty="0"/>
          </a:p>
        </p:txBody>
      </p:sp>
      <p:sp>
        <p:nvSpPr>
          <p:cNvPr id="3" name="Text Placeholder 2"/>
          <p:cNvSpPr>
            <a:spLocks noGrp="1"/>
          </p:cNvSpPr>
          <p:nvPr>
            <p:ph type="body" idx="1"/>
          </p:nvPr>
        </p:nvSpPr>
        <p:spPr>
          <a:xfrm>
            <a:off x="228600" y="1066800"/>
            <a:ext cx="9296400" cy="4462760"/>
          </a:xfrm>
        </p:spPr>
        <p:txBody>
          <a:bodyPr/>
          <a:lstStyle/>
          <a:p>
            <a:r>
              <a:rPr lang="en-US" sz="2400" dirty="0" smtClean="0">
                <a:latin typeface="+mj-lt"/>
              </a:rPr>
              <a:t>The main features of SAP HANA Cloud Platform are as follows:</a:t>
            </a:r>
          </a:p>
          <a:p>
            <a:endParaRPr lang="en-US" sz="2400" dirty="0" smtClean="0">
              <a:latin typeface="+mj-lt"/>
            </a:endParaRPr>
          </a:p>
          <a:p>
            <a:pPr>
              <a:buFont typeface="Wingdings" pitchFamily="2" charset="2"/>
              <a:buChar char="Ø"/>
            </a:pPr>
            <a:r>
              <a:rPr lang="en-US" sz="2400" dirty="0" smtClean="0"/>
              <a:t>Enterprise platform built for developers</a:t>
            </a:r>
          </a:p>
          <a:p>
            <a:pPr>
              <a:buFont typeface="Wingdings" pitchFamily="2" charset="2"/>
              <a:buChar char="Ø"/>
            </a:pPr>
            <a:endParaRPr lang="en-US" sz="2400" dirty="0" smtClean="0"/>
          </a:p>
          <a:p>
            <a:pPr>
              <a:buFont typeface="Wingdings" pitchFamily="2" charset="2"/>
              <a:buChar char="Ø"/>
            </a:pPr>
            <a:r>
              <a:rPr lang="en-US" sz="2400" dirty="0" smtClean="0"/>
              <a:t>Native integration with SAP and non-SAP software</a:t>
            </a:r>
          </a:p>
          <a:p>
            <a:pPr>
              <a:buFont typeface="Wingdings" pitchFamily="2" charset="2"/>
              <a:buChar char="Ø"/>
            </a:pPr>
            <a:endParaRPr lang="en-US" sz="2400" dirty="0" smtClean="0"/>
          </a:p>
          <a:p>
            <a:pPr>
              <a:buFont typeface="Wingdings" pitchFamily="2" charset="2"/>
              <a:buChar char="Ø"/>
            </a:pPr>
            <a:r>
              <a:rPr lang="en-US" sz="2400" dirty="0" smtClean="0"/>
              <a:t>In-memory persistence</a:t>
            </a:r>
          </a:p>
          <a:p>
            <a:pPr>
              <a:buFont typeface="Wingdings" pitchFamily="2" charset="2"/>
              <a:buChar char="Ø"/>
            </a:pPr>
            <a:endParaRPr lang="en-US" sz="2400" dirty="0" smtClean="0"/>
          </a:p>
          <a:p>
            <a:pPr>
              <a:buFont typeface="Wingdings" pitchFamily="2" charset="2"/>
              <a:buChar char="Ø"/>
            </a:pPr>
            <a:r>
              <a:rPr lang="en-US" sz="2400" dirty="0" smtClean="0"/>
              <a:t>Secure data platform</a:t>
            </a:r>
          </a:p>
          <a:p>
            <a:pPr>
              <a:buFont typeface="Wingdings" pitchFamily="2" charset="2"/>
              <a:buChar char="Ø"/>
            </a:pPr>
            <a:endParaRPr lang="en-US" sz="2400" dirty="0" smtClean="0"/>
          </a:p>
          <a:p>
            <a:pPr>
              <a:buFont typeface="Wingdings" pitchFamily="2" charset="2"/>
              <a:buChar char="Ø"/>
            </a:pPr>
            <a:r>
              <a:rPr lang="en-US" sz="2400" dirty="0" smtClean="0"/>
              <a:t>Lightweight, modular runtime container for applications</a:t>
            </a:r>
          </a:p>
          <a:p>
            <a:pPr lvl="2">
              <a:buFont typeface="Wingdings" pitchFamily="2" charset="2"/>
              <a:buChar char="Ø"/>
            </a:pPr>
            <a:endParaRPr lang="en-US" sz="200" dirty="0" smtClean="0"/>
          </a:p>
          <a:p>
            <a:endParaRPr lang="en-US" sz="2400" dirty="0" smtClean="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6081395" cy="738664"/>
          </a:xfrm>
        </p:spPr>
        <p:txBody>
          <a:bodyPr/>
          <a:lstStyle/>
          <a:p>
            <a:r>
              <a:rPr lang="en-US" dirty="0" smtClean="0"/>
              <a:t>Introduction</a:t>
            </a:r>
            <a:endParaRPr lang="en-US" dirty="0"/>
          </a:p>
        </p:txBody>
      </p:sp>
      <p:sp>
        <p:nvSpPr>
          <p:cNvPr id="3" name="Text Placeholder 2"/>
          <p:cNvSpPr>
            <a:spLocks noGrp="1"/>
          </p:cNvSpPr>
          <p:nvPr>
            <p:ph type="body" idx="1"/>
          </p:nvPr>
        </p:nvSpPr>
        <p:spPr>
          <a:xfrm>
            <a:off x="381000" y="1219200"/>
            <a:ext cx="9067800" cy="4431983"/>
          </a:xfrm>
        </p:spPr>
        <p:txBody>
          <a:bodyPr/>
          <a:lstStyle/>
          <a:p>
            <a:pPr algn="just"/>
            <a:r>
              <a:rPr lang="en-US" sz="2400" b="0" dirty="0" smtClean="0">
                <a:latin typeface="+mj-lt"/>
              </a:rPr>
              <a:t>Cloud services can be broadly classified into three types: </a:t>
            </a:r>
          </a:p>
          <a:p>
            <a:pPr algn="just"/>
            <a:endParaRPr lang="en-US" sz="2400" b="0" dirty="0" smtClean="0">
              <a:latin typeface="+mj-lt"/>
            </a:endParaRPr>
          </a:p>
          <a:p>
            <a:pPr algn="just"/>
            <a:r>
              <a:rPr lang="en-US" sz="2400" b="0" dirty="0" smtClean="0">
                <a:latin typeface="+mj-lt"/>
              </a:rPr>
              <a:t>Software as a Service (</a:t>
            </a:r>
            <a:r>
              <a:rPr lang="en-US" sz="2400" b="0" dirty="0" err="1" smtClean="0">
                <a:latin typeface="+mj-lt"/>
              </a:rPr>
              <a:t>SaaS</a:t>
            </a:r>
            <a:r>
              <a:rPr lang="en-US" sz="2400" b="0" dirty="0" smtClean="0">
                <a:latin typeface="+mj-lt"/>
              </a:rPr>
              <a:t>)</a:t>
            </a:r>
          </a:p>
          <a:p>
            <a:pPr algn="just"/>
            <a:r>
              <a:rPr lang="en-US" sz="2400" b="0" dirty="0" smtClean="0">
                <a:latin typeface="+mj-lt"/>
              </a:rPr>
              <a:t>Platform as a Service (</a:t>
            </a:r>
            <a:r>
              <a:rPr lang="en-US" sz="2400" b="0" dirty="0" err="1" smtClean="0">
                <a:latin typeface="+mj-lt"/>
              </a:rPr>
              <a:t>PaaS</a:t>
            </a:r>
            <a:r>
              <a:rPr lang="en-US" sz="2400" b="0" dirty="0" smtClean="0">
                <a:latin typeface="+mj-lt"/>
              </a:rPr>
              <a:t>)</a:t>
            </a:r>
          </a:p>
          <a:p>
            <a:pPr algn="just"/>
            <a:r>
              <a:rPr lang="en-US" sz="2400" b="0" dirty="0" smtClean="0">
                <a:latin typeface="+mj-lt"/>
              </a:rPr>
              <a:t>Infrastructure as a Service (</a:t>
            </a:r>
            <a:r>
              <a:rPr lang="en-US" sz="2400" b="0" dirty="0" err="1" smtClean="0">
                <a:latin typeface="+mj-lt"/>
              </a:rPr>
              <a:t>IaaS</a:t>
            </a:r>
            <a:r>
              <a:rPr lang="en-US" sz="2400" b="0" dirty="0" smtClean="0">
                <a:latin typeface="+mj-lt"/>
              </a:rPr>
              <a:t>).</a:t>
            </a:r>
          </a:p>
          <a:p>
            <a:pPr algn="just"/>
            <a:endParaRPr lang="en-US" sz="2400" b="0" dirty="0" smtClean="0">
              <a:latin typeface="+mj-lt"/>
            </a:endParaRPr>
          </a:p>
          <a:p>
            <a:pPr algn="just"/>
            <a:r>
              <a:rPr lang="en-US" sz="2400" b="0" dirty="0" smtClean="0">
                <a:latin typeface="+mj-lt"/>
              </a:rPr>
              <a:t> With growing technologies, many more services are emerging in this field, such as</a:t>
            </a:r>
          </a:p>
          <a:p>
            <a:pPr algn="just"/>
            <a:endParaRPr lang="en-US" sz="2400" b="0" dirty="0" smtClean="0">
              <a:latin typeface="+mj-lt"/>
            </a:endParaRPr>
          </a:p>
          <a:p>
            <a:pPr algn="just"/>
            <a:r>
              <a:rPr lang="en-US" sz="2400" b="0" dirty="0" smtClean="0">
                <a:latin typeface="+mj-lt"/>
              </a:rPr>
              <a:t>Security as a Service (</a:t>
            </a:r>
            <a:r>
              <a:rPr lang="en-US" sz="2400" b="0" dirty="0" err="1" smtClean="0">
                <a:latin typeface="+mj-lt"/>
              </a:rPr>
              <a:t>SeaaS</a:t>
            </a:r>
            <a:r>
              <a:rPr lang="en-US" sz="2400" b="0" dirty="0" smtClean="0">
                <a:latin typeface="+mj-lt"/>
              </a:rPr>
              <a:t>)</a:t>
            </a:r>
          </a:p>
          <a:p>
            <a:pPr algn="just"/>
            <a:r>
              <a:rPr lang="en-US" sz="2400" b="0" dirty="0" smtClean="0">
                <a:latin typeface="+mj-lt"/>
              </a:rPr>
              <a:t>Knowledge as a Service</a:t>
            </a:r>
          </a:p>
          <a:p>
            <a:pPr algn="just"/>
            <a:r>
              <a:rPr lang="en-US" sz="2400" b="0" dirty="0" smtClean="0">
                <a:latin typeface="+mj-lt"/>
              </a:rPr>
              <a:t>Data Analytics as a Service.</a:t>
            </a:r>
            <a:endParaRPr lang="en-US" sz="2400" b="0" dirty="0">
              <a:latin typeface="+mj-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610600" cy="615553"/>
          </a:xfrm>
        </p:spPr>
        <p:txBody>
          <a:bodyPr/>
          <a:lstStyle/>
          <a:p>
            <a:pPr algn="ctr"/>
            <a:r>
              <a:rPr lang="en-US" sz="4000" dirty="0" smtClean="0"/>
              <a:t>SAP HANA Cloud Platform</a:t>
            </a:r>
            <a:endParaRPr lang="en-US" sz="4000" dirty="0"/>
          </a:p>
        </p:txBody>
      </p:sp>
      <p:sp>
        <p:nvSpPr>
          <p:cNvPr id="3" name="Text Placeholder 2"/>
          <p:cNvSpPr>
            <a:spLocks noGrp="1"/>
          </p:cNvSpPr>
          <p:nvPr>
            <p:ph type="body" idx="1"/>
          </p:nvPr>
        </p:nvSpPr>
        <p:spPr>
          <a:xfrm>
            <a:off x="228600" y="1066800"/>
            <a:ext cx="9296400" cy="4801314"/>
          </a:xfrm>
        </p:spPr>
        <p:txBody>
          <a:bodyPr/>
          <a:lstStyle/>
          <a:p>
            <a:pPr algn="just"/>
            <a:r>
              <a:rPr lang="en-US" sz="2400" dirty="0" smtClean="0">
                <a:latin typeface="+mj-lt"/>
              </a:rPr>
              <a:t>SAP HANA Cloud Platform lets the users quickly build and deploy business and consumer applications that deliver critical new functionality to meet emerging business needs. </a:t>
            </a:r>
          </a:p>
          <a:p>
            <a:pPr algn="just"/>
            <a:endParaRPr lang="en-US" sz="2400" dirty="0" smtClean="0">
              <a:latin typeface="+mj-lt"/>
            </a:endParaRPr>
          </a:p>
          <a:p>
            <a:pPr algn="just"/>
            <a:r>
              <a:rPr lang="en-US" sz="2400" dirty="0" smtClean="0">
                <a:latin typeface="+mj-lt"/>
              </a:rPr>
              <a:t>It also helps connect users with customers in more engaging experiences. </a:t>
            </a:r>
          </a:p>
          <a:p>
            <a:pPr algn="just"/>
            <a:endParaRPr lang="en-US" sz="2400" dirty="0" smtClean="0">
              <a:latin typeface="+mj-lt"/>
            </a:endParaRPr>
          </a:p>
          <a:p>
            <a:pPr algn="just"/>
            <a:r>
              <a:rPr lang="en-US" sz="2400" dirty="0" smtClean="0">
                <a:latin typeface="+mj-lt"/>
              </a:rPr>
              <a:t>It provides connectivity based on the cloud connectivity service. </a:t>
            </a:r>
          </a:p>
          <a:p>
            <a:pPr algn="just"/>
            <a:endParaRPr lang="en-US" sz="2400" dirty="0" smtClean="0">
              <a:latin typeface="+mj-lt"/>
            </a:endParaRPr>
          </a:p>
          <a:p>
            <a:pPr algn="just"/>
            <a:r>
              <a:rPr lang="en-US" sz="2400" dirty="0" smtClean="0">
                <a:latin typeface="+mj-lt"/>
              </a:rPr>
              <a:t>As a result, the platform streamlines the integration of new applications at the lowest possible total cost of ownership. </a:t>
            </a:r>
          </a:p>
          <a:p>
            <a:pPr algn="just"/>
            <a:endParaRPr lang="en-US" sz="2400" dirty="0" smtClean="0">
              <a:latin typeface="+mj-lt"/>
            </a:endParaRPr>
          </a:p>
          <a:p>
            <a:pPr algn="just"/>
            <a:r>
              <a:rPr lang="en-US" sz="2400" dirty="0" smtClean="0">
                <a:latin typeface="+mj-lt"/>
              </a:rPr>
              <a:t>Support for open programming standards provides a low barrier entry for developers.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610600" cy="615553"/>
          </a:xfrm>
        </p:spPr>
        <p:txBody>
          <a:bodyPr/>
          <a:lstStyle/>
          <a:p>
            <a:pPr algn="ctr"/>
            <a:r>
              <a:rPr lang="en-US" sz="4000" dirty="0" smtClean="0"/>
              <a:t>SAP HANA Cloud Platform</a:t>
            </a:r>
            <a:endParaRPr lang="en-US" sz="4000" dirty="0"/>
          </a:p>
        </p:txBody>
      </p:sp>
      <p:sp>
        <p:nvSpPr>
          <p:cNvPr id="3" name="Text Placeholder 2"/>
          <p:cNvSpPr>
            <a:spLocks noGrp="1"/>
          </p:cNvSpPr>
          <p:nvPr>
            <p:ph type="body" idx="1"/>
          </p:nvPr>
        </p:nvSpPr>
        <p:spPr>
          <a:xfrm>
            <a:off x="228600" y="1066800"/>
            <a:ext cx="9296400" cy="1477328"/>
          </a:xfrm>
        </p:spPr>
        <p:txBody>
          <a:bodyPr/>
          <a:lstStyle/>
          <a:p>
            <a:pPr algn="just"/>
            <a:r>
              <a:rPr lang="en-US" sz="2400" dirty="0" smtClean="0">
                <a:latin typeface="+mj-lt"/>
              </a:rPr>
              <a:t>This makes them productive from the start in building enterprise applications that can integrate with any SAP or non-SAP solution. </a:t>
            </a:r>
          </a:p>
          <a:p>
            <a:pPr algn="just"/>
            <a:endParaRPr lang="en-US" sz="2400" dirty="0" smtClean="0">
              <a:latin typeface="+mj-lt"/>
            </a:endParaRPr>
          </a:p>
          <a:p>
            <a:pPr algn="just"/>
            <a:r>
              <a:rPr lang="en-US" sz="2400" dirty="0" smtClean="0">
                <a:latin typeface="+mj-lt"/>
              </a:rPr>
              <a:t>No new coding skills are required to work with SAP HANA</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915400" cy="1169551"/>
          </a:xfrm>
        </p:spPr>
        <p:txBody>
          <a:bodyPr/>
          <a:lstStyle/>
          <a:p>
            <a:pPr algn="ctr"/>
            <a:r>
              <a:rPr lang="en-US" sz="3800" dirty="0" smtClean="0"/>
              <a:t>Virtualization Services Provided by SAP</a:t>
            </a:r>
            <a:endParaRPr lang="en-US" sz="3800" dirty="0"/>
          </a:p>
        </p:txBody>
      </p:sp>
      <p:sp>
        <p:nvSpPr>
          <p:cNvPr id="3" name="Text Placeholder 2"/>
          <p:cNvSpPr>
            <a:spLocks noGrp="1"/>
          </p:cNvSpPr>
          <p:nvPr>
            <p:ph type="body" idx="1"/>
          </p:nvPr>
        </p:nvSpPr>
        <p:spPr>
          <a:xfrm>
            <a:off x="228600" y="1600200"/>
            <a:ext cx="9296400" cy="3693319"/>
          </a:xfrm>
        </p:spPr>
        <p:txBody>
          <a:bodyPr/>
          <a:lstStyle/>
          <a:p>
            <a:pPr algn="just"/>
            <a:r>
              <a:rPr lang="en-US" sz="2400" dirty="0" smtClean="0">
                <a:latin typeface="+mj-lt"/>
              </a:rPr>
              <a:t>ERP virtualization increases a project’s return on investment by maximizing hardware utilization. </a:t>
            </a:r>
          </a:p>
          <a:p>
            <a:pPr algn="just"/>
            <a:endParaRPr lang="en-US" sz="2400" dirty="0" smtClean="0">
              <a:latin typeface="+mj-lt"/>
            </a:endParaRPr>
          </a:p>
          <a:p>
            <a:pPr algn="just"/>
            <a:r>
              <a:rPr lang="en-US" sz="2400" dirty="0" smtClean="0">
                <a:latin typeface="+mj-lt"/>
              </a:rPr>
              <a:t>The business benefits of virtualization of ERP applications are shorter development cycles, reduction in IT costs, improved availability, and energy saving. </a:t>
            </a:r>
          </a:p>
          <a:p>
            <a:pPr algn="just"/>
            <a:endParaRPr lang="en-US" sz="2400" dirty="0" smtClean="0">
              <a:latin typeface="+mj-lt"/>
            </a:endParaRPr>
          </a:p>
          <a:p>
            <a:pPr algn="just"/>
            <a:r>
              <a:rPr lang="en-US" sz="2400" dirty="0" smtClean="0">
                <a:latin typeface="+mj-lt"/>
              </a:rPr>
              <a:t>A joint service from SAP and VMware helps in transition to a more open and flexible private cloud platform based on proven virtualization technology.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915400" cy="615553"/>
          </a:xfrm>
        </p:spPr>
        <p:txBody>
          <a:bodyPr/>
          <a:lstStyle/>
          <a:p>
            <a:pPr algn="ctr"/>
            <a:r>
              <a:rPr lang="en-US" sz="4000" dirty="0" err="1" smtClean="0"/>
              <a:t>Salesforce</a:t>
            </a:r>
            <a:endParaRPr lang="en-US" sz="3800" dirty="0"/>
          </a:p>
        </p:txBody>
      </p:sp>
      <p:sp>
        <p:nvSpPr>
          <p:cNvPr id="3" name="Text Placeholder 2"/>
          <p:cNvSpPr>
            <a:spLocks noGrp="1"/>
          </p:cNvSpPr>
          <p:nvPr>
            <p:ph type="body" idx="1"/>
          </p:nvPr>
        </p:nvSpPr>
        <p:spPr>
          <a:xfrm>
            <a:off x="228600" y="1600200"/>
            <a:ext cx="9296400" cy="4062651"/>
          </a:xfrm>
        </p:spPr>
        <p:txBody>
          <a:bodyPr/>
          <a:lstStyle/>
          <a:p>
            <a:pPr algn="just"/>
            <a:r>
              <a:rPr lang="en-US" sz="2400" dirty="0" smtClean="0">
                <a:latin typeface="+mj-lt"/>
              </a:rPr>
              <a:t>Salesforce.com is a cloud computing and social enterprise </a:t>
            </a:r>
            <a:r>
              <a:rPr lang="en-US" sz="2400" dirty="0" err="1" smtClean="0">
                <a:latin typeface="+mj-lt"/>
              </a:rPr>
              <a:t>SaaS</a:t>
            </a:r>
            <a:r>
              <a:rPr lang="en-US" sz="2400" dirty="0" smtClean="0">
                <a:latin typeface="+mj-lt"/>
              </a:rPr>
              <a:t> provider based in San Francisco. </a:t>
            </a:r>
          </a:p>
          <a:p>
            <a:pPr algn="just"/>
            <a:endParaRPr lang="en-US" sz="2400" dirty="0" smtClean="0">
              <a:latin typeface="+mj-lt"/>
            </a:endParaRPr>
          </a:p>
          <a:p>
            <a:pPr algn="just"/>
            <a:r>
              <a:rPr lang="en-US" sz="2400" dirty="0" smtClean="0">
                <a:latin typeface="+mj-lt"/>
              </a:rPr>
              <a:t>Of its cloud platforms and applications, the company is best known for its </a:t>
            </a:r>
            <a:r>
              <a:rPr lang="en-US" sz="2400" dirty="0" err="1" smtClean="0">
                <a:latin typeface="+mj-lt"/>
              </a:rPr>
              <a:t>Salesforce</a:t>
            </a:r>
            <a:r>
              <a:rPr lang="en-US" sz="2400" dirty="0" smtClean="0">
                <a:latin typeface="+mj-lt"/>
              </a:rPr>
              <a:t> CRM product, which is composed of Sales Cloud, Service Cloud, Marketing Cloud, Force.com, Chatter, and Work.com. </a:t>
            </a:r>
          </a:p>
          <a:p>
            <a:pPr algn="just"/>
            <a:endParaRPr lang="en-US" sz="2400" dirty="0" smtClean="0">
              <a:latin typeface="+mj-lt"/>
            </a:endParaRPr>
          </a:p>
          <a:p>
            <a:pPr algn="just"/>
            <a:r>
              <a:rPr lang="en-US" sz="2400" dirty="0" smtClean="0">
                <a:latin typeface="+mj-lt"/>
              </a:rPr>
              <a:t>In addition to its products and platforms, Salesforce.com created </a:t>
            </a:r>
            <a:r>
              <a:rPr lang="en-US" sz="2400" dirty="0" err="1" smtClean="0">
                <a:latin typeface="+mj-lt"/>
              </a:rPr>
              <a:t>AppExchange</a:t>
            </a:r>
            <a:r>
              <a:rPr lang="en-US" sz="2400" dirty="0" smtClean="0">
                <a:latin typeface="+mj-lt"/>
              </a:rPr>
              <a:t>, a custom application building and sharing platform. </a:t>
            </a:r>
          </a:p>
          <a:p>
            <a:pPr algn="just"/>
            <a:endParaRPr lang="en-US" sz="2400" dirty="0" smtClean="0">
              <a:latin typeface="+mj-lt"/>
            </a:endParaRPr>
          </a:p>
          <a:p>
            <a:pPr algn="just"/>
            <a:r>
              <a:rPr lang="en-US" sz="2400" dirty="0" smtClean="0">
                <a:latin typeface="+mj-lt"/>
              </a:rPr>
              <a:t>The company also has consulting, deployment, and training services.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915400" cy="615553"/>
          </a:xfrm>
        </p:spPr>
        <p:txBody>
          <a:bodyPr/>
          <a:lstStyle/>
          <a:p>
            <a:pPr algn="ctr"/>
            <a:r>
              <a:rPr lang="en-US" sz="4000" dirty="0" smtClean="0"/>
              <a:t>Sales Cloud</a:t>
            </a:r>
            <a:endParaRPr lang="en-US" sz="3800" dirty="0"/>
          </a:p>
        </p:txBody>
      </p:sp>
      <p:sp>
        <p:nvSpPr>
          <p:cNvPr id="3" name="Text Placeholder 2"/>
          <p:cNvSpPr>
            <a:spLocks noGrp="1"/>
          </p:cNvSpPr>
          <p:nvPr>
            <p:ph type="body" idx="1"/>
          </p:nvPr>
        </p:nvSpPr>
        <p:spPr>
          <a:xfrm>
            <a:off x="228600" y="1066800"/>
            <a:ext cx="9296400" cy="4062651"/>
          </a:xfrm>
        </p:spPr>
        <p:txBody>
          <a:bodyPr/>
          <a:lstStyle/>
          <a:p>
            <a:pPr algn="just"/>
            <a:r>
              <a:rPr lang="en-US" sz="2400" dirty="0" smtClean="0">
                <a:latin typeface="+mj-lt"/>
              </a:rPr>
              <a:t>Sales Cloud refers to the </a:t>
            </a:r>
            <a:r>
              <a:rPr lang="en-US" sz="2400" i="1" dirty="0" smtClean="0">
                <a:latin typeface="+mj-lt"/>
              </a:rPr>
              <a:t>sales module in Salesforce.com. </a:t>
            </a:r>
          </a:p>
          <a:p>
            <a:pPr algn="just"/>
            <a:endParaRPr lang="en-US" sz="2400" i="1" dirty="0" smtClean="0">
              <a:latin typeface="+mj-lt"/>
            </a:endParaRPr>
          </a:p>
          <a:p>
            <a:pPr algn="just"/>
            <a:r>
              <a:rPr lang="en-US" sz="2400" i="1" dirty="0" smtClean="0">
                <a:latin typeface="+mj-lt"/>
              </a:rPr>
              <a:t>It includes Leads, Accounts, Contacts, Contracts, Opportunities, Products, </a:t>
            </a:r>
            <a:r>
              <a:rPr lang="en-US" sz="2400" i="1" dirty="0" err="1" smtClean="0">
                <a:latin typeface="+mj-lt"/>
              </a:rPr>
              <a:t>Pricebooks</a:t>
            </a:r>
            <a:r>
              <a:rPr lang="en-US" sz="2400" i="1" dirty="0" smtClean="0">
                <a:latin typeface="+mj-lt"/>
              </a:rPr>
              <a:t>, Quotes, and Campaigns (limits apply). </a:t>
            </a:r>
          </a:p>
          <a:p>
            <a:pPr algn="just"/>
            <a:endParaRPr lang="en-US" sz="2400" i="1" dirty="0" smtClean="0">
              <a:latin typeface="+mj-lt"/>
            </a:endParaRPr>
          </a:p>
          <a:p>
            <a:pPr algn="just"/>
            <a:r>
              <a:rPr lang="en-US" sz="2400" i="1" dirty="0" smtClean="0">
                <a:latin typeface="+mj-lt"/>
              </a:rPr>
              <a:t>It includes features such as web-to-lead to support online lead capture, with </a:t>
            </a:r>
            <a:r>
              <a:rPr lang="en-US" sz="2400" i="1" dirty="0" err="1" smtClean="0">
                <a:latin typeface="+mj-lt"/>
              </a:rPr>
              <a:t>autoresponse</a:t>
            </a:r>
            <a:r>
              <a:rPr lang="en-US" sz="2400" i="1" dirty="0" smtClean="0">
                <a:latin typeface="+mj-lt"/>
              </a:rPr>
              <a:t> rules. It is designed to be a start-to-end setup for the entire sales process. </a:t>
            </a:r>
          </a:p>
          <a:p>
            <a:pPr algn="just"/>
            <a:endParaRPr lang="en-US" sz="2400" i="1" dirty="0" smtClean="0">
              <a:latin typeface="+mj-lt"/>
            </a:endParaRPr>
          </a:p>
          <a:p>
            <a:pPr algn="just"/>
            <a:r>
              <a:rPr lang="en-US" sz="2400" i="1" dirty="0" smtClean="0">
                <a:latin typeface="+mj-lt"/>
              </a:rPr>
              <a:t>Sales Cloud manages contact information and integrates social media and real-time customer collaboration through Chatter.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915400" cy="615553"/>
          </a:xfrm>
        </p:spPr>
        <p:txBody>
          <a:bodyPr/>
          <a:lstStyle/>
          <a:p>
            <a:pPr algn="ctr"/>
            <a:r>
              <a:rPr lang="en-US" sz="4000" dirty="0" smtClean="0"/>
              <a:t>Sales Cloud</a:t>
            </a:r>
            <a:endParaRPr lang="en-US" sz="3800" dirty="0"/>
          </a:p>
        </p:txBody>
      </p:sp>
      <p:sp>
        <p:nvSpPr>
          <p:cNvPr id="3" name="Text Placeholder 2"/>
          <p:cNvSpPr>
            <a:spLocks noGrp="1"/>
          </p:cNvSpPr>
          <p:nvPr>
            <p:ph type="body" idx="1"/>
          </p:nvPr>
        </p:nvSpPr>
        <p:spPr>
          <a:xfrm>
            <a:off x="228600" y="1066800"/>
            <a:ext cx="9296400" cy="5539978"/>
          </a:xfrm>
        </p:spPr>
        <p:txBody>
          <a:bodyPr/>
          <a:lstStyle/>
          <a:p>
            <a:pPr algn="just"/>
            <a:r>
              <a:rPr lang="en-US" sz="2400" i="1" dirty="0" smtClean="0">
                <a:latin typeface="+mj-lt"/>
              </a:rPr>
              <a:t>The Sales Cloud gives a platform to connect with customers from complete, up-to-date account information to social insights, all in one place and available anytime, anywhere. </a:t>
            </a:r>
          </a:p>
          <a:p>
            <a:pPr algn="just"/>
            <a:endParaRPr lang="en-US" sz="2400" i="1" dirty="0" smtClean="0">
              <a:latin typeface="+mj-lt"/>
            </a:endParaRPr>
          </a:p>
          <a:p>
            <a:pPr algn="just"/>
            <a:r>
              <a:rPr lang="en-US" sz="2400" dirty="0" smtClean="0">
                <a:latin typeface="+mj-lt"/>
              </a:rPr>
              <a:t>Salesforce.com created the Sales Cloud to be as easy to use as a consumer website like Amazon and built it in the cloud to eliminate the risk and expense associated with traditional software. </a:t>
            </a:r>
          </a:p>
          <a:p>
            <a:pPr algn="just"/>
            <a:endParaRPr lang="en-US" sz="2400" dirty="0" smtClean="0">
              <a:latin typeface="+mj-lt"/>
            </a:endParaRPr>
          </a:p>
          <a:p>
            <a:pPr algn="just"/>
            <a:r>
              <a:rPr lang="en-US" sz="2400" dirty="0" smtClean="0">
                <a:latin typeface="+mj-lt"/>
              </a:rPr>
              <a:t>With its open architecture and automatic updates, the Sales Cloud does away with the hidden costs and drawn-out implementations of traditional CRM software. </a:t>
            </a:r>
          </a:p>
          <a:p>
            <a:pPr algn="just"/>
            <a:endParaRPr lang="en-US" sz="2400" dirty="0" smtClean="0">
              <a:latin typeface="+mj-lt"/>
            </a:endParaRPr>
          </a:p>
          <a:p>
            <a:pPr algn="just"/>
            <a:r>
              <a:rPr lang="en-US" sz="2400" dirty="0" smtClean="0">
                <a:latin typeface="+mj-lt"/>
              </a:rPr>
              <a:t>By continuing to innovate and embrace technologies like mobile, collaboration, and social intelligence, the Sales Cloud has continued to pull ahead of the competition.</a:t>
            </a:r>
            <a:endParaRPr lang="en-US" sz="2400" i="1" dirty="0" smtClean="0">
              <a:latin typeface="+mj-l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9448800" cy="1231106"/>
          </a:xfrm>
        </p:spPr>
        <p:txBody>
          <a:bodyPr/>
          <a:lstStyle/>
          <a:p>
            <a:pPr algn="ctr"/>
            <a:r>
              <a:rPr lang="en-US" sz="4000" dirty="0" smtClean="0"/>
              <a:t>Service Cloud: Knowledge as a Service</a:t>
            </a:r>
            <a:endParaRPr lang="en-US" sz="3800" dirty="0"/>
          </a:p>
        </p:txBody>
      </p:sp>
      <p:sp>
        <p:nvSpPr>
          <p:cNvPr id="3" name="Text Placeholder 2"/>
          <p:cNvSpPr>
            <a:spLocks noGrp="1"/>
          </p:cNvSpPr>
          <p:nvPr>
            <p:ph type="body" idx="1"/>
          </p:nvPr>
        </p:nvSpPr>
        <p:spPr>
          <a:xfrm>
            <a:off x="228600" y="1524000"/>
            <a:ext cx="9296400" cy="4062651"/>
          </a:xfrm>
        </p:spPr>
        <p:txBody>
          <a:bodyPr/>
          <a:lstStyle/>
          <a:p>
            <a:pPr algn="just"/>
            <a:r>
              <a:rPr lang="en-US" sz="2400" i="1" dirty="0" smtClean="0">
                <a:latin typeface="+mj-lt"/>
              </a:rPr>
              <a:t>Service Cloud refers to the service (as in customer service) module in Salesforce.com. </a:t>
            </a:r>
          </a:p>
          <a:p>
            <a:pPr algn="just"/>
            <a:endParaRPr lang="en-US" sz="2400" i="1" dirty="0" smtClean="0">
              <a:latin typeface="+mj-lt"/>
            </a:endParaRPr>
          </a:p>
          <a:p>
            <a:pPr algn="just"/>
            <a:r>
              <a:rPr lang="en-US" sz="2400" i="1" dirty="0" smtClean="0">
                <a:latin typeface="+mj-lt"/>
              </a:rPr>
              <a:t>It includes Accounts, Contacts, Cases, and Solutions.</a:t>
            </a:r>
          </a:p>
          <a:p>
            <a:pPr algn="just"/>
            <a:endParaRPr lang="en-US" sz="2400" i="1" dirty="0" smtClean="0">
              <a:latin typeface="+mj-lt"/>
            </a:endParaRPr>
          </a:p>
          <a:p>
            <a:pPr algn="just"/>
            <a:r>
              <a:rPr lang="en-US" sz="2400" i="1" dirty="0" smtClean="0">
                <a:latin typeface="+mj-lt"/>
              </a:rPr>
              <a:t> It also encompasses features such as the public knowledge base, web-to-case, call center, and self-service portal, as well as customer service automation. </a:t>
            </a:r>
          </a:p>
          <a:p>
            <a:pPr algn="just"/>
            <a:endParaRPr lang="en-US" sz="2400" i="1" dirty="0" smtClean="0">
              <a:latin typeface="+mj-lt"/>
            </a:endParaRPr>
          </a:p>
          <a:p>
            <a:pPr algn="just"/>
            <a:r>
              <a:rPr lang="en-US" sz="2400" i="1" dirty="0" smtClean="0">
                <a:latin typeface="+mj-lt"/>
              </a:rPr>
              <a:t>Service Cloud </a:t>
            </a:r>
            <a:r>
              <a:rPr lang="en-US" sz="2400" dirty="0" smtClean="0">
                <a:latin typeface="+mj-lt"/>
              </a:rPr>
              <a:t>includes a call center–like case tracking feature and a social networking plug-in for conversation and analytics.</a:t>
            </a:r>
            <a:endParaRPr lang="en-US" sz="2400" i="1" dirty="0" smtClean="0">
              <a:latin typeface="+mj-l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829800" cy="762000"/>
          </a:xfrm>
        </p:spPr>
        <p:txBody>
          <a:bodyPr/>
          <a:lstStyle/>
          <a:p>
            <a:pPr algn="l"/>
            <a:r>
              <a:rPr lang="en-US" sz="4000" dirty="0" smtClean="0"/>
              <a:t>Service Cloud: Knowledge as a Service</a:t>
            </a:r>
            <a:endParaRPr lang="en-US" sz="3800" dirty="0"/>
          </a:p>
        </p:txBody>
      </p:sp>
      <p:sp>
        <p:nvSpPr>
          <p:cNvPr id="3" name="Text Placeholder 2"/>
          <p:cNvSpPr>
            <a:spLocks noGrp="1"/>
          </p:cNvSpPr>
          <p:nvPr>
            <p:ph type="body" idx="1"/>
          </p:nvPr>
        </p:nvSpPr>
        <p:spPr>
          <a:xfrm>
            <a:off x="152400" y="1066800"/>
            <a:ext cx="9296400" cy="5539978"/>
          </a:xfrm>
        </p:spPr>
        <p:txBody>
          <a:bodyPr/>
          <a:lstStyle/>
          <a:p>
            <a:pPr algn="just"/>
            <a:r>
              <a:rPr lang="en-US" sz="2400" dirty="0" smtClean="0">
                <a:latin typeface="+mj-lt"/>
              </a:rPr>
              <a:t>The Service Cloud delivers the world’s first enterprise-grade knowledge base to run entirely on an advanced, multitenant cloud platform. </a:t>
            </a:r>
          </a:p>
          <a:p>
            <a:pPr algn="just"/>
            <a:endParaRPr lang="en-US" sz="2400" dirty="0" smtClean="0">
              <a:latin typeface="+mj-lt"/>
            </a:endParaRPr>
          </a:p>
          <a:p>
            <a:pPr algn="just"/>
            <a:r>
              <a:rPr lang="en-US" sz="2400" dirty="0" smtClean="0">
                <a:latin typeface="+mj-lt"/>
              </a:rPr>
              <a:t>That means one can get all the cloud computing benefits that Salesforce.com is known for delivering without expensive data centers or software.</a:t>
            </a:r>
          </a:p>
          <a:p>
            <a:pPr algn="just"/>
            <a:endParaRPr lang="en-US" sz="2400" dirty="0" smtClean="0">
              <a:latin typeface="+mj-lt"/>
            </a:endParaRPr>
          </a:p>
          <a:p>
            <a:pPr algn="just"/>
            <a:r>
              <a:rPr lang="en-US" sz="2400" dirty="0" smtClean="0">
                <a:latin typeface="+mj-lt"/>
              </a:rPr>
              <a:t> Just powerful knowledge management, without the hassle of on-premises software, is provided. </a:t>
            </a:r>
          </a:p>
          <a:p>
            <a:pPr algn="just"/>
            <a:endParaRPr lang="en-US" sz="2400" dirty="0" smtClean="0">
              <a:latin typeface="+mj-lt"/>
            </a:endParaRPr>
          </a:p>
          <a:p>
            <a:pPr algn="just"/>
            <a:r>
              <a:rPr lang="en-US" sz="2400" dirty="0" smtClean="0">
                <a:latin typeface="+mj-lt"/>
              </a:rPr>
              <a:t>Unlike stand-alone applications, this knowledge base is fully integrated with everything else. </a:t>
            </a:r>
          </a:p>
          <a:p>
            <a:pPr algn="just"/>
            <a:endParaRPr lang="en-US" sz="2400" dirty="0" smtClean="0">
              <a:latin typeface="+mj-lt"/>
            </a:endParaRPr>
          </a:p>
          <a:p>
            <a:pPr algn="just"/>
            <a:r>
              <a:rPr lang="en-US" sz="2400" dirty="0" smtClean="0">
                <a:latin typeface="+mj-lt"/>
              </a:rPr>
              <a:t>Service Cloud has to offer all the tools one needs to run the entire service operation. </a:t>
            </a:r>
            <a:endParaRPr lang="en-US" sz="2400" i="1" dirty="0" smtClean="0">
              <a:latin typeface="+mj-l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829800" cy="762000"/>
          </a:xfrm>
        </p:spPr>
        <p:txBody>
          <a:bodyPr/>
          <a:lstStyle/>
          <a:p>
            <a:pPr algn="l"/>
            <a:r>
              <a:rPr lang="en-US" sz="4000" dirty="0" smtClean="0"/>
              <a:t>Service Cloud: Knowledge as a Service</a:t>
            </a:r>
            <a:endParaRPr lang="en-US" sz="3800" dirty="0"/>
          </a:p>
        </p:txBody>
      </p:sp>
      <p:sp>
        <p:nvSpPr>
          <p:cNvPr id="3" name="Text Placeholder 2"/>
          <p:cNvSpPr>
            <a:spLocks noGrp="1"/>
          </p:cNvSpPr>
          <p:nvPr>
            <p:ph type="body" idx="1"/>
          </p:nvPr>
        </p:nvSpPr>
        <p:spPr>
          <a:xfrm>
            <a:off x="152400" y="1066800"/>
            <a:ext cx="9296400" cy="5539978"/>
          </a:xfrm>
        </p:spPr>
        <p:txBody>
          <a:bodyPr/>
          <a:lstStyle/>
          <a:p>
            <a:pPr algn="just"/>
            <a:r>
              <a:rPr lang="en-US" sz="2400" dirty="0" smtClean="0">
                <a:latin typeface="+mj-lt"/>
              </a:rPr>
              <a:t>When the consumer’s knowledge base is a core part of CRM solution, knowledge as a process can be managed. </a:t>
            </a:r>
          </a:p>
          <a:p>
            <a:pPr algn="just"/>
            <a:endParaRPr lang="en-US" sz="2400" dirty="0" smtClean="0">
              <a:latin typeface="+mj-lt"/>
            </a:endParaRPr>
          </a:p>
          <a:p>
            <a:pPr algn="just"/>
            <a:r>
              <a:rPr lang="en-US" sz="2400" dirty="0" smtClean="0">
                <a:latin typeface="+mj-lt"/>
              </a:rPr>
              <a:t>One can continually create, review, deliver, analyze, and improve the knowledge. </a:t>
            </a:r>
          </a:p>
          <a:p>
            <a:pPr algn="just"/>
            <a:endParaRPr lang="en-US" sz="2400" dirty="0" smtClean="0">
              <a:latin typeface="+mj-lt"/>
            </a:endParaRPr>
          </a:p>
          <a:p>
            <a:pPr algn="just"/>
            <a:r>
              <a:rPr lang="en-US" sz="2400" dirty="0" smtClean="0">
                <a:latin typeface="+mj-lt"/>
              </a:rPr>
              <a:t>And, because it is delivered by the Service Cloud, user’s knowledge is available wherever other customers need it. </a:t>
            </a:r>
          </a:p>
          <a:p>
            <a:pPr algn="just"/>
            <a:endParaRPr lang="en-US" sz="2400" dirty="0" smtClean="0">
              <a:latin typeface="+mj-lt"/>
            </a:endParaRPr>
          </a:p>
          <a:p>
            <a:pPr algn="just"/>
            <a:r>
              <a:rPr lang="en-US" sz="2400" dirty="0" smtClean="0">
                <a:latin typeface="+mj-lt"/>
              </a:rPr>
              <a:t>Agents have the right answers at their fingertips to communicate over the phone, send out through an e-mail, or share via a chat client. </a:t>
            </a:r>
          </a:p>
          <a:p>
            <a:pPr algn="just"/>
            <a:endParaRPr lang="en-US" sz="2400" dirty="0" smtClean="0">
              <a:latin typeface="+mj-lt"/>
            </a:endParaRPr>
          </a:p>
          <a:p>
            <a:pPr algn="just"/>
            <a:r>
              <a:rPr lang="en-US" sz="2400" dirty="0" smtClean="0">
                <a:latin typeface="+mj-lt"/>
              </a:rPr>
              <a:t>The same knowledge base serves up answers to the service website is a part of company’s public site. </a:t>
            </a:r>
          </a:p>
          <a:p>
            <a:pPr algn="just"/>
            <a:endParaRPr lang="en-US" sz="2400" dirty="0" smtClean="0">
              <a:latin typeface="+mj-l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829800" cy="762000"/>
          </a:xfrm>
        </p:spPr>
        <p:txBody>
          <a:bodyPr/>
          <a:lstStyle/>
          <a:p>
            <a:pPr algn="l"/>
            <a:r>
              <a:rPr lang="en-US" sz="4000" dirty="0" smtClean="0"/>
              <a:t>Service Cloud: Knowledge as a Service</a:t>
            </a:r>
            <a:endParaRPr lang="en-US" sz="3800" dirty="0"/>
          </a:p>
        </p:txBody>
      </p:sp>
      <p:sp>
        <p:nvSpPr>
          <p:cNvPr id="3" name="Text Placeholder 2"/>
          <p:cNvSpPr>
            <a:spLocks noGrp="1"/>
          </p:cNvSpPr>
          <p:nvPr>
            <p:ph type="body" idx="1"/>
          </p:nvPr>
        </p:nvSpPr>
        <p:spPr>
          <a:xfrm>
            <a:off x="152400" y="1066800"/>
            <a:ext cx="9296400" cy="5170646"/>
          </a:xfrm>
        </p:spPr>
        <p:txBody>
          <a:bodyPr/>
          <a:lstStyle/>
          <a:p>
            <a:pPr algn="just"/>
            <a:endParaRPr lang="en-US" sz="2400" dirty="0" smtClean="0">
              <a:latin typeface="+mj-lt"/>
            </a:endParaRPr>
          </a:p>
          <a:p>
            <a:pPr algn="just"/>
            <a:r>
              <a:rPr lang="en-US" sz="2400" dirty="0" smtClean="0">
                <a:latin typeface="+mj-lt"/>
              </a:rPr>
              <a:t>If one wants to take advantage of social channels like Twitter or </a:t>
            </a:r>
            <a:r>
              <a:rPr lang="en-US" sz="2400" dirty="0" err="1" smtClean="0">
                <a:latin typeface="+mj-lt"/>
              </a:rPr>
              <a:t>Facebook</a:t>
            </a:r>
            <a:r>
              <a:rPr lang="en-US" sz="2400" dirty="0" smtClean="0">
                <a:latin typeface="+mj-lt"/>
              </a:rPr>
              <a:t>, one can easily share knowledge that is tapped into the wisdom of the crowd to capture new ideas or answers. All this is done securely.</a:t>
            </a:r>
          </a:p>
          <a:p>
            <a:pPr algn="just"/>
            <a:endParaRPr lang="en-US" sz="2400" i="1" dirty="0" smtClean="0">
              <a:latin typeface="+mj-lt"/>
            </a:endParaRPr>
          </a:p>
          <a:p>
            <a:pPr algn="just"/>
            <a:r>
              <a:rPr lang="en-US" sz="2400" dirty="0" smtClean="0">
                <a:latin typeface="+mj-lt"/>
              </a:rPr>
              <a:t>The Service Cloud gives the tools that are needed to manage knowledge at enterprise scale. </a:t>
            </a:r>
          </a:p>
          <a:p>
            <a:pPr algn="just"/>
            <a:endParaRPr lang="en-US" sz="2400" dirty="0" smtClean="0">
              <a:latin typeface="+mj-lt"/>
            </a:endParaRPr>
          </a:p>
          <a:p>
            <a:pPr algn="just"/>
            <a:r>
              <a:rPr lang="en-US" sz="2400" dirty="0" smtClean="0">
                <a:latin typeface="+mj-lt"/>
              </a:rPr>
              <a:t>But it also delivers the same great ease of use that Salesforce.com is known for. </a:t>
            </a:r>
          </a:p>
          <a:p>
            <a:pPr algn="just"/>
            <a:endParaRPr lang="en-US" sz="2400" dirty="0" smtClean="0">
              <a:latin typeface="+mj-lt"/>
            </a:endParaRPr>
          </a:p>
          <a:p>
            <a:pPr algn="just"/>
            <a:r>
              <a:rPr lang="en-US" sz="2400" dirty="0" smtClean="0">
                <a:latin typeface="+mj-lt"/>
              </a:rPr>
              <a:t>That means user will benefit no matter what size or how complex the business is.</a:t>
            </a:r>
            <a:endParaRPr lang="en-US" sz="2400" i="1" dirty="0" smtClean="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04801"/>
            <a:ext cx="6081395" cy="738664"/>
          </a:xfrm>
        </p:spPr>
        <p:txBody>
          <a:bodyPr/>
          <a:lstStyle/>
          <a:p>
            <a:r>
              <a:rPr lang="en-US" dirty="0" smtClean="0"/>
              <a:t>Introduction</a:t>
            </a:r>
            <a:endParaRPr lang="en-US" dirty="0"/>
          </a:p>
        </p:txBody>
      </p:sp>
      <p:sp>
        <p:nvSpPr>
          <p:cNvPr id="3" name="Text Placeholder 2"/>
          <p:cNvSpPr>
            <a:spLocks noGrp="1"/>
          </p:cNvSpPr>
          <p:nvPr>
            <p:ph type="body" idx="1"/>
          </p:nvPr>
        </p:nvSpPr>
        <p:spPr>
          <a:xfrm>
            <a:off x="457200" y="1752600"/>
            <a:ext cx="8991600" cy="2743200"/>
          </a:xfrm>
        </p:spPr>
        <p:txBody>
          <a:bodyPr/>
          <a:lstStyle/>
          <a:p>
            <a:pPr algn="just"/>
            <a:r>
              <a:rPr lang="en-US" sz="2400" b="0" dirty="0" smtClean="0">
                <a:latin typeface="+mj-lt"/>
              </a:rPr>
              <a:t>Many companies have come forward to adapt the cloud environment and ensure that the users as well as the companies benefit from this. Amazon, Microsoft, Google, Yahoo, EMC, </a:t>
            </a:r>
            <a:r>
              <a:rPr lang="en-US" sz="2400" b="0" dirty="0" err="1" smtClean="0">
                <a:latin typeface="+mj-lt"/>
              </a:rPr>
              <a:t>Salesforce</a:t>
            </a:r>
            <a:r>
              <a:rPr lang="en-US" sz="2400" b="0" dirty="0" smtClean="0">
                <a:latin typeface="+mj-lt"/>
              </a:rPr>
              <a:t>, Oracle, IBM, and many more companies provide various tools and services in order to give cloud support for their customers.</a:t>
            </a:r>
            <a:endParaRPr lang="en-US" sz="2400" b="0" dirty="0">
              <a:latin typeface="+mj-l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829800" cy="615553"/>
          </a:xfrm>
        </p:spPr>
        <p:txBody>
          <a:bodyPr/>
          <a:lstStyle/>
          <a:p>
            <a:pPr algn="ctr"/>
            <a:r>
              <a:rPr lang="en-US" sz="4000" dirty="0" err="1" smtClean="0"/>
              <a:t>Rackspace</a:t>
            </a:r>
            <a:endParaRPr lang="en-US" sz="3800" dirty="0"/>
          </a:p>
        </p:txBody>
      </p:sp>
      <p:sp>
        <p:nvSpPr>
          <p:cNvPr id="3" name="Text Placeholder 2"/>
          <p:cNvSpPr>
            <a:spLocks noGrp="1"/>
          </p:cNvSpPr>
          <p:nvPr>
            <p:ph type="body" idx="1"/>
          </p:nvPr>
        </p:nvSpPr>
        <p:spPr>
          <a:xfrm>
            <a:off x="152400" y="1066800"/>
            <a:ext cx="9296400" cy="5539978"/>
          </a:xfrm>
        </p:spPr>
        <p:txBody>
          <a:bodyPr/>
          <a:lstStyle/>
          <a:p>
            <a:pPr algn="just"/>
            <a:r>
              <a:rPr lang="en-US" sz="2400" dirty="0" err="1" smtClean="0">
                <a:latin typeface="+mj-lt"/>
              </a:rPr>
              <a:t>Rackspace</a:t>
            </a:r>
            <a:r>
              <a:rPr lang="en-US" sz="2400" dirty="0" smtClean="0">
                <a:latin typeface="+mj-lt"/>
              </a:rPr>
              <a:t> Cloud, a part of </a:t>
            </a:r>
            <a:r>
              <a:rPr lang="en-US" sz="2400" dirty="0" err="1" smtClean="0">
                <a:latin typeface="+mj-lt"/>
              </a:rPr>
              <a:t>Rackspace</a:t>
            </a:r>
            <a:r>
              <a:rPr lang="en-US" sz="2400" dirty="0" smtClean="0">
                <a:latin typeface="+mj-lt"/>
              </a:rPr>
              <a:t>, is another player in the cloud computing market. </a:t>
            </a:r>
          </a:p>
          <a:p>
            <a:pPr algn="just"/>
            <a:endParaRPr lang="en-US" sz="2400" dirty="0" smtClean="0">
              <a:latin typeface="+mj-lt"/>
            </a:endParaRPr>
          </a:p>
          <a:p>
            <a:pPr algn="just"/>
            <a:r>
              <a:rPr lang="en-US" sz="2400" dirty="0" smtClean="0">
                <a:latin typeface="+mj-lt"/>
              </a:rPr>
              <a:t>Offering </a:t>
            </a:r>
            <a:r>
              <a:rPr lang="en-US" sz="2400" dirty="0" err="1" smtClean="0">
                <a:latin typeface="+mj-lt"/>
              </a:rPr>
              <a:t>IaaS</a:t>
            </a:r>
            <a:r>
              <a:rPr lang="en-US" sz="2400" dirty="0" smtClean="0">
                <a:latin typeface="+mj-lt"/>
              </a:rPr>
              <a:t> to clients, it has been used by a large number of enterprises.</a:t>
            </a:r>
          </a:p>
          <a:p>
            <a:pPr algn="just"/>
            <a:endParaRPr lang="en-US" sz="2400" dirty="0" smtClean="0">
              <a:latin typeface="+mj-lt"/>
            </a:endParaRPr>
          </a:p>
          <a:p>
            <a:pPr algn="just"/>
            <a:r>
              <a:rPr lang="en-US" sz="2400" dirty="0" smtClean="0">
                <a:latin typeface="+mj-lt"/>
              </a:rPr>
              <a:t> </a:t>
            </a:r>
            <a:r>
              <a:rPr lang="en-US" sz="2400" dirty="0" err="1" smtClean="0">
                <a:latin typeface="+mj-lt"/>
              </a:rPr>
              <a:t>Rackspace</a:t>
            </a:r>
            <a:r>
              <a:rPr lang="en-US" sz="2400" dirty="0" smtClean="0">
                <a:latin typeface="+mj-lt"/>
              </a:rPr>
              <a:t> Cloud offers three cloud computing solutions—</a:t>
            </a:r>
          </a:p>
          <a:p>
            <a:pPr algn="just">
              <a:buFont typeface="Arial" pitchFamily="34" charset="0"/>
              <a:buChar char="•"/>
            </a:pPr>
            <a:r>
              <a:rPr lang="en-US" sz="2400" dirty="0" smtClean="0">
                <a:latin typeface="+mj-lt"/>
              </a:rPr>
              <a:t>Cloud Servers </a:t>
            </a:r>
          </a:p>
          <a:p>
            <a:pPr algn="just">
              <a:buFont typeface="Arial" pitchFamily="34" charset="0"/>
              <a:buChar char="•"/>
            </a:pPr>
            <a:r>
              <a:rPr lang="en-US" sz="2400" dirty="0" smtClean="0">
                <a:latin typeface="+mj-lt"/>
              </a:rPr>
              <a:t>Cloud Files</a:t>
            </a:r>
          </a:p>
          <a:p>
            <a:pPr algn="just">
              <a:buFont typeface="Arial" pitchFamily="34" charset="0"/>
              <a:buChar char="•"/>
            </a:pPr>
            <a:r>
              <a:rPr lang="en-US" sz="2400" dirty="0" smtClean="0">
                <a:latin typeface="+mj-lt"/>
              </a:rPr>
              <a:t>Cloud Sites</a:t>
            </a:r>
          </a:p>
          <a:p>
            <a:pPr algn="just"/>
            <a:endParaRPr lang="en-US" sz="2400" dirty="0" smtClean="0">
              <a:latin typeface="+mj-lt"/>
            </a:endParaRPr>
          </a:p>
          <a:p>
            <a:pPr algn="just"/>
            <a:r>
              <a:rPr lang="en-US" sz="2400" dirty="0" smtClean="0">
                <a:latin typeface="+mj-lt"/>
              </a:rPr>
              <a:t>Cloud Servers provide computational power on demand in minutes; Cloud Sites are for robust and scalable web hosting, and Cloud Files are for elastic online file storage and content delivery.</a:t>
            </a:r>
          </a:p>
          <a:p>
            <a:pPr algn="just"/>
            <a:endParaRPr lang="en-US" sz="2400" dirty="0" smtClean="0">
              <a:latin typeface="+mj-l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829800" cy="615553"/>
          </a:xfrm>
        </p:spPr>
        <p:txBody>
          <a:bodyPr/>
          <a:lstStyle/>
          <a:p>
            <a:pPr algn="ctr"/>
            <a:r>
              <a:rPr lang="en-US" sz="4000" dirty="0" err="1" smtClean="0"/>
              <a:t>Rackspace</a:t>
            </a:r>
            <a:endParaRPr lang="en-US" sz="3800" dirty="0"/>
          </a:p>
        </p:txBody>
      </p:sp>
      <p:sp>
        <p:nvSpPr>
          <p:cNvPr id="3" name="Text Placeholder 2"/>
          <p:cNvSpPr>
            <a:spLocks noGrp="1"/>
          </p:cNvSpPr>
          <p:nvPr>
            <p:ph type="body" idx="1"/>
          </p:nvPr>
        </p:nvSpPr>
        <p:spPr>
          <a:xfrm>
            <a:off x="152400" y="1066800"/>
            <a:ext cx="9296400" cy="5539978"/>
          </a:xfrm>
        </p:spPr>
        <p:txBody>
          <a:bodyPr/>
          <a:lstStyle/>
          <a:p>
            <a:pPr algn="just"/>
            <a:r>
              <a:rPr lang="en-US" sz="2400" dirty="0" smtClean="0">
                <a:latin typeface="+mj-lt"/>
              </a:rPr>
              <a:t>Cloud Servers is an implementation of </a:t>
            </a:r>
            <a:r>
              <a:rPr lang="en-US" sz="2400" dirty="0" err="1" smtClean="0">
                <a:latin typeface="+mj-lt"/>
              </a:rPr>
              <a:t>IaaS</a:t>
            </a:r>
            <a:r>
              <a:rPr lang="en-US" sz="2400" dirty="0" smtClean="0">
                <a:latin typeface="+mj-lt"/>
              </a:rPr>
              <a:t> where the computing capacity is provided as virtual machines that run in the Cloud Servers systems. </a:t>
            </a:r>
          </a:p>
          <a:p>
            <a:pPr algn="just"/>
            <a:endParaRPr lang="en-US" sz="2400" dirty="0" smtClean="0">
              <a:latin typeface="+mj-lt"/>
            </a:endParaRPr>
          </a:p>
          <a:p>
            <a:pPr algn="just"/>
            <a:r>
              <a:rPr lang="en-US" sz="2400" dirty="0" smtClean="0">
                <a:latin typeface="+mj-lt"/>
              </a:rPr>
              <a:t>The virtual machine instances are configured with different amounts of capacities. </a:t>
            </a:r>
          </a:p>
          <a:p>
            <a:pPr algn="just"/>
            <a:endParaRPr lang="en-US" sz="2400" dirty="0" smtClean="0">
              <a:latin typeface="+mj-lt"/>
            </a:endParaRPr>
          </a:p>
          <a:p>
            <a:pPr algn="just"/>
            <a:r>
              <a:rPr lang="en-US" sz="2400" dirty="0" smtClean="0">
                <a:latin typeface="+mj-lt"/>
              </a:rPr>
              <a:t>The instances come in different flavors and images. </a:t>
            </a:r>
          </a:p>
          <a:p>
            <a:pPr algn="just"/>
            <a:endParaRPr lang="en-US" sz="2400" dirty="0" smtClean="0">
              <a:latin typeface="+mj-lt"/>
            </a:endParaRPr>
          </a:p>
          <a:p>
            <a:pPr algn="just"/>
            <a:r>
              <a:rPr lang="en-US" sz="2400" dirty="0" smtClean="0">
                <a:latin typeface="+mj-lt"/>
              </a:rPr>
              <a:t>A flavor is an available hardware configuration for a server. </a:t>
            </a:r>
          </a:p>
          <a:p>
            <a:pPr algn="just"/>
            <a:endParaRPr lang="en-US" sz="2400" dirty="0" smtClean="0">
              <a:latin typeface="+mj-lt"/>
            </a:endParaRPr>
          </a:p>
          <a:p>
            <a:pPr algn="just"/>
            <a:r>
              <a:rPr lang="en-US" sz="2400" dirty="0" smtClean="0">
                <a:latin typeface="+mj-lt"/>
              </a:rPr>
              <a:t>Each flavor has a unique combination of disk space, memory capacity, and priority for CPU time.</a:t>
            </a:r>
          </a:p>
          <a:p>
            <a:pPr algn="just"/>
            <a:endParaRPr lang="en-US" sz="2400" dirty="0" smtClean="0">
              <a:latin typeface="+mj-lt"/>
            </a:endParaRPr>
          </a:p>
          <a:p>
            <a:pPr algn="just"/>
            <a:r>
              <a:rPr lang="en-US" sz="2400" dirty="0" smtClean="0">
                <a:latin typeface="+mj-lt"/>
              </a:rPr>
              <a:t> A varied set of instances are available for the user to choose from.</a:t>
            </a:r>
            <a:endParaRPr lang="en-US" sz="2400" i="1" dirty="0" smtClean="0">
              <a:latin typeface="+mj-l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829800" cy="615553"/>
          </a:xfrm>
        </p:spPr>
        <p:txBody>
          <a:bodyPr/>
          <a:lstStyle/>
          <a:p>
            <a:pPr algn="ctr"/>
            <a:r>
              <a:rPr lang="en-US" sz="4000" dirty="0" err="1" smtClean="0"/>
              <a:t>Rackspace</a:t>
            </a:r>
            <a:endParaRPr lang="en-US" sz="3800" dirty="0"/>
          </a:p>
        </p:txBody>
      </p:sp>
      <p:sp>
        <p:nvSpPr>
          <p:cNvPr id="3" name="Text Placeholder 2"/>
          <p:cNvSpPr>
            <a:spLocks noGrp="1"/>
          </p:cNvSpPr>
          <p:nvPr>
            <p:ph type="body" idx="1"/>
          </p:nvPr>
        </p:nvSpPr>
        <p:spPr>
          <a:xfrm>
            <a:off x="152400" y="1066800"/>
            <a:ext cx="9296400" cy="4062651"/>
          </a:xfrm>
        </p:spPr>
        <p:txBody>
          <a:bodyPr/>
          <a:lstStyle/>
          <a:p>
            <a:pPr algn="just"/>
            <a:r>
              <a:rPr lang="en-US" sz="2400" dirty="0" smtClean="0">
                <a:latin typeface="+mj-lt"/>
              </a:rPr>
              <a:t>These virtual machines are instantiated using images. </a:t>
            </a:r>
          </a:p>
          <a:p>
            <a:pPr algn="just"/>
            <a:endParaRPr lang="en-US" sz="2400" dirty="0" smtClean="0">
              <a:latin typeface="+mj-lt"/>
            </a:endParaRPr>
          </a:p>
          <a:p>
            <a:pPr algn="just"/>
            <a:r>
              <a:rPr lang="en-US" sz="2400" dirty="0" smtClean="0">
                <a:latin typeface="+mj-lt"/>
              </a:rPr>
              <a:t>An image is a collection of files used to create or rebuild a server. </a:t>
            </a:r>
          </a:p>
          <a:p>
            <a:pPr algn="just"/>
            <a:endParaRPr lang="en-US" sz="2400" dirty="0" smtClean="0">
              <a:latin typeface="+mj-lt"/>
            </a:endParaRPr>
          </a:p>
          <a:p>
            <a:pPr algn="just"/>
            <a:r>
              <a:rPr lang="en-US" sz="2400" dirty="0" smtClean="0">
                <a:latin typeface="+mj-lt"/>
              </a:rPr>
              <a:t>A variety of prebuilt operating system images are provided by </a:t>
            </a:r>
            <a:r>
              <a:rPr lang="en-US" sz="2400" dirty="0" err="1" smtClean="0">
                <a:latin typeface="+mj-lt"/>
              </a:rPr>
              <a:t>Rackspace</a:t>
            </a:r>
            <a:r>
              <a:rPr lang="en-US" sz="2400" dirty="0" smtClean="0">
                <a:latin typeface="+mj-lt"/>
              </a:rPr>
              <a:t> Cloud (64-bit Linux distributions—</a:t>
            </a:r>
            <a:r>
              <a:rPr lang="en-US" sz="2400" dirty="0" err="1" smtClean="0">
                <a:latin typeface="+mj-lt"/>
              </a:rPr>
              <a:t>Ubuntu</a:t>
            </a:r>
            <a:r>
              <a:rPr lang="en-US" sz="2400" dirty="0" smtClean="0">
                <a:latin typeface="+mj-lt"/>
              </a:rPr>
              <a:t>, </a:t>
            </a:r>
            <a:r>
              <a:rPr lang="en-US" sz="2400" dirty="0" err="1" smtClean="0">
                <a:latin typeface="+mj-lt"/>
              </a:rPr>
              <a:t>Debian</a:t>
            </a:r>
            <a:r>
              <a:rPr lang="en-US" sz="2400" dirty="0" smtClean="0">
                <a:latin typeface="+mj-lt"/>
              </a:rPr>
              <a:t>, </a:t>
            </a:r>
            <a:r>
              <a:rPr lang="en-US" sz="2400" dirty="0" err="1" smtClean="0">
                <a:latin typeface="+mj-lt"/>
              </a:rPr>
              <a:t>Gentoo</a:t>
            </a:r>
            <a:r>
              <a:rPr lang="en-US" sz="2400" dirty="0" smtClean="0">
                <a:latin typeface="+mj-lt"/>
              </a:rPr>
              <a:t>, </a:t>
            </a:r>
            <a:r>
              <a:rPr lang="en-US" sz="2400" dirty="0" err="1" smtClean="0">
                <a:latin typeface="+mj-lt"/>
              </a:rPr>
              <a:t>CentOS</a:t>
            </a:r>
            <a:r>
              <a:rPr lang="en-US" sz="2400" dirty="0" smtClean="0">
                <a:latin typeface="+mj-lt"/>
              </a:rPr>
              <a:t>, Fedora, Arch, and Red Hat Enterprise Linux) or Windows Images (Windows Server 2008 and Windows Server 2003).</a:t>
            </a:r>
          </a:p>
          <a:p>
            <a:pPr algn="just"/>
            <a:endParaRPr lang="en-US" sz="2400" dirty="0" smtClean="0">
              <a:latin typeface="+mj-lt"/>
            </a:endParaRPr>
          </a:p>
          <a:p>
            <a:pPr algn="just"/>
            <a:r>
              <a:rPr lang="en-US" sz="2400" dirty="0" smtClean="0">
                <a:latin typeface="+mj-lt"/>
              </a:rPr>
              <a:t> These images can be customized to the user’s choice to create custom images.</a:t>
            </a:r>
            <a:endParaRPr lang="en-US" sz="2400" i="1" dirty="0" smtClean="0">
              <a:latin typeface="+mj-l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829800" cy="615553"/>
          </a:xfrm>
        </p:spPr>
        <p:txBody>
          <a:bodyPr/>
          <a:lstStyle/>
          <a:p>
            <a:pPr algn="ctr"/>
            <a:r>
              <a:rPr lang="en-US" sz="4000" dirty="0" err="1" smtClean="0"/>
              <a:t>Rackspace</a:t>
            </a:r>
            <a:endParaRPr lang="en-US" sz="3800" dirty="0"/>
          </a:p>
        </p:txBody>
      </p:sp>
      <p:sp>
        <p:nvSpPr>
          <p:cNvPr id="3" name="Text Placeholder 2"/>
          <p:cNvSpPr>
            <a:spLocks noGrp="1"/>
          </p:cNvSpPr>
          <p:nvPr>
            <p:ph type="body" idx="1"/>
          </p:nvPr>
        </p:nvSpPr>
        <p:spPr>
          <a:xfrm>
            <a:off x="152400" y="1066800"/>
            <a:ext cx="9296400" cy="3323987"/>
          </a:xfrm>
        </p:spPr>
        <p:txBody>
          <a:bodyPr/>
          <a:lstStyle/>
          <a:p>
            <a:pPr algn="just"/>
            <a:r>
              <a:rPr lang="en-US" sz="2400" dirty="0" smtClean="0">
                <a:latin typeface="+mj-lt"/>
              </a:rPr>
              <a:t>The Cloud Servers systems are virtualized using the </a:t>
            </a:r>
            <a:r>
              <a:rPr lang="en-US" sz="2400" dirty="0" err="1" smtClean="0">
                <a:latin typeface="+mj-lt"/>
              </a:rPr>
              <a:t>Xen</a:t>
            </a:r>
            <a:r>
              <a:rPr lang="en-US" sz="2400" dirty="0" smtClean="0">
                <a:latin typeface="+mj-lt"/>
              </a:rPr>
              <a:t> Hypervisor for Linux and </a:t>
            </a:r>
            <a:r>
              <a:rPr lang="en-US" sz="2400" dirty="0" err="1" smtClean="0">
                <a:latin typeface="+mj-lt"/>
              </a:rPr>
              <a:t>Xen</a:t>
            </a:r>
            <a:r>
              <a:rPr lang="en-US" sz="2400" dirty="0" smtClean="0">
                <a:latin typeface="+mj-lt"/>
              </a:rPr>
              <a:t> Server for Windows. </a:t>
            </a:r>
          </a:p>
          <a:p>
            <a:pPr algn="just"/>
            <a:endParaRPr lang="en-US" sz="2400" dirty="0" smtClean="0">
              <a:latin typeface="+mj-lt"/>
            </a:endParaRPr>
          </a:p>
          <a:p>
            <a:pPr algn="just"/>
            <a:r>
              <a:rPr lang="en-US" sz="2400" dirty="0" smtClean="0">
                <a:latin typeface="+mj-lt"/>
              </a:rPr>
              <a:t>The virtual machines that are generated come in different sizes and measured based on the amount of physical memory reserved. Currently, the physical memory can vary from 256 MB to 15.5 GB. </a:t>
            </a:r>
          </a:p>
          <a:p>
            <a:pPr algn="just"/>
            <a:endParaRPr lang="en-US" sz="2400" dirty="0" smtClean="0">
              <a:latin typeface="+mj-lt"/>
            </a:endParaRPr>
          </a:p>
          <a:p>
            <a:pPr algn="just"/>
            <a:r>
              <a:rPr lang="en-US" sz="2400" dirty="0" smtClean="0">
                <a:latin typeface="+mj-lt"/>
              </a:rPr>
              <a:t>In the event of availability of extra CPU power, </a:t>
            </a:r>
            <a:r>
              <a:rPr lang="en-US" sz="2400" dirty="0" err="1" smtClean="0">
                <a:latin typeface="+mj-lt"/>
              </a:rPr>
              <a:t>Rackspace</a:t>
            </a:r>
            <a:r>
              <a:rPr lang="en-US" sz="2400" dirty="0" smtClean="0">
                <a:latin typeface="+mj-lt"/>
              </a:rPr>
              <a:t> Cloud claims to provide extra processing power to the running workloads, free of cost.</a:t>
            </a:r>
            <a:endParaRPr lang="en-US" sz="2400" i="1" dirty="0" smtClean="0">
              <a:latin typeface="+mj-l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829800" cy="615553"/>
          </a:xfrm>
        </p:spPr>
        <p:txBody>
          <a:bodyPr/>
          <a:lstStyle/>
          <a:p>
            <a:pPr algn="ctr"/>
            <a:r>
              <a:rPr lang="en-US" sz="4000" dirty="0" err="1" smtClean="0"/>
              <a:t>Rackspace</a:t>
            </a:r>
            <a:endParaRPr lang="en-US" sz="3800" dirty="0"/>
          </a:p>
        </p:txBody>
      </p:sp>
      <p:sp>
        <p:nvSpPr>
          <p:cNvPr id="3" name="Text Placeholder 2"/>
          <p:cNvSpPr>
            <a:spLocks noGrp="1"/>
          </p:cNvSpPr>
          <p:nvPr>
            <p:ph type="body" idx="1"/>
          </p:nvPr>
        </p:nvSpPr>
        <p:spPr>
          <a:xfrm>
            <a:off x="152400" y="1066800"/>
            <a:ext cx="9296400" cy="3323987"/>
          </a:xfrm>
        </p:spPr>
        <p:txBody>
          <a:bodyPr/>
          <a:lstStyle/>
          <a:p>
            <a:pPr algn="just"/>
            <a:r>
              <a:rPr lang="en-US" sz="2400" dirty="0" smtClean="0">
                <a:latin typeface="+mj-lt"/>
              </a:rPr>
              <a:t>Backup schedules can be created to define when to create server images.</a:t>
            </a:r>
          </a:p>
          <a:p>
            <a:pPr algn="just"/>
            <a:endParaRPr lang="en-US" sz="2400" dirty="0" smtClean="0">
              <a:latin typeface="+mj-lt"/>
            </a:endParaRPr>
          </a:p>
          <a:p>
            <a:pPr algn="just"/>
            <a:r>
              <a:rPr lang="en-US" sz="2400" dirty="0" smtClean="0">
                <a:latin typeface="+mj-lt"/>
              </a:rPr>
              <a:t> This is a useful feature, which enables the user to continue work in the event of failures by using the backup images.</a:t>
            </a:r>
          </a:p>
          <a:p>
            <a:pPr algn="just"/>
            <a:endParaRPr lang="en-US" sz="2400" dirty="0" smtClean="0">
              <a:latin typeface="+mj-lt"/>
            </a:endParaRPr>
          </a:p>
          <a:p>
            <a:pPr algn="just"/>
            <a:r>
              <a:rPr lang="en-US" sz="2400" dirty="0" smtClean="0">
                <a:latin typeface="+mj-lt"/>
              </a:rPr>
              <a:t> Custom images are helpful in creating backup schedules. </a:t>
            </a:r>
          </a:p>
          <a:p>
            <a:pPr algn="just"/>
            <a:endParaRPr lang="en-US" sz="2400" dirty="0" smtClean="0">
              <a:latin typeface="+mj-lt"/>
            </a:endParaRPr>
          </a:p>
          <a:p>
            <a:pPr algn="just"/>
            <a:r>
              <a:rPr lang="en-US" sz="2400" dirty="0" smtClean="0">
                <a:latin typeface="+mj-lt"/>
              </a:rPr>
              <a:t>A type of images, referred to as </a:t>
            </a:r>
            <a:r>
              <a:rPr lang="en-US" sz="2400" i="1" dirty="0" smtClean="0">
                <a:latin typeface="+mj-lt"/>
              </a:rPr>
              <a:t>gold server images, can be produced if the servers of that configuration are to be instantiated frequently.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29800" cy="615553"/>
          </a:xfrm>
        </p:spPr>
        <p:txBody>
          <a:bodyPr/>
          <a:lstStyle/>
          <a:p>
            <a:pPr algn="ctr"/>
            <a:r>
              <a:rPr lang="en-US" sz="4000" dirty="0" err="1" smtClean="0"/>
              <a:t>Rackspace</a:t>
            </a:r>
            <a:endParaRPr lang="en-US" sz="3800" dirty="0"/>
          </a:p>
        </p:txBody>
      </p:sp>
      <p:sp>
        <p:nvSpPr>
          <p:cNvPr id="3" name="Text Placeholder 2"/>
          <p:cNvSpPr>
            <a:spLocks noGrp="1"/>
          </p:cNvSpPr>
          <p:nvPr>
            <p:ph type="body" idx="1"/>
          </p:nvPr>
        </p:nvSpPr>
        <p:spPr>
          <a:xfrm>
            <a:off x="228600" y="685800"/>
            <a:ext cx="9296400" cy="6132448"/>
          </a:xfrm>
        </p:spPr>
        <p:txBody>
          <a:bodyPr/>
          <a:lstStyle/>
          <a:p>
            <a:pPr algn="just"/>
            <a:r>
              <a:rPr lang="en-US" sz="2400" dirty="0" smtClean="0">
                <a:latin typeface="+mj-lt"/>
              </a:rPr>
              <a:t>Cloud Servers can be run through the </a:t>
            </a:r>
            <a:r>
              <a:rPr lang="en-US" sz="2400" dirty="0" err="1" smtClean="0">
                <a:latin typeface="+mj-lt"/>
              </a:rPr>
              <a:t>Rackspace</a:t>
            </a:r>
            <a:r>
              <a:rPr lang="en-US" sz="2400" dirty="0" smtClean="0">
                <a:latin typeface="+mj-lt"/>
              </a:rPr>
              <a:t> Cloud Control Panel (GUI) or programmatically via the Cloud Server API using a </a:t>
            </a:r>
            <a:r>
              <a:rPr lang="en-US" sz="2400" dirty="0" err="1" smtClean="0">
                <a:latin typeface="+mj-lt"/>
              </a:rPr>
              <a:t>RESTful</a:t>
            </a:r>
            <a:r>
              <a:rPr lang="en-US" sz="2400" dirty="0" smtClean="0">
                <a:latin typeface="+mj-lt"/>
              </a:rPr>
              <a:t> interface.</a:t>
            </a:r>
          </a:p>
          <a:p>
            <a:pPr algn="just"/>
            <a:endParaRPr lang="en-US" sz="1050" dirty="0" smtClean="0">
              <a:latin typeface="+mj-lt"/>
            </a:endParaRPr>
          </a:p>
          <a:p>
            <a:pPr algn="just"/>
            <a:r>
              <a:rPr lang="en-US" sz="2400" dirty="0" smtClean="0">
                <a:latin typeface="+mj-lt"/>
              </a:rPr>
              <a:t> The control panel provides billing and reporting functions and provides access to support materials including developer resources, a knowledge base, forums, and live chat. </a:t>
            </a:r>
          </a:p>
          <a:p>
            <a:pPr algn="just"/>
            <a:endParaRPr lang="en-US" sz="1200" dirty="0" smtClean="0">
              <a:latin typeface="+mj-lt"/>
            </a:endParaRPr>
          </a:p>
          <a:p>
            <a:pPr algn="just"/>
            <a:r>
              <a:rPr lang="en-US" sz="2400" dirty="0" smtClean="0">
                <a:latin typeface="+mj-lt"/>
              </a:rPr>
              <a:t>The Cloud Servers API was open sourced under the Creative Commons Attribution 3.0 license. </a:t>
            </a:r>
          </a:p>
          <a:p>
            <a:pPr algn="just"/>
            <a:endParaRPr lang="en-US" sz="1400" dirty="0" smtClean="0">
              <a:latin typeface="+mj-lt"/>
            </a:endParaRPr>
          </a:p>
          <a:p>
            <a:pPr algn="just"/>
            <a:r>
              <a:rPr lang="en-US" sz="2400" dirty="0" smtClean="0">
                <a:latin typeface="+mj-lt"/>
              </a:rPr>
              <a:t>Language bindings via high-level languages like C++, Java, Python, or Ruby that adhere to the </a:t>
            </a:r>
            <a:r>
              <a:rPr lang="en-US" sz="2400" dirty="0" err="1" smtClean="0">
                <a:latin typeface="+mj-lt"/>
              </a:rPr>
              <a:t>Rackspace</a:t>
            </a:r>
            <a:r>
              <a:rPr lang="en-US" sz="2400" dirty="0" smtClean="0">
                <a:latin typeface="+mj-lt"/>
              </a:rPr>
              <a:t> specification will be considered as </a:t>
            </a:r>
            <a:r>
              <a:rPr lang="en-US" sz="2400" dirty="0" err="1" smtClean="0">
                <a:latin typeface="+mj-lt"/>
              </a:rPr>
              <a:t>Rackspace</a:t>
            </a:r>
            <a:r>
              <a:rPr lang="en-US" sz="2400" dirty="0" smtClean="0">
                <a:latin typeface="+mj-lt"/>
              </a:rPr>
              <a:t>-approved bindings. </a:t>
            </a:r>
          </a:p>
          <a:p>
            <a:pPr algn="just"/>
            <a:endParaRPr lang="en-US" sz="2400" dirty="0" smtClean="0">
              <a:latin typeface="+mj-lt"/>
            </a:endParaRPr>
          </a:p>
          <a:p>
            <a:pPr algn="just"/>
            <a:r>
              <a:rPr lang="en-US" sz="2400" dirty="0" smtClean="0">
                <a:latin typeface="+mj-lt"/>
              </a:rPr>
              <a:t>The virtual machine instances are authenticated in the API by a token-based protocol that uses the HTTP x-Header. Private/public keys are used to ensure Secured Shell Access.</a:t>
            </a:r>
            <a:endParaRPr lang="en-US" sz="2400" i="1" dirty="0" smtClean="0">
              <a:latin typeface="+mj-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29800" cy="615553"/>
          </a:xfrm>
        </p:spPr>
        <p:txBody>
          <a:bodyPr/>
          <a:lstStyle/>
          <a:p>
            <a:pPr algn="ctr"/>
            <a:r>
              <a:rPr lang="en-US" sz="4000" dirty="0" err="1" smtClean="0"/>
              <a:t>Rackspace</a:t>
            </a:r>
            <a:endParaRPr lang="en-US" sz="3800" dirty="0"/>
          </a:p>
        </p:txBody>
      </p:sp>
      <p:sp>
        <p:nvSpPr>
          <p:cNvPr id="3" name="Text Placeholder 2"/>
          <p:cNvSpPr>
            <a:spLocks noGrp="1"/>
          </p:cNvSpPr>
          <p:nvPr>
            <p:ph type="body" idx="1"/>
          </p:nvPr>
        </p:nvSpPr>
        <p:spPr>
          <a:xfrm>
            <a:off x="228600" y="685800"/>
            <a:ext cx="9296400" cy="6032421"/>
          </a:xfrm>
        </p:spPr>
        <p:txBody>
          <a:bodyPr/>
          <a:lstStyle/>
          <a:p>
            <a:pPr algn="just"/>
            <a:r>
              <a:rPr lang="en-US" sz="2400" dirty="0" smtClean="0">
                <a:latin typeface="+mj-lt"/>
              </a:rPr>
              <a:t>Cloud Servers scale automatically to balance load. </a:t>
            </a:r>
          </a:p>
          <a:p>
            <a:pPr algn="just"/>
            <a:endParaRPr lang="en-US" sz="2400" dirty="0" smtClean="0">
              <a:latin typeface="+mj-lt"/>
            </a:endParaRPr>
          </a:p>
          <a:p>
            <a:pPr algn="just"/>
            <a:r>
              <a:rPr lang="en-US" sz="2400" dirty="0" smtClean="0">
                <a:latin typeface="+mj-lt"/>
              </a:rPr>
              <a:t>This process is automated and initiated from either the </a:t>
            </a:r>
            <a:r>
              <a:rPr lang="en-US" sz="2400" dirty="0" err="1" smtClean="0">
                <a:latin typeface="+mj-lt"/>
              </a:rPr>
              <a:t>Rackspace</a:t>
            </a:r>
            <a:r>
              <a:rPr lang="en-US" sz="2400" dirty="0" smtClean="0">
                <a:latin typeface="+mj-lt"/>
              </a:rPr>
              <a:t> Cloud Control Panel or the Cloud Server API. </a:t>
            </a:r>
          </a:p>
          <a:p>
            <a:pPr algn="just"/>
            <a:endParaRPr lang="en-US" sz="1400" dirty="0" smtClean="0">
              <a:latin typeface="+mj-lt"/>
            </a:endParaRPr>
          </a:p>
          <a:p>
            <a:pPr algn="just"/>
            <a:r>
              <a:rPr lang="en-US" sz="2400" dirty="0" smtClean="0">
                <a:latin typeface="+mj-lt"/>
              </a:rPr>
              <a:t>The amount to scale is specified; the Cloud Server is momentarily taken offline; the RAM, disk space, and CPU allotment are adjusted; and the server is restarted. </a:t>
            </a:r>
          </a:p>
          <a:p>
            <a:pPr algn="just"/>
            <a:endParaRPr lang="en-US" sz="1600" dirty="0" smtClean="0">
              <a:latin typeface="+mj-lt"/>
            </a:endParaRPr>
          </a:p>
          <a:p>
            <a:pPr algn="just"/>
            <a:r>
              <a:rPr lang="en-US" sz="2400" dirty="0" smtClean="0">
                <a:latin typeface="+mj-lt"/>
              </a:rPr>
              <a:t>A Cloud Server can be made to act as a load balancer using simple readily available packages from any of the distribution repositories.</a:t>
            </a:r>
          </a:p>
          <a:p>
            <a:pPr algn="just"/>
            <a:endParaRPr lang="en-US" sz="1600" dirty="0" smtClean="0">
              <a:latin typeface="+mj-lt"/>
            </a:endParaRPr>
          </a:p>
          <a:p>
            <a:pPr algn="just"/>
            <a:r>
              <a:rPr lang="en-US" sz="2400" dirty="0" smtClean="0">
                <a:latin typeface="+mj-lt"/>
              </a:rPr>
              <a:t> </a:t>
            </a:r>
            <a:r>
              <a:rPr lang="en-US" sz="2400" dirty="0" err="1" smtClean="0">
                <a:latin typeface="+mj-lt"/>
              </a:rPr>
              <a:t>Rackspace</a:t>
            </a:r>
            <a:r>
              <a:rPr lang="en-US" sz="2400" dirty="0" smtClean="0">
                <a:latin typeface="+mj-lt"/>
              </a:rPr>
              <a:t> Cloud is working on beta version of the Cloud Load Balancing product, which provides a complete load balancing solution.</a:t>
            </a:r>
          </a:p>
          <a:p>
            <a:pPr algn="just"/>
            <a:endParaRPr lang="en-US" sz="2400" dirty="0" smtClean="0">
              <a:latin typeface="+mj-lt"/>
            </a:endParaRPr>
          </a:p>
          <a:p>
            <a:pPr algn="just"/>
            <a:r>
              <a:rPr lang="en-US" sz="2400" dirty="0" smtClean="0">
                <a:latin typeface="+mj-lt"/>
              </a:rPr>
              <a:t>Cloud Servers are provided persistent storage through RAID10 disk storage; thus, data persistency is enabled leading to better functioning.</a:t>
            </a:r>
            <a:endParaRPr lang="en-US" sz="2400" i="1" dirty="0" smtClean="0">
              <a:latin typeface="+mj-l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29800" cy="615553"/>
          </a:xfrm>
        </p:spPr>
        <p:txBody>
          <a:bodyPr/>
          <a:lstStyle/>
          <a:p>
            <a:pPr algn="ctr"/>
            <a:r>
              <a:rPr lang="en-US" sz="4000" dirty="0" smtClean="0"/>
              <a:t>VMware</a:t>
            </a:r>
            <a:endParaRPr lang="en-US" sz="3800" dirty="0"/>
          </a:p>
        </p:txBody>
      </p:sp>
      <p:sp>
        <p:nvSpPr>
          <p:cNvPr id="3" name="Text Placeholder 2"/>
          <p:cNvSpPr>
            <a:spLocks noGrp="1"/>
          </p:cNvSpPr>
          <p:nvPr>
            <p:ph type="body" idx="1"/>
          </p:nvPr>
        </p:nvSpPr>
        <p:spPr>
          <a:xfrm>
            <a:off x="228600" y="685800"/>
            <a:ext cx="9296400" cy="5909310"/>
          </a:xfrm>
        </p:spPr>
        <p:txBody>
          <a:bodyPr/>
          <a:lstStyle/>
          <a:p>
            <a:pPr algn="just"/>
            <a:r>
              <a:rPr lang="en-US" sz="2400" dirty="0" smtClean="0">
                <a:latin typeface="+mj-lt"/>
              </a:rPr>
              <a:t>VMware, a leader in virtualization technology, has come up with enterprise cloud computing solutions. </a:t>
            </a:r>
            <a:endParaRPr lang="en-US" sz="2400" dirty="0" smtClean="0">
              <a:latin typeface="+mj-lt"/>
            </a:endParaRPr>
          </a:p>
          <a:p>
            <a:pPr algn="just"/>
            <a:endParaRPr lang="en-US" sz="2400" dirty="0" smtClean="0">
              <a:latin typeface="+mj-lt"/>
            </a:endParaRPr>
          </a:p>
          <a:p>
            <a:pPr algn="just"/>
            <a:r>
              <a:rPr lang="en-US" sz="2400" dirty="0" smtClean="0">
                <a:latin typeface="+mj-lt"/>
              </a:rPr>
              <a:t>VMware is currently providing a range of products for the development of private and public clouds and for leveraging the services offered by both as a hybrid cloud, such as VMware </a:t>
            </a:r>
            <a:r>
              <a:rPr lang="en-US" sz="2400" dirty="0" err="1" smtClean="0">
                <a:latin typeface="+mj-lt"/>
              </a:rPr>
              <a:t>vCloud</a:t>
            </a:r>
            <a:r>
              <a:rPr lang="en-US" sz="2400" dirty="0" smtClean="0">
                <a:latin typeface="+mj-lt"/>
              </a:rPr>
              <a:t> Director, VMware </a:t>
            </a:r>
            <a:r>
              <a:rPr lang="en-US" sz="2400" dirty="0" err="1" smtClean="0">
                <a:latin typeface="+mj-lt"/>
              </a:rPr>
              <a:t>vCloud</a:t>
            </a:r>
            <a:r>
              <a:rPr lang="en-US" sz="2400" dirty="0" smtClean="0">
                <a:latin typeface="+mj-lt"/>
              </a:rPr>
              <a:t> Datacenter Services, VMware </a:t>
            </a:r>
            <a:r>
              <a:rPr lang="en-US" sz="2400" dirty="0" err="1" smtClean="0">
                <a:latin typeface="+mj-lt"/>
              </a:rPr>
              <a:t>vSphere</a:t>
            </a:r>
            <a:r>
              <a:rPr lang="en-US" sz="2400" dirty="0" smtClean="0">
                <a:latin typeface="+mj-lt"/>
              </a:rPr>
              <a:t>, and VMware </a:t>
            </a:r>
            <a:r>
              <a:rPr lang="en-US" sz="2400" dirty="0" err="1" smtClean="0">
                <a:latin typeface="+mj-lt"/>
              </a:rPr>
              <a:t>vShield</a:t>
            </a:r>
            <a:r>
              <a:rPr lang="en-US" sz="2400" dirty="0" smtClean="0">
                <a:latin typeface="+mj-lt"/>
              </a:rPr>
              <a:t> to name a few</a:t>
            </a:r>
            <a:r>
              <a:rPr lang="en-US" sz="2400" dirty="0" smtClean="0">
                <a:latin typeface="+mj-lt"/>
              </a:rPr>
              <a:t>.</a:t>
            </a:r>
          </a:p>
          <a:p>
            <a:pPr algn="just"/>
            <a:endParaRPr lang="en-US" sz="2400" dirty="0" smtClean="0">
              <a:latin typeface="+mj-lt"/>
            </a:endParaRPr>
          </a:p>
          <a:p>
            <a:pPr algn="just"/>
            <a:r>
              <a:rPr lang="en-US" sz="2400" dirty="0" smtClean="0">
                <a:latin typeface="+mj-lt"/>
              </a:rPr>
              <a:t>VMware’s private cloud offering provides greater standardization, rapid provisioning, and self-service for all applications and unparalleled cost savings by consolidating their physical infrastructures. </a:t>
            </a:r>
            <a:endParaRPr lang="en-US" sz="2400" dirty="0" smtClean="0">
              <a:latin typeface="+mj-lt"/>
            </a:endParaRPr>
          </a:p>
          <a:p>
            <a:pPr algn="just"/>
            <a:endParaRPr lang="en-US" sz="2400" dirty="0" smtClean="0">
              <a:latin typeface="+mj-lt"/>
            </a:endParaRPr>
          </a:p>
          <a:p>
            <a:pPr algn="just"/>
            <a:r>
              <a:rPr lang="en-US" sz="2400" dirty="0" smtClean="0">
                <a:latin typeface="+mj-lt"/>
              </a:rPr>
              <a:t>VMware’s </a:t>
            </a:r>
            <a:r>
              <a:rPr lang="en-US" sz="2400" dirty="0" smtClean="0">
                <a:latin typeface="+mj-lt"/>
              </a:rPr>
              <a:t>modular technology enables the user to select from a variety of hardware, software, and certified service providers to result in efficient cloud computing. </a:t>
            </a:r>
            <a:endParaRPr lang="en-US" sz="2400" i="1" dirty="0" smtClean="0">
              <a:latin typeface="+mj-lt"/>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29800" cy="615553"/>
          </a:xfrm>
        </p:spPr>
        <p:txBody>
          <a:bodyPr/>
          <a:lstStyle/>
          <a:p>
            <a:pPr algn="ctr"/>
            <a:r>
              <a:rPr lang="en-US" sz="4000" dirty="0" smtClean="0"/>
              <a:t>VMware</a:t>
            </a:r>
            <a:endParaRPr lang="en-US" sz="3800" dirty="0"/>
          </a:p>
        </p:txBody>
      </p:sp>
      <p:sp>
        <p:nvSpPr>
          <p:cNvPr id="3" name="Text Placeholder 2"/>
          <p:cNvSpPr>
            <a:spLocks noGrp="1"/>
          </p:cNvSpPr>
          <p:nvPr>
            <p:ph type="body" idx="1"/>
          </p:nvPr>
        </p:nvSpPr>
        <p:spPr>
          <a:xfrm>
            <a:off x="228600" y="685800"/>
            <a:ext cx="9296400" cy="6032421"/>
          </a:xfrm>
        </p:spPr>
        <p:txBody>
          <a:bodyPr/>
          <a:lstStyle/>
          <a:p>
            <a:pPr algn="just"/>
            <a:r>
              <a:rPr lang="en-US" sz="2400" dirty="0" smtClean="0">
                <a:latin typeface="+mj-lt"/>
              </a:rPr>
              <a:t>Private clouds can be created by using the VMware </a:t>
            </a:r>
            <a:r>
              <a:rPr lang="en-US" sz="2400" dirty="0" err="1" smtClean="0">
                <a:latin typeface="+mj-lt"/>
              </a:rPr>
              <a:t>vSphere</a:t>
            </a:r>
            <a:r>
              <a:rPr lang="en-US" sz="2400" dirty="0" smtClean="0">
                <a:latin typeface="+mj-lt"/>
              </a:rPr>
              <a:t> and VMware </a:t>
            </a:r>
            <a:r>
              <a:rPr lang="en-US" sz="2400" dirty="0" err="1" smtClean="0">
                <a:latin typeface="+mj-lt"/>
              </a:rPr>
              <a:t>vCloud</a:t>
            </a:r>
            <a:r>
              <a:rPr lang="en-US" sz="2400" dirty="0" smtClean="0">
                <a:latin typeface="+mj-lt"/>
              </a:rPr>
              <a:t> Director</a:t>
            </a:r>
            <a:r>
              <a:rPr lang="en-US" sz="2400" dirty="0" smtClean="0">
                <a:latin typeface="+mj-lt"/>
              </a:rPr>
              <a:t>.</a:t>
            </a:r>
          </a:p>
          <a:p>
            <a:pPr algn="just"/>
            <a:endParaRPr lang="en-US" sz="1800" dirty="0" smtClean="0">
              <a:latin typeface="+mj-lt"/>
            </a:endParaRPr>
          </a:p>
          <a:p>
            <a:pPr algn="just"/>
            <a:r>
              <a:rPr lang="en-US" sz="2400" dirty="0" smtClean="0">
                <a:latin typeface="+mj-lt"/>
              </a:rPr>
              <a:t> </a:t>
            </a:r>
            <a:r>
              <a:rPr lang="en-US" sz="2400" dirty="0" smtClean="0">
                <a:latin typeface="+mj-lt"/>
              </a:rPr>
              <a:t>VMware </a:t>
            </a:r>
            <a:r>
              <a:rPr lang="en-US" sz="2400" dirty="0" err="1" smtClean="0">
                <a:latin typeface="+mj-lt"/>
              </a:rPr>
              <a:t>vSphere</a:t>
            </a:r>
            <a:r>
              <a:rPr lang="en-US" sz="2400" dirty="0" smtClean="0">
                <a:latin typeface="+mj-lt"/>
              </a:rPr>
              <a:t> is a robust virtualization platform used to transform IT infrastructures into virtual storage, compute, and network resources and provide them as a service within the organization. </a:t>
            </a:r>
            <a:endParaRPr lang="en-US" sz="2400" dirty="0" smtClean="0">
              <a:latin typeface="+mj-lt"/>
            </a:endParaRPr>
          </a:p>
          <a:p>
            <a:pPr algn="just"/>
            <a:endParaRPr lang="en-US" sz="1800" dirty="0" smtClean="0">
              <a:latin typeface="+mj-lt"/>
            </a:endParaRPr>
          </a:p>
          <a:p>
            <a:pPr algn="just"/>
            <a:r>
              <a:rPr lang="en-US" sz="2400" dirty="0" smtClean="0">
                <a:latin typeface="+mj-lt"/>
              </a:rPr>
              <a:t>VMware </a:t>
            </a:r>
            <a:r>
              <a:rPr lang="en-US" sz="2400" dirty="0" err="1" smtClean="0">
                <a:latin typeface="+mj-lt"/>
              </a:rPr>
              <a:t>vSphere</a:t>
            </a:r>
            <a:r>
              <a:rPr lang="en-US" sz="2400" dirty="0" smtClean="0">
                <a:latin typeface="+mj-lt"/>
              </a:rPr>
              <a:t> provides services at both the infrastructure and application levels</a:t>
            </a:r>
            <a:r>
              <a:rPr lang="en-US" sz="2400" dirty="0" smtClean="0">
                <a:latin typeface="+mj-lt"/>
              </a:rPr>
              <a:t>.</a:t>
            </a:r>
          </a:p>
          <a:p>
            <a:pPr algn="just"/>
            <a:endParaRPr lang="en-US" sz="1800" i="1" dirty="0" smtClean="0">
              <a:latin typeface="+mj-lt"/>
            </a:endParaRPr>
          </a:p>
          <a:p>
            <a:pPr algn="just"/>
            <a:r>
              <a:rPr lang="en-US" sz="2400" dirty="0" smtClean="0">
                <a:latin typeface="+mj-lt"/>
              </a:rPr>
              <a:t>At the </a:t>
            </a:r>
            <a:r>
              <a:rPr lang="en-US" sz="2400" dirty="0" smtClean="0">
                <a:latin typeface="+mj-lt"/>
              </a:rPr>
              <a:t>infrastructure level, it provides options to perform efficient operation and management of the compute, storage, and network resources. </a:t>
            </a:r>
            <a:endParaRPr lang="en-US" sz="2400" dirty="0" smtClean="0">
              <a:latin typeface="+mj-lt"/>
            </a:endParaRPr>
          </a:p>
          <a:p>
            <a:pPr algn="just"/>
            <a:endParaRPr lang="en-US" sz="1800" dirty="0" smtClean="0">
              <a:latin typeface="+mj-lt"/>
            </a:endParaRPr>
          </a:p>
          <a:p>
            <a:pPr algn="just"/>
            <a:r>
              <a:rPr lang="en-US" sz="2400" dirty="0" smtClean="0">
                <a:latin typeface="+mj-lt"/>
              </a:rPr>
              <a:t>At </a:t>
            </a:r>
            <a:r>
              <a:rPr lang="en-US" sz="2400" dirty="0" smtClean="0">
                <a:latin typeface="+mj-lt"/>
              </a:rPr>
              <a:t>the application level, service-level controls are provided for the applications running on the underlying infrastructures, leading to available, secure, and scalable applications.</a:t>
            </a:r>
            <a:endParaRPr lang="en-US" sz="2400" i="1" dirty="0" smtClean="0">
              <a:latin typeface="+mj-lt"/>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29800" cy="615553"/>
          </a:xfrm>
        </p:spPr>
        <p:txBody>
          <a:bodyPr/>
          <a:lstStyle/>
          <a:p>
            <a:pPr algn="ctr"/>
            <a:r>
              <a:rPr lang="en-US" sz="4000" dirty="0" smtClean="0"/>
              <a:t>VMware</a:t>
            </a:r>
            <a:endParaRPr lang="en-US" sz="3800" dirty="0"/>
          </a:p>
        </p:txBody>
      </p:sp>
      <p:sp>
        <p:nvSpPr>
          <p:cNvPr id="3" name="Text Placeholder 2"/>
          <p:cNvSpPr>
            <a:spLocks noGrp="1"/>
          </p:cNvSpPr>
          <p:nvPr>
            <p:ph type="body" idx="1"/>
          </p:nvPr>
        </p:nvSpPr>
        <p:spPr>
          <a:xfrm>
            <a:off x="228600" y="685800"/>
            <a:ext cx="9296400" cy="5416868"/>
          </a:xfrm>
        </p:spPr>
        <p:txBody>
          <a:bodyPr/>
          <a:lstStyle/>
          <a:p>
            <a:pPr algn="just"/>
            <a:r>
              <a:rPr lang="en-US" sz="2400" dirty="0" smtClean="0">
                <a:latin typeface="+mj-lt"/>
              </a:rPr>
              <a:t>The VMware </a:t>
            </a:r>
            <a:r>
              <a:rPr lang="en-US" sz="2400" dirty="0" err="1" smtClean="0">
                <a:latin typeface="+mj-lt"/>
              </a:rPr>
              <a:t>vCloud</a:t>
            </a:r>
            <a:r>
              <a:rPr lang="en-US" sz="2400" dirty="0" smtClean="0">
                <a:latin typeface="+mj-lt"/>
              </a:rPr>
              <a:t> Director, coupled with VMware </a:t>
            </a:r>
            <a:r>
              <a:rPr lang="en-US" sz="2400" dirty="0" err="1" smtClean="0">
                <a:latin typeface="+mj-lt"/>
              </a:rPr>
              <a:t>vSphere</a:t>
            </a:r>
            <a:r>
              <a:rPr lang="en-US" sz="2400" dirty="0" smtClean="0">
                <a:latin typeface="+mj-lt"/>
              </a:rPr>
              <a:t>, is a software solution that enables enterprises to build secure, multitenant private clouds by pooling infrastructure resources into virtual datacenters and exposing them to users through web-based portals and programmatic interfaces as fully automated, catalog-based services</a:t>
            </a:r>
            <a:r>
              <a:rPr lang="en-US" sz="2400" dirty="0" smtClean="0">
                <a:latin typeface="+mj-lt"/>
              </a:rPr>
              <a:t>.</a:t>
            </a:r>
          </a:p>
          <a:p>
            <a:pPr algn="just"/>
            <a:endParaRPr lang="en-US" sz="1600" i="1" dirty="0" smtClean="0">
              <a:latin typeface="+mj-lt"/>
            </a:endParaRPr>
          </a:p>
          <a:p>
            <a:pPr algn="just"/>
            <a:r>
              <a:rPr lang="en-US" sz="2400" dirty="0" smtClean="0">
                <a:latin typeface="+mj-lt"/>
              </a:rPr>
              <a:t>VMware </a:t>
            </a:r>
            <a:r>
              <a:rPr lang="en-US" sz="2400" dirty="0" err="1" smtClean="0">
                <a:latin typeface="+mj-lt"/>
              </a:rPr>
              <a:t>vCloud</a:t>
            </a:r>
            <a:r>
              <a:rPr lang="en-US" sz="2400" dirty="0" smtClean="0">
                <a:latin typeface="+mj-lt"/>
              </a:rPr>
              <a:t> Director abstracts the virtual computing environment from the underlying resources and provides a multitenant architecture that features isolated virtual resources, </a:t>
            </a:r>
            <a:r>
              <a:rPr lang="en-US" sz="2400" dirty="0" smtClean="0">
                <a:latin typeface="+mj-lt"/>
              </a:rPr>
              <a:t>independent authentication</a:t>
            </a:r>
            <a:r>
              <a:rPr lang="en-US" sz="2400" dirty="0" smtClean="0">
                <a:latin typeface="+mj-lt"/>
              </a:rPr>
              <a:t>, specific policy controls, and unique </a:t>
            </a:r>
            <a:r>
              <a:rPr lang="en-US" sz="2400" dirty="0" smtClean="0">
                <a:latin typeface="+mj-lt"/>
              </a:rPr>
              <a:t>catalogs.</a:t>
            </a:r>
          </a:p>
          <a:p>
            <a:pPr algn="just"/>
            <a:endParaRPr lang="en-US" sz="2400" i="1" dirty="0" smtClean="0">
              <a:latin typeface="+mj-lt"/>
            </a:endParaRPr>
          </a:p>
          <a:p>
            <a:pPr algn="just"/>
            <a:r>
              <a:rPr lang="en-US" sz="2400" dirty="0" smtClean="0">
                <a:latin typeface="+mj-lt"/>
              </a:rPr>
              <a:t>VMware </a:t>
            </a:r>
            <a:r>
              <a:rPr lang="en-US" sz="2400" dirty="0" err="1" smtClean="0">
                <a:latin typeface="+mj-lt"/>
              </a:rPr>
              <a:t>vShield</a:t>
            </a:r>
            <a:r>
              <a:rPr lang="en-US" sz="2400" dirty="0" smtClean="0">
                <a:latin typeface="+mj-lt"/>
              </a:rPr>
              <a:t> technologies are used to provide security to these environments by using services like perimeter protection, port-level firewall, NAT and DHCP services, site-to-site VPN, network isolation, and web load balancing.</a:t>
            </a:r>
            <a:endParaRPr lang="en-US" sz="2400" i="1" dirty="0" smtClean="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081395" cy="738664"/>
          </a:xfrm>
        </p:spPr>
        <p:txBody>
          <a:bodyPr/>
          <a:lstStyle/>
          <a:p>
            <a:pPr algn="ctr"/>
            <a:r>
              <a:rPr lang="en-US" dirty="0" smtClean="0"/>
              <a:t>EMC</a:t>
            </a:r>
            <a:endParaRPr lang="en-US" dirty="0"/>
          </a:p>
        </p:txBody>
      </p:sp>
      <p:sp>
        <p:nvSpPr>
          <p:cNvPr id="3" name="Text Placeholder 2"/>
          <p:cNvSpPr>
            <a:spLocks noGrp="1"/>
          </p:cNvSpPr>
          <p:nvPr>
            <p:ph type="body" idx="1"/>
          </p:nvPr>
        </p:nvSpPr>
        <p:spPr>
          <a:xfrm>
            <a:off x="228600" y="1676400"/>
            <a:ext cx="9296400" cy="3693319"/>
          </a:xfrm>
        </p:spPr>
        <p:txBody>
          <a:bodyPr/>
          <a:lstStyle/>
          <a:p>
            <a:pPr algn="just"/>
            <a:r>
              <a:rPr lang="en-US" sz="2400" b="0" dirty="0" smtClean="0">
                <a:latin typeface="+mj-lt"/>
              </a:rPr>
              <a:t>EMC is one of the leading global enterprises that require dynamic scalability and infrastructure agility to meet changing applications as well as business needs. </a:t>
            </a:r>
          </a:p>
          <a:p>
            <a:pPr algn="just"/>
            <a:endParaRPr lang="en-US" sz="2400" b="0" dirty="0" smtClean="0">
              <a:latin typeface="+mj-lt"/>
            </a:endParaRPr>
          </a:p>
          <a:p>
            <a:pPr algn="just"/>
            <a:r>
              <a:rPr lang="en-US" sz="2400" b="0" dirty="0" smtClean="0">
                <a:latin typeface="+mj-lt"/>
              </a:rPr>
              <a:t>EMC chose cloud computing as the ideal solution to reduce the complexity and optimize the infrastructure. </a:t>
            </a:r>
          </a:p>
          <a:p>
            <a:pPr algn="just"/>
            <a:endParaRPr lang="en-US" sz="2400" b="0" dirty="0" smtClean="0">
              <a:latin typeface="+mj-lt"/>
            </a:endParaRPr>
          </a:p>
          <a:p>
            <a:pPr algn="just"/>
            <a:endParaRPr lang="en-US" sz="2400" b="0" dirty="0" smtClean="0">
              <a:latin typeface="+mj-lt"/>
            </a:endParaRPr>
          </a:p>
          <a:p>
            <a:pPr algn="just"/>
            <a:r>
              <a:rPr lang="en-US" sz="2400" b="0" dirty="0" smtClean="0">
                <a:latin typeface="+mj-lt"/>
              </a:rPr>
              <a:t>Offering Information Technology as a Service (</a:t>
            </a:r>
            <a:r>
              <a:rPr lang="en-US" sz="2400" b="0" dirty="0" err="1" smtClean="0">
                <a:latin typeface="+mj-lt"/>
              </a:rPr>
              <a:t>ITaaS</a:t>
            </a:r>
            <a:r>
              <a:rPr lang="en-US" sz="2400" b="0" dirty="0" smtClean="0">
                <a:latin typeface="+mj-lt"/>
              </a:rPr>
              <a:t>) reduces the energy consumption through resource sharing.</a:t>
            </a:r>
            <a:endParaRPr lang="en-US" sz="2400" b="0" dirty="0">
              <a:latin typeface="+mj-l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29800" cy="615553"/>
          </a:xfrm>
        </p:spPr>
        <p:txBody>
          <a:bodyPr/>
          <a:lstStyle/>
          <a:p>
            <a:pPr algn="ctr"/>
            <a:r>
              <a:rPr lang="en-US" sz="4000" dirty="0" smtClean="0"/>
              <a:t>VMware</a:t>
            </a:r>
            <a:endParaRPr lang="en-US" sz="3800" dirty="0"/>
          </a:p>
        </p:txBody>
      </p:sp>
      <p:sp>
        <p:nvSpPr>
          <p:cNvPr id="3" name="Text Placeholder 2"/>
          <p:cNvSpPr>
            <a:spLocks noGrp="1"/>
          </p:cNvSpPr>
          <p:nvPr>
            <p:ph type="body" idx="1"/>
          </p:nvPr>
        </p:nvSpPr>
        <p:spPr>
          <a:xfrm>
            <a:off x="228600" y="685800"/>
            <a:ext cx="9296400" cy="5909310"/>
          </a:xfrm>
        </p:spPr>
        <p:txBody>
          <a:bodyPr/>
          <a:lstStyle/>
          <a:p>
            <a:pPr algn="just"/>
            <a:r>
              <a:rPr lang="en-US" sz="2400" dirty="0" smtClean="0">
                <a:latin typeface="+mj-lt"/>
              </a:rPr>
              <a:t>Public and hybrid cloud solutions are provided by VMware by partnering with other companies, certified as service providers. </a:t>
            </a:r>
            <a:endParaRPr lang="en-US" sz="2400" dirty="0" smtClean="0">
              <a:latin typeface="+mj-lt"/>
            </a:endParaRPr>
          </a:p>
          <a:p>
            <a:pPr algn="just"/>
            <a:endParaRPr lang="en-US" sz="2400" dirty="0" smtClean="0">
              <a:latin typeface="+mj-lt"/>
            </a:endParaRPr>
          </a:p>
          <a:p>
            <a:pPr algn="just"/>
            <a:r>
              <a:rPr lang="en-US" sz="2400" dirty="0" smtClean="0">
                <a:latin typeface="+mj-lt"/>
              </a:rPr>
              <a:t>VMware </a:t>
            </a:r>
            <a:r>
              <a:rPr lang="en-US" sz="2400" dirty="0" err="1" smtClean="0">
                <a:latin typeface="+mj-lt"/>
              </a:rPr>
              <a:t>vCloud</a:t>
            </a:r>
            <a:r>
              <a:rPr lang="en-US" sz="2400" dirty="0" smtClean="0">
                <a:latin typeface="+mj-lt"/>
              </a:rPr>
              <a:t> Datacenter Services and VMware </a:t>
            </a:r>
            <a:r>
              <a:rPr lang="en-US" sz="2400" dirty="0" err="1" smtClean="0">
                <a:latin typeface="+mj-lt"/>
              </a:rPr>
              <a:t>vCloud</a:t>
            </a:r>
            <a:r>
              <a:rPr lang="en-US" sz="2400" dirty="0" smtClean="0">
                <a:latin typeface="+mj-lt"/>
              </a:rPr>
              <a:t> Express offer efficient solutions for utilizing </a:t>
            </a:r>
            <a:r>
              <a:rPr lang="en-US" sz="2400" dirty="0" err="1" smtClean="0">
                <a:latin typeface="+mj-lt"/>
              </a:rPr>
              <a:t>IaaS</a:t>
            </a:r>
            <a:r>
              <a:rPr lang="en-US" sz="2400" dirty="0" smtClean="0">
                <a:latin typeface="+mj-lt"/>
              </a:rPr>
              <a:t> either as a public cloud or a hybrid cloud. </a:t>
            </a:r>
            <a:endParaRPr lang="en-US" sz="2400" dirty="0" smtClean="0">
              <a:latin typeface="+mj-lt"/>
            </a:endParaRPr>
          </a:p>
          <a:p>
            <a:pPr algn="just"/>
            <a:endParaRPr lang="en-US" sz="2400" dirty="0" smtClean="0">
              <a:latin typeface="+mj-lt"/>
            </a:endParaRPr>
          </a:p>
          <a:p>
            <a:pPr algn="just"/>
            <a:r>
              <a:rPr lang="en-US" sz="2400" dirty="0" err="1" smtClean="0">
                <a:latin typeface="+mj-lt"/>
              </a:rPr>
              <a:t>vCloud</a:t>
            </a:r>
            <a:r>
              <a:rPr lang="en-US" sz="2400" dirty="0" smtClean="0">
                <a:latin typeface="+mj-lt"/>
              </a:rPr>
              <a:t> </a:t>
            </a:r>
            <a:r>
              <a:rPr lang="en-US" sz="2400" dirty="0" smtClean="0">
                <a:latin typeface="+mj-lt"/>
              </a:rPr>
              <a:t>Datacenter Services provides a scalable environment, where internal resources are augmented with the external resources. </a:t>
            </a:r>
            <a:endParaRPr lang="en-US" sz="2400" dirty="0" smtClean="0">
              <a:latin typeface="+mj-lt"/>
            </a:endParaRPr>
          </a:p>
          <a:p>
            <a:pPr algn="just"/>
            <a:endParaRPr lang="en-US" sz="2400" dirty="0" smtClean="0">
              <a:latin typeface="+mj-lt"/>
            </a:endParaRPr>
          </a:p>
          <a:p>
            <a:pPr algn="just"/>
            <a:r>
              <a:rPr lang="en-US" sz="2400" dirty="0" err="1" smtClean="0">
                <a:latin typeface="+mj-lt"/>
              </a:rPr>
              <a:t>vCloud</a:t>
            </a:r>
            <a:r>
              <a:rPr lang="en-US" sz="2400" dirty="0" smtClean="0">
                <a:latin typeface="+mj-lt"/>
              </a:rPr>
              <a:t> Datacenter Services are built on the same technology and foundations as VMware </a:t>
            </a:r>
            <a:r>
              <a:rPr lang="en-US" sz="2400" dirty="0" err="1" smtClean="0">
                <a:latin typeface="+mj-lt"/>
              </a:rPr>
              <a:t>vCloud</a:t>
            </a:r>
            <a:r>
              <a:rPr lang="en-US" sz="2400" dirty="0" smtClean="0">
                <a:latin typeface="+mj-lt"/>
              </a:rPr>
              <a:t> Director and VMware </a:t>
            </a:r>
            <a:r>
              <a:rPr lang="en-US" sz="2400" dirty="0" err="1" smtClean="0">
                <a:latin typeface="+mj-lt"/>
              </a:rPr>
              <a:t>vSphere</a:t>
            </a:r>
            <a:r>
              <a:rPr lang="en-US" sz="2400" dirty="0" smtClean="0">
                <a:latin typeface="+mj-lt"/>
              </a:rPr>
              <a:t> to enable interoperability between cloud environments</a:t>
            </a:r>
            <a:r>
              <a:rPr lang="en-US" sz="2400" dirty="0" smtClean="0">
                <a:latin typeface="+mj-lt"/>
              </a:rPr>
              <a:t>.</a:t>
            </a:r>
          </a:p>
          <a:p>
            <a:pPr algn="just"/>
            <a:endParaRPr lang="en-US" sz="2400" dirty="0" smtClean="0">
              <a:latin typeface="+mj-lt"/>
            </a:endParaRPr>
          </a:p>
          <a:p>
            <a:pPr algn="just"/>
            <a:r>
              <a:rPr lang="en-US" sz="2400" dirty="0" smtClean="0">
                <a:latin typeface="+mj-lt"/>
              </a:rPr>
              <a:t> </a:t>
            </a:r>
            <a:r>
              <a:rPr lang="en-US" sz="2400" dirty="0" smtClean="0">
                <a:latin typeface="+mj-lt"/>
              </a:rPr>
              <a:t>Thus, the user is free to burst his private cloud into public cloud of his preferred service provider.</a:t>
            </a:r>
            <a:endParaRPr lang="en-US" sz="2400" i="1" dirty="0" smtClean="0">
              <a:latin typeface="+mj-l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29800" cy="615553"/>
          </a:xfrm>
        </p:spPr>
        <p:txBody>
          <a:bodyPr/>
          <a:lstStyle/>
          <a:p>
            <a:pPr algn="ctr"/>
            <a:r>
              <a:rPr lang="en-US" sz="4000" dirty="0" smtClean="0"/>
              <a:t>VMware</a:t>
            </a:r>
            <a:endParaRPr lang="en-US" sz="3800" dirty="0"/>
          </a:p>
        </p:txBody>
      </p:sp>
      <p:sp>
        <p:nvSpPr>
          <p:cNvPr id="3" name="Text Placeholder 2"/>
          <p:cNvSpPr>
            <a:spLocks noGrp="1"/>
          </p:cNvSpPr>
          <p:nvPr>
            <p:ph type="body" idx="1"/>
          </p:nvPr>
        </p:nvSpPr>
        <p:spPr>
          <a:xfrm>
            <a:off x="228600" y="685800"/>
            <a:ext cx="9296400" cy="3693319"/>
          </a:xfrm>
        </p:spPr>
        <p:txBody>
          <a:bodyPr/>
          <a:lstStyle/>
          <a:p>
            <a:pPr algn="just"/>
            <a:r>
              <a:rPr lang="en-US" sz="2400" dirty="0" err="1" smtClean="0">
                <a:latin typeface="+mj-lt"/>
              </a:rPr>
              <a:t>vCloud</a:t>
            </a:r>
            <a:r>
              <a:rPr lang="en-US" sz="2400" dirty="0" smtClean="0">
                <a:latin typeface="+mj-lt"/>
              </a:rPr>
              <a:t> Express is an </a:t>
            </a:r>
            <a:r>
              <a:rPr lang="en-US" sz="2400" dirty="0" err="1" smtClean="0">
                <a:latin typeface="+mj-lt"/>
              </a:rPr>
              <a:t>IaaS</a:t>
            </a:r>
            <a:r>
              <a:rPr lang="en-US" sz="2400" dirty="0" smtClean="0">
                <a:latin typeface="+mj-lt"/>
              </a:rPr>
              <a:t> offering delivered by leading VMware service provider partners. </a:t>
            </a:r>
            <a:endParaRPr lang="en-US" sz="2400" dirty="0" smtClean="0">
              <a:latin typeface="+mj-lt"/>
            </a:endParaRPr>
          </a:p>
          <a:p>
            <a:pPr algn="just"/>
            <a:endParaRPr lang="en-US" sz="2400" dirty="0" smtClean="0">
              <a:latin typeface="+mj-lt"/>
            </a:endParaRPr>
          </a:p>
          <a:p>
            <a:pPr algn="just"/>
            <a:r>
              <a:rPr lang="en-US" sz="2400" dirty="0" smtClean="0">
                <a:latin typeface="+mj-lt"/>
              </a:rPr>
              <a:t>It </a:t>
            </a:r>
            <a:r>
              <a:rPr lang="en-US" sz="2400" dirty="0" smtClean="0">
                <a:latin typeface="+mj-lt"/>
              </a:rPr>
              <a:t>is a cobranded service that provides reliable, on-demand, pay-as-you-go infrastructure. </a:t>
            </a:r>
            <a:endParaRPr lang="en-US" sz="2400" dirty="0" smtClean="0">
              <a:latin typeface="+mj-lt"/>
            </a:endParaRPr>
          </a:p>
          <a:p>
            <a:pPr algn="just"/>
            <a:endParaRPr lang="en-US" sz="2400" dirty="0" smtClean="0">
              <a:latin typeface="+mj-lt"/>
            </a:endParaRPr>
          </a:p>
          <a:p>
            <a:pPr algn="just"/>
            <a:r>
              <a:rPr lang="en-US" sz="2400" dirty="0" smtClean="0">
                <a:latin typeface="+mj-lt"/>
              </a:rPr>
              <a:t>The </a:t>
            </a:r>
            <a:r>
              <a:rPr lang="en-US" sz="2400" dirty="0" smtClean="0">
                <a:latin typeface="+mj-lt"/>
              </a:rPr>
              <a:t>VMware </a:t>
            </a:r>
            <a:r>
              <a:rPr lang="en-US" sz="2400" dirty="0" err="1" smtClean="0">
                <a:latin typeface="+mj-lt"/>
              </a:rPr>
              <a:t>vCloud</a:t>
            </a:r>
            <a:r>
              <a:rPr lang="en-US" sz="2400" dirty="0" smtClean="0">
                <a:latin typeface="+mj-lt"/>
              </a:rPr>
              <a:t> Express providers are </a:t>
            </a:r>
            <a:r>
              <a:rPr lang="en-US" sz="2400" dirty="0" err="1" smtClean="0">
                <a:latin typeface="+mj-lt"/>
              </a:rPr>
              <a:t>Virtacore</a:t>
            </a:r>
            <a:r>
              <a:rPr lang="en-US" sz="2400" dirty="0" smtClean="0">
                <a:latin typeface="+mj-lt"/>
              </a:rPr>
              <a:t> </a:t>
            </a:r>
            <a:r>
              <a:rPr lang="en-US" sz="2400" dirty="0" err="1" smtClean="0">
                <a:latin typeface="+mj-lt"/>
              </a:rPr>
              <a:t>vCloud</a:t>
            </a:r>
            <a:r>
              <a:rPr lang="en-US" sz="2400" dirty="0" smtClean="0">
                <a:latin typeface="+mj-lt"/>
              </a:rPr>
              <a:t> Express, Hosting.com, Melbourne IT, and </a:t>
            </a:r>
            <a:r>
              <a:rPr lang="en-US" sz="2400" dirty="0" err="1" smtClean="0">
                <a:latin typeface="+mj-lt"/>
              </a:rPr>
              <a:t>Terremark’s</a:t>
            </a:r>
            <a:r>
              <a:rPr lang="en-US" sz="2400" dirty="0" smtClean="0">
                <a:latin typeface="+mj-lt"/>
              </a:rPr>
              <a:t> </a:t>
            </a:r>
            <a:r>
              <a:rPr lang="en-US" sz="2400" dirty="0" err="1" smtClean="0">
                <a:latin typeface="+mj-lt"/>
              </a:rPr>
              <a:t>vCloud</a:t>
            </a:r>
            <a:r>
              <a:rPr lang="en-US" sz="2400" dirty="0" smtClean="0">
                <a:latin typeface="+mj-lt"/>
              </a:rPr>
              <a:t> Express. Instance types, load balancing, storage options, and pricing vary between service providers.</a:t>
            </a:r>
            <a:endParaRPr lang="en-US" sz="2400" i="1" dirty="0" smtClean="0">
              <a:latin typeface="+mj-lt"/>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447"/>
            <a:ext cx="9829800" cy="615553"/>
          </a:xfrm>
        </p:spPr>
        <p:txBody>
          <a:bodyPr/>
          <a:lstStyle/>
          <a:p>
            <a:pPr algn="ctr"/>
            <a:r>
              <a:rPr lang="en-US" sz="4000" dirty="0" err="1" smtClean="0"/>
              <a:t>Manjrasoft</a:t>
            </a:r>
            <a:endParaRPr lang="en-US" sz="3800" dirty="0"/>
          </a:p>
        </p:txBody>
      </p:sp>
      <p:sp>
        <p:nvSpPr>
          <p:cNvPr id="3" name="Text Placeholder 2"/>
          <p:cNvSpPr>
            <a:spLocks noGrp="1"/>
          </p:cNvSpPr>
          <p:nvPr>
            <p:ph type="body" idx="1"/>
          </p:nvPr>
        </p:nvSpPr>
        <p:spPr>
          <a:xfrm>
            <a:off x="228600" y="878681"/>
            <a:ext cx="9296400" cy="3323987"/>
          </a:xfrm>
        </p:spPr>
        <p:txBody>
          <a:bodyPr/>
          <a:lstStyle/>
          <a:p>
            <a:pPr algn="just"/>
            <a:r>
              <a:rPr lang="en-US" sz="2400" dirty="0" err="1" smtClean="0">
                <a:latin typeface="+mj-lt"/>
              </a:rPr>
              <a:t>Manjrasoft</a:t>
            </a:r>
            <a:r>
              <a:rPr lang="en-US" sz="2400" dirty="0" smtClean="0">
                <a:latin typeface="+mj-lt"/>
              </a:rPr>
              <a:t> is one of the </a:t>
            </a:r>
            <a:r>
              <a:rPr lang="en-US" sz="2400" dirty="0" err="1" smtClean="0">
                <a:latin typeface="+mj-lt"/>
              </a:rPr>
              <a:t>nonmajor</a:t>
            </a:r>
            <a:r>
              <a:rPr lang="en-US" sz="2400" dirty="0" smtClean="0">
                <a:latin typeface="+mj-lt"/>
              </a:rPr>
              <a:t> providers of cloud services</a:t>
            </a:r>
            <a:r>
              <a:rPr lang="en-US" sz="2400" dirty="0" smtClean="0">
                <a:latin typeface="+mj-lt"/>
              </a:rPr>
              <a:t>.</a:t>
            </a:r>
          </a:p>
          <a:p>
            <a:pPr algn="just"/>
            <a:endParaRPr lang="en-US" sz="2400" dirty="0" smtClean="0">
              <a:latin typeface="+mj-lt"/>
            </a:endParaRPr>
          </a:p>
          <a:p>
            <a:pPr algn="just"/>
            <a:r>
              <a:rPr lang="en-US" sz="2400" dirty="0" smtClean="0">
                <a:latin typeface="+mj-lt"/>
              </a:rPr>
              <a:t> </a:t>
            </a:r>
            <a:r>
              <a:rPr lang="en-US" sz="2400" dirty="0" smtClean="0">
                <a:latin typeface="+mj-lt"/>
              </a:rPr>
              <a:t>But it has come up with a platform called </a:t>
            </a:r>
            <a:r>
              <a:rPr lang="en-US" sz="2400" i="1" dirty="0" smtClean="0">
                <a:latin typeface="+mj-lt"/>
              </a:rPr>
              <a:t>Aneka that provides a set of services that help the development of applications in an easier way</a:t>
            </a:r>
            <a:r>
              <a:rPr lang="en-US" sz="2400" i="1" dirty="0" smtClean="0">
                <a:latin typeface="+mj-lt"/>
              </a:rPr>
              <a:t>.</a:t>
            </a:r>
          </a:p>
          <a:p>
            <a:pPr algn="just"/>
            <a:endParaRPr lang="en-US" sz="2400" i="1" dirty="0" smtClean="0">
              <a:latin typeface="+mj-lt"/>
            </a:endParaRPr>
          </a:p>
          <a:p>
            <a:pPr algn="just"/>
            <a:r>
              <a:rPr lang="en-US" sz="2400" i="1" dirty="0" smtClean="0">
                <a:latin typeface="+mj-lt"/>
              </a:rPr>
              <a:t> </a:t>
            </a:r>
            <a:r>
              <a:rPr lang="en-US" sz="2400" i="1" dirty="0" err="1" smtClean="0">
                <a:latin typeface="+mj-lt"/>
              </a:rPr>
              <a:t>Manjrasoft</a:t>
            </a:r>
            <a:r>
              <a:rPr lang="en-US" sz="2400" i="1" dirty="0" smtClean="0">
                <a:latin typeface="+mj-lt"/>
              </a:rPr>
              <a:t> develops market-oriented cloud computing platforms that allow one to build, accelerate, and manage the applications ultimately saving one’s time and money, leading to enhanced business productivity and profit.</a:t>
            </a:r>
            <a:endParaRPr lang="en-US" sz="2400" i="1" dirty="0" smtClean="0">
              <a:latin typeface="+mj-lt"/>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447"/>
            <a:ext cx="9829800" cy="615553"/>
          </a:xfrm>
        </p:spPr>
        <p:txBody>
          <a:bodyPr/>
          <a:lstStyle/>
          <a:p>
            <a:pPr algn="ctr"/>
            <a:r>
              <a:rPr lang="en-US" sz="4000" dirty="0" smtClean="0"/>
              <a:t>Aneka Platform</a:t>
            </a:r>
            <a:endParaRPr lang="en-US" sz="3800" dirty="0"/>
          </a:p>
        </p:txBody>
      </p:sp>
      <p:sp>
        <p:nvSpPr>
          <p:cNvPr id="3" name="Text Placeholder 2"/>
          <p:cNvSpPr>
            <a:spLocks noGrp="1"/>
          </p:cNvSpPr>
          <p:nvPr>
            <p:ph type="body" idx="1"/>
          </p:nvPr>
        </p:nvSpPr>
        <p:spPr>
          <a:xfrm>
            <a:off x="228600" y="878681"/>
            <a:ext cx="9296400" cy="5539978"/>
          </a:xfrm>
        </p:spPr>
        <p:txBody>
          <a:bodyPr/>
          <a:lstStyle/>
          <a:p>
            <a:pPr algn="just"/>
            <a:r>
              <a:rPr lang="en-US" sz="2400" dirty="0" smtClean="0">
                <a:latin typeface="+mj-lt"/>
              </a:rPr>
              <a:t>Aneka provides a set of services that make enterprise cloud construction and development of applications as easy as possible without sacrificing flexibility, scalability, reliability, and extensibility</a:t>
            </a:r>
            <a:r>
              <a:rPr lang="en-US" sz="2400" dirty="0" smtClean="0">
                <a:latin typeface="+mj-lt"/>
              </a:rPr>
              <a:t>.</a:t>
            </a:r>
          </a:p>
          <a:p>
            <a:pPr algn="just"/>
            <a:endParaRPr lang="en-US" sz="2400" dirty="0" smtClean="0">
              <a:latin typeface="+mj-lt"/>
            </a:endParaRPr>
          </a:p>
          <a:p>
            <a:r>
              <a:rPr lang="en-US" sz="2400" dirty="0" smtClean="0"/>
              <a:t>The key features supported by </a:t>
            </a:r>
            <a:r>
              <a:rPr lang="en-US" sz="2400" i="1" dirty="0" smtClean="0"/>
              <a:t>Aneka are as follows: </a:t>
            </a:r>
            <a:endParaRPr lang="en-US" sz="2400" i="1" dirty="0" smtClean="0"/>
          </a:p>
          <a:p>
            <a:endParaRPr lang="en-US" sz="2400" i="1" dirty="0" smtClean="0"/>
          </a:p>
          <a:p>
            <a:pPr marL="457200" indent="-457200" algn="just">
              <a:buAutoNum type="arabicPeriod"/>
            </a:pPr>
            <a:r>
              <a:rPr lang="en-US" sz="2400" dirty="0" smtClean="0">
                <a:latin typeface="+mj-lt"/>
              </a:rPr>
              <a:t>A </a:t>
            </a:r>
            <a:r>
              <a:rPr lang="en-US" sz="2400" dirty="0" smtClean="0">
                <a:latin typeface="+mj-lt"/>
              </a:rPr>
              <a:t>configurable and flexible execution platform (container) enabling pluggable services and security implementations. Multiple authentication/authorization mechanisms such as role-based security and Windows domain–based authentication are considered for this purpose. </a:t>
            </a:r>
            <a:endParaRPr lang="en-US" sz="2400" dirty="0" smtClean="0">
              <a:latin typeface="+mj-lt"/>
            </a:endParaRPr>
          </a:p>
          <a:p>
            <a:pPr marL="457200" indent="-457200" algn="just">
              <a:buAutoNum type="arabicPeriod"/>
            </a:pPr>
            <a:endParaRPr lang="en-US" sz="2400" dirty="0" smtClean="0">
              <a:latin typeface="+mj-lt"/>
            </a:endParaRPr>
          </a:p>
          <a:p>
            <a:pPr marL="457200" indent="-457200" algn="just">
              <a:buAutoNum type="arabicPeriod"/>
            </a:pPr>
            <a:r>
              <a:rPr lang="en-US" sz="2400" dirty="0" smtClean="0">
                <a:latin typeface="+mj-lt"/>
              </a:rPr>
              <a:t>Multiple </a:t>
            </a:r>
            <a:r>
              <a:rPr lang="en-US" sz="2400" dirty="0" smtClean="0">
                <a:latin typeface="+mj-lt"/>
              </a:rPr>
              <a:t>persistence options including Relational Database Management System (RDBMS), Structured Query Language (SQL) Express, </a:t>
            </a:r>
            <a:r>
              <a:rPr lang="en-US" sz="2400" dirty="0" err="1" smtClean="0">
                <a:latin typeface="+mj-lt"/>
              </a:rPr>
              <a:t>MySQL</a:t>
            </a:r>
            <a:r>
              <a:rPr lang="en-US" sz="2400" dirty="0" smtClean="0">
                <a:latin typeface="+mj-lt"/>
              </a:rPr>
              <a:t>, and flat files. </a:t>
            </a:r>
            <a:endParaRPr lang="en-US" sz="2400" dirty="0" smtClean="0">
              <a:latin typeface="+mj-lt"/>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447"/>
            <a:ext cx="9829800" cy="615553"/>
          </a:xfrm>
        </p:spPr>
        <p:txBody>
          <a:bodyPr/>
          <a:lstStyle/>
          <a:p>
            <a:pPr algn="ctr"/>
            <a:r>
              <a:rPr lang="en-US" sz="4000" dirty="0" smtClean="0"/>
              <a:t>Aneka Platform</a:t>
            </a:r>
            <a:endParaRPr lang="en-US" sz="3800" dirty="0"/>
          </a:p>
        </p:txBody>
      </p:sp>
      <p:sp>
        <p:nvSpPr>
          <p:cNvPr id="3" name="Text Placeholder 2"/>
          <p:cNvSpPr>
            <a:spLocks noGrp="1"/>
          </p:cNvSpPr>
          <p:nvPr>
            <p:ph type="body" idx="1"/>
          </p:nvPr>
        </p:nvSpPr>
        <p:spPr>
          <a:xfrm>
            <a:off x="228600" y="878681"/>
            <a:ext cx="9296400" cy="4062651"/>
          </a:xfrm>
        </p:spPr>
        <p:txBody>
          <a:bodyPr/>
          <a:lstStyle/>
          <a:p>
            <a:pPr algn="just"/>
            <a:r>
              <a:rPr lang="en-US" sz="2400" dirty="0" smtClean="0">
                <a:latin typeface="+mj-lt"/>
              </a:rPr>
              <a:t>3. Software development kit (SDK) supporting multiple programming models including object-oriented thread model, task model for legacy applications, and </a:t>
            </a:r>
            <a:r>
              <a:rPr lang="en-US" sz="2400" dirty="0" err="1" smtClean="0">
                <a:latin typeface="+mj-lt"/>
              </a:rPr>
              <a:t>MapReduce</a:t>
            </a:r>
            <a:r>
              <a:rPr lang="en-US" sz="2400" dirty="0" smtClean="0">
                <a:latin typeface="+mj-lt"/>
              </a:rPr>
              <a:t> model for data-intensive applications. </a:t>
            </a:r>
            <a:endParaRPr lang="en-US" sz="2400" dirty="0" smtClean="0">
              <a:latin typeface="+mj-lt"/>
            </a:endParaRPr>
          </a:p>
          <a:p>
            <a:pPr algn="just"/>
            <a:endParaRPr lang="en-US" sz="2400" dirty="0" smtClean="0">
              <a:latin typeface="+mj-lt"/>
            </a:endParaRPr>
          </a:p>
          <a:p>
            <a:pPr algn="just"/>
            <a:r>
              <a:rPr lang="en-US" sz="2400" dirty="0" smtClean="0">
                <a:latin typeface="+mj-lt"/>
              </a:rPr>
              <a:t>4. Custom tools such as Design Explorer for parameter sweep studies</a:t>
            </a:r>
            <a:r>
              <a:rPr lang="en-US" sz="2400" dirty="0" smtClean="0">
                <a:latin typeface="+mj-lt"/>
              </a:rPr>
              <a:t>.</a:t>
            </a:r>
          </a:p>
          <a:p>
            <a:pPr algn="just"/>
            <a:endParaRPr lang="en-US" sz="2400" dirty="0" smtClean="0">
              <a:latin typeface="+mj-lt"/>
            </a:endParaRPr>
          </a:p>
          <a:p>
            <a:pPr algn="just"/>
            <a:r>
              <a:rPr lang="en-US" sz="2400" dirty="0" smtClean="0">
                <a:latin typeface="+mj-lt"/>
              </a:rPr>
              <a:t>5. Easy to use management tool for SLA and Quality of Service (</a:t>
            </a:r>
            <a:r>
              <a:rPr lang="en-US" sz="2400" dirty="0" err="1" smtClean="0">
                <a:latin typeface="+mj-lt"/>
              </a:rPr>
              <a:t>QoS</a:t>
            </a:r>
            <a:r>
              <a:rPr lang="en-US" sz="2400" dirty="0" smtClean="0">
                <a:latin typeface="+mj-lt"/>
              </a:rPr>
              <a:t>) negotiation and dynamic resource allocation</a:t>
            </a:r>
            <a:r>
              <a:rPr lang="en-US" sz="2400" dirty="0" smtClean="0">
                <a:latin typeface="+mj-lt"/>
              </a:rPr>
              <a:t>.</a:t>
            </a:r>
          </a:p>
          <a:p>
            <a:pPr algn="just"/>
            <a:r>
              <a:rPr lang="en-US" sz="2400" dirty="0" smtClean="0">
                <a:latin typeface="+mj-lt"/>
              </a:rPr>
              <a:t> </a:t>
            </a:r>
            <a:endParaRPr lang="en-US" sz="2400" dirty="0" smtClean="0">
              <a:latin typeface="+mj-lt"/>
            </a:endParaRPr>
          </a:p>
          <a:p>
            <a:pPr algn="just"/>
            <a:r>
              <a:rPr lang="en-US" sz="2400" dirty="0" smtClean="0">
                <a:latin typeface="+mj-lt"/>
              </a:rPr>
              <a:t>6. Supports deployment of applications on private or public clouds in addition to their seamless integration.</a:t>
            </a:r>
            <a:endParaRPr lang="en-US" sz="2400" dirty="0" smtClean="0">
              <a:latin typeface="+mj-lt"/>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447"/>
            <a:ext cx="9829800" cy="615553"/>
          </a:xfrm>
        </p:spPr>
        <p:txBody>
          <a:bodyPr/>
          <a:lstStyle/>
          <a:p>
            <a:pPr algn="ctr"/>
            <a:r>
              <a:rPr lang="en-US" sz="4000" dirty="0" smtClean="0"/>
              <a:t>Aneka Platform</a:t>
            </a:r>
            <a:endParaRPr lang="en-US" sz="3800" dirty="0"/>
          </a:p>
        </p:txBody>
      </p:sp>
      <p:pic>
        <p:nvPicPr>
          <p:cNvPr id="1026" name="Picture 2"/>
          <p:cNvPicPr>
            <a:picLocks noChangeAspect="1" noChangeArrowheads="1"/>
          </p:cNvPicPr>
          <p:nvPr/>
        </p:nvPicPr>
        <p:blipFill>
          <a:blip r:embed="rId2"/>
          <a:srcRect/>
          <a:stretch>
            <a:fillRect/>
          </a:stretch>
        </p:blipFill>
        <p:spPr bwMode="auto">
          <a:xfrm>
            <a:off x="304800" y="685800"/>
            <a:ext cx="8386763" cy="594360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447"/>
            <a:ext cx="9829800" cy="615553"/>
          </a:xfrm>
        </p:spPr>
        <p:txBody>
          <a:bodyPr/>
          <a:lstStyle/>
          <a:p>
            <a:pPr algn="ctr"/>
            <a:r>
              <a:rPr lang="en-US" sz="4000" dirty="0" smtClean="0"/>
              <a:t>Aneka Platform</a:t>
            </a:r>
            <a:endParaRPr lang="en-US" sz="3800" dirty="0"/>
          </a:p>
        </p:txBody>
      </p:sp>
      <p:sp>
        <p:nvSpPr>
          <p:cNvPr id="3" name="Text Placeholder 2"/>
          <p:cNvSpPr>
            <a:spLocks noGrp="1"/>
          </p:cNvSpPr>
          <p:nvPr>
            <p:ph type="body" idx="1"/>
          </p:nvPr>
        </p:nvSpPr>
        <p:spPr>
          <a:xfrm>
            <a:off x="228600" y="878681"/>
            <a:ext cx="9296400" cy="4431983"/>
          </a:xfrm>
        </p:spPr>
        <p:txBody>
          <a:bodyPr/>
          <a:lstStyle/>
          <a:p>
            <a:pPr algn="just"/>
            <a:r>
              <a:rPr lang="en-US" sz="2400" i="1" dirty="0" smtClean="0">
                <a:latin typeface="+mj-lt"/>
              </a:rPr>
              <a:t>Aneka allows servers and desktop PCs to be linked together to form a very powerful computing infrastructure. </a:t>
            </a:r>
            <a:endParaRPr lang="en-US" sz="2400" i="1" dirty="0" smtClean="0">
              <a:latin typeface="+mj-lt"/>
            </a:endParaRPr>
          </a:p>
          <a:p>
            <a:pPr algn="just"/>
            <a:endParaRPr lang="en-US" sz="2400" i="1" dirty="0" smtClean="0">
              <a:latin typeface="+mj-lt"/>
            </a:endParaRPr>
          </a:p>
          <a:p>
            <a:pPr algn="just"/>
            <a:r>
              <a:rPr lang="en-US" sz="2400" i="1" dirty="0" smtClean="0">
                <a:latin typeface="+mj-lt"/>
              </a:rPr>
              <a:t>This </a:t>
            </a:r>
            <a:r>
              <a:rPr lang="en-US" sz="2400" i="1" dirty="0" smtClean="0">
                <a:latin typeface="+mj-lt"/>
              </a:rPr>
              <a:t>allows companies to become energy efficient and save money without investing in a number of computers to run their complex applications</a:t>
            </a:r>
            <a:r>
              <a:rPr lang="en-US" sz="2400" i="1" dirty="0" smtClean="0">
                <a:latin typeface="+mj-lt"/>
              </a:rPr>
              <a:t>.</a:t>
            </a:r>
          </a:p>
          <a:p>
            <a:pPr algn="just"/>
            <a:endParaRPr lang="en-US" sz="2400" i="1" dirty="0" smtClean="0">
              <a:latin typeface="+mj-lt"/>
            </a:endParaRPr>
          </a:p>
          <a:p>
            <a:pPr algn="just"/>
            <a:r>
              <a:rPr lang="en-US" sz="2400" dirty="0" smtClean="0">
                <a:latin typeface="+mj-lt"/>
              </a:rPr>
              <a:t>Each </a:t>
            </a:r>
            <a:r>
              <a:rPr lang="en-US" sz="2400" i="1" dirty="0" smtClean="0">
                <a:latin typeface="+mj-lt"/>
              </a:rPr>
              <a:t>Aneka node consists of a configurable container that includes information and indexing, scheduling, execution, and storage services</a:t>
            </a:r>
            <a:r>
              <a:rPr lang="en-US" sz="2400" i="1" dirty="0" smtClean="0">
                <a:latin typeface="+mj-lt"/>
              </a:rPr>
              <a:t>.</a:t>
            </a:r>
          </a:p>
          <a:p>
            <a:pPr algn="just"/>
            <a:endParaRPr lang="en-US" sz="2400" i="1" dirty="0" smtClean="0">
              <a:latin typeface="+mj-lt"/>
            </a:endParaRPr>
          </a:p>
          <a:p>
            <a:pPr algn="just"/>
            <a:r>
              <a:rPr lang="en-US" sz="2400" i="1" dirty="0" smtClean="0">
                <a:latin typeface="+mj-lt"/>
              </a:rPr>
              <a:t> </a:t>
            </a:r>
            <a:r>
              <a:rPr lang="en-US" sz="2400" i="1" dirty="0" smtClean="0">
                <a:latin typeface="+mj-lt"/>
              </a:rPr>
              <a:t>Aneka supports multiple programming models, security, persistence, and communications protocols.</a:t>
            </a:r>
            <a:endParaRPr lang="en-US" sz="2400" dirty="0" smtClean="0">
              <a:latin typeface="+mj-lt"/>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447"/>
            <a:ext cx="9829800" cy="615553"/>
          </a:xfrm>
        </p:spPr>
        <p:txBody>
          <a:bodyPr/>
          <a:lstStyle/>
          <a:p>
            <a:pPr algn="ctr"/>
            <a:r>
              <a:rPr lang="en-US" sz="4000" dirty="0" smtClean="0"/>
              <a:t>SUMMARY</a:t>
            </a:r>
            <a:endParaRPr lang="en-US" sz="3800" dirty="0"/>
          </a:p>
        </p:txBody>
      </p:sp>
      <p:pic>
        <p:nvPicPr>
          <p:cNvPr id="2050" name="Picture 2"/>
          <p:cNvPicPr>
            <a:picLocks noChangeAspect="1" noChangeArrowheads="1"/>
          </p:cNvPicPr>
          <p:nvPr/>
        </p:nvPicPr>
        <p:blipFill>
          <a:blip r:embed="rId2"/>
          <a:srcRect/>
          <a:stretch>
            <a:fillRect/>
          </a:stretch>
        </p:blipFill>
        <p:spPr bwMode="auto">
          <a:xfrm>
            <a:off x="457200" y="723900"/>
            <a:ext cx="8550331" cy="6134100"/>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20492177">
            <a:off x="1952167" y="2869377"/>
            <a:ext cx="7209409" cy="1477328"/>
          </a:xfrm>
        </p:spPr>
        <p:txBody>
          <a:bodyPr/>
          <a:lstStyle/>
          <a:p>
            <a:r>
              <a:rPr lang="en-US" sz="9600" dirty="0" smtClean="0"/>
              <a:t>Thank you</a:t>
            </a:r>
            <a:endParaRPr lang="en-US" sz="9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940</TotalTime>
  <Words>8199</Words>
  <Application>Microsoft Office PowerPoint</Application>
  <PresentationFormat>Custom</PresentationFormat>
  <Paragraphs>765</Paragraphs>
  <Slides>98</Slides>
  <Notes>0</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Office Theme</vt:lpstr>
      <vt:lpstr>Slide 1</vt:lpstr>
      <vt:lpstr>Cloud Service Providers</vt:lpstr>
      <vt:lpstr>Slide 3</vt:lpstr>
      <vt:lpstr>Cloud Service Providers </vt:lpstr>
      <vt:lpstr>Introduction</vt:lpstr>
      <vt:lpstr>Introduction</vt:lpstr>
      <vt:lpstr>Introduction</vt:lpstr>
      <vt:lpstr>Introduction</vt:lpstr>
      <vt:lpstr>EMC</vt:lpstr>
      <vt:lpstr>EMC IT</vt:lpstr>
      <vt:lpstr>Slide 11</vt:lpstr>
      <vt:lpstr>EMC IT</vt:lpstr>
      <vt:lpstr>EMC IT</vt:lpstr>
      <vt:lpstr>Captiva Cloud Toolkit</vt:lpstr>
      <vt:lpstr>Captiva Cloud Toolkit</vt:lpstr>
      <vt:lpstr>Captiva Cloud Toolkit</vt:lpstr>
      <vt:lpstr>Captiva Cloud Toolkit</vt:lpstr>
      <vt:lpstr>Captiva Cloud Toolkit</vt:lpstr>
      <vt:lpstr>Captiva Cloud Toolkit</vt:lpstr>
      <vt:lpstr>Google</vt:lpstr>
      <vt:lpstr>Cloud Platform</vt:lpstr>
      <vt:lpstr>Cloud Platform</vt:lpstr>
      <vt:lpstr>Cloud Storage</vt:lpstr>
      <vt:lpstr>Cloud Storage</vt:lpstr>
      <vt:lpstr>Google Cloud Connect</vt:lpstr>
      <vt:lpstr>Google Cloud Connect</vt:lpstr>
      <vt:lpstr>Google Cloud Print</vt:lpstr>
      <vt:lpstr>Google Cloud Print</vt:lpstr>
      <vt:lpstr>Google Cloud Print</vt:lpstr>
      <vt:lpstr>Google App Engine</vt:lpstr>
      <vt:lpstr>Slide 31</vt:lpstr>
      <vt:lpstr>Google App Engine</vt:lpstr>
      <vt:lpstr>Google App Engine</vt:lpstr>
      <vt:lpstr>Amazon Web Services</vt:lpstr>
      <vt:lpstr>Amazon Web Services</vt:lpstr>
      <vt:lpstr>Amazon Web Services</vt:lpstr>
      <vt:lpstr>Amazon Elastic Compute Cloud</vt:lpstr>
      <vt:lpstr>Amazon Elastic Compute Cloud</vt:lpstr>
      <vt:lpstr>Amazon Elastic Compute Cloud</vt:lpstr>
      <vt:lpstr>Amazon Elastic Compute Cloud</vt:lpstr>
      <vt:lpstr>Amazon Elastic Compute Cloud</vt:lpstr>
      <vt:lpstr>Amazon Elastic Compute Cloud</vt:lpstr>
      <vt:lpstr>Amazon Elastic Compute Cloud</vt:lpstr>
      <vt:lpstr>Amazon Elastic Compute Cloud</vt:lpstr>
      <vt:lpstr>Amazon Simple Storage Service</vt:lpstr>
      <vt:lpstr>Amazon Simple Storage Service</vt:lpstr>
      <vt:lpstr>Amazon Simple Storage Service</vt:lpstr>
      <vt:lpstr>Amazon Simple Storage Service</vt:lpstr>
      <vt:lpstr>Amazon Simple Queue Service</vt:lpstr>
      <vt:lpstr>Amazon Simple Queue Service</vt:lpstr>
      <vt:lpstr>Microsoft</vt:lpstr>
      <vt:lpstr>Windows Azure</vt:lpstr>
      <vt:lpstr>Windows Azure</vt:lpstr>
      <vt:lpstr>Microsoft Assessment and Planning Toolkit</vt:lpstr>
      <vt:lpstr>SharePoint</vt:lpstr>
      <vt:lpstr>IBM</vt:lpstr>
      <vt:lpstr>IBM</vt:lpstr>
      <vt:lpstr>IBM</vt:lpstr>
      <vt:lpstr>Cloud Models</vt:lpstr>
      <vt:lpstr>Cloud Models</vt:lpstr>
      <vt:lpstr>Cloud Models</vt:lpstr>
      <vt:lpstr>Cloud Models</vt:lpstr>
      <vt:lpstr>IBM SmartCloud</vt:lpstr>
      <vt:lpstr>Slide 64</vt:lpstr>
      <vt:lpstr>IBM SmartCloud</vt:lpstr>
      <vt:lpstr>IBM SmartCloud</vt:lpstr>
      <vt:lpstr>SAP Labs</vt:lpstr>
      <vt:lpstr>SAP HANA Cloud Platform</vt:lpstr>
      <vt:lpstr>SAP HANA Cloud Platform</vt:lpstr>
      <vt:lpstr>SAP HANA Cloud Platform</vt:lpstr>
      <vt:lpstr>SAP HANA Cloud Platform</vt:lpstr>
      <vt:lpstr>Virtualization Services Provided by SAP</vt:lpstr>
      <vt:lpstr>Salesforce</vt:lpstr>
      <vt:lpstr>Sales Cloud</vt:lpstr>
      <vt:lpstr>Sales Cloud</vt:lpstr>
      <vt:lpstr>Service Cloud: Knowledge as a Service</vt:lpstr>
      <vt:lpstr>Service Cloud: Knowledge as a Service</vt:lpstr>
      <vt:lpstr>Service Cloud: Knowledge as a Service</vt:lpstr>
      <vt:lpstr>Service Cloud: Knowledge as a Service</vt:lpstr>
      <vt:lpstr>Rackspace</vt:lpstr>
      <vt:lpstr>Rackspace</vt:lpstr>
      <vt:lpstr>Rackspace</vt:lpstr>
      <vt:lpstr>Rackspace</vt:lpstr>
      <vt:lpstr>Rackspace</vt:lpstr>
      <vt:lpstr>Rackspace</vt:lpstr>
      <vt:lpstr>Rackspace</vt:lpstr>
      <vt:lpstr>VMware</vt:lpstr>
      <vt:lpstr>VMware</vt:lpstr>
      <vt:lpstr>VMware</vt:lpstr>
      <vt:lpstr>VMware</vt:lpstr>
      <vt:lpstr>VMware</vt:lpstr>
      <vt:lpstr>Manjrasoft</vt:lpstr>
      <vt:lpstr>Aneka Platform</vt:lpstr>
      <vt:lpstr>Aneka Platform</vt:lpstr>
      <vt:lpstr>Aneka Platform</vt:lpstr>
      <vt:lpstr>Aneka Platform</vt:lpstr>
      <vt:lpstr>SUMMARY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Student</cp:lastModifiedBy>
  <cp:revision>104</cp:revision>
  <dcterms:created xsi:type="dcterms:W3CDTF">2020-07-03T07:21:41Z</dcterms:created>
  <dcterms:modified xsi:type="dcterms:W3CDTF">2021-01-09T04:29:00Z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2014-03-07T00:00:00Z</vt:filetime>
  </property>
  <property fmtid="{D5CDD505-2E9C-101B-9397-08002B2CF9AE}" pid="3" name="Creator">
    <vt:lpwstr>Microsoft® Office PowerPoint® 2007</vt:lpwstr>
  </property>
  <property fmtid="{D5CDD505-2E9C-101B-9397-08002B2CF9AE}" pid="4" name="LastSaved">
    <vt:filetime>2020-07-03T00:00:00Z</vt:filetime>
  </property>
</Properties>
</file>