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8"/>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1" r:id="rId15"/>
    <p:sldId id="272"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434" autoAdjust="0"/>
  </p:normalViewPr>
  <p:slideViewPr>
    <p:cSldViewPr snapToGrid="0">
      <p:cViewPr>
        <p:scale>
          <a:sx n="66" d="100"/>
          <a:sy n="66" d="100"/>
        </p:scale>
        <p:origin x="-36"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180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6D3B1C-AF31-4EBD-9837-3B71EC2BDE29}" type="datetimeFigureOut">
              <a:rPr lang="en-IN" smtClean="0"/>
              <a:t>02-06-2017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C462B0-4D3B-4EC2-B98F-12365DD56E18}" type="slidenum">
              <a:rPr lang="en-IN" smtClean="0"/>
              <a:t>‹#›</a:t>
            </a:fld>
            <a:endParaRPr lang="en-IN"/>
          </a:p>
        </p:txBody>
      </p:sp>
    </p:spTree>
    <p:extLst>
      <p:ext uri="{BB962C8B-B14F-4D97-AF65-F5344CB8AC3E}">
        <p14:creationId xmlns:p14="http://schemas.microsoft.com/office/powerpoint/2010/main" val="2722639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FC462B0-4D3B-4EC2-B98F-12365DD56E18}" type="slidenum">
              <a:rPr lang="en-IN" smtClean="0"/>
              <a:t>1</a:t>
            </a:fld>
            <a:endParaRPr lang="en-IN"/>
          </a:p>
        </p:txBody>
      </p:sp>
    </p:spTree>
    <p:extLst>
      <p:ext uri="{BB962C8B-B14F-4D97-AF65-F5344CB8AC3E}">
        <p14:creationId xmlns:p14="http://schemas.microsoft.com/office/powerpoint/2010/main" val="642913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FC462B0-4D3B-4EC2-B98F-12365DD56E18}" type="slidenum">
              <a:rPr lang="en-IN" smtClean="0"/>
              <a:t>10</a:t>
            </a:fld>
            <a:endParaRPr lang="en-IN"/>
          </a:p>
        </p:txBody>
      </p:sp>
    </p:spTree>
    <p:extLst>
      <p:ext uri="{BB962C8B-B14F-4D97-AF65-F5344CB8AC3E}">
        <p14:creationId xmlns:p14="http://schemas.microsoft.com/office/powerpoint/2010/main" val="3767170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FC462B0-4D3B-4EC2-B98F-12365DD56E18}" type="slidenum">
              <a:rPr lang="en-IN" smtClean="0"/>
              <a:t>11</a:t>
            </a:fld>
            <a:endParaRPr lang="en-IN"/>
          </a:p>
        </p:txBody>
      </p:sp>
    </p:spTree>
    <p:extLst>
      <p:ext uri="{BB962C8B-B14F-4D97-AF65-F5344CB8AC3E}">
        <p14:creationId xmlns:p14="http://schemas.microsoft.com/office/powerpoint/2010/main" val="2811842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FC462B0-4D3B-4EC2-B98F-12365DD56E18}" type="slidenum">
              <a:rPr lang="en-IN" smtClean="0"/>
              <a:t>12</a:t>
            </a:fld>
            <a:endParaRPr lang="en-IN"/>
          </a:p>
        </p:txBody>
      </p:sp>
    </p:spTree>
    <p:extLst>
      <p:ext uri="{BB962C8B-B14F-4D97-AF65-F5344CB8AC3E}">
        <p14:creationId xmlns:p14="http://schemas.microsoft.com/office/powerpoint/2010/main" val="2852576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FC462B0-4D3B-4EC2-B98F-12365DD56E18}" type="slidenum">
              <a:rPr lang="en-IN" smtClean="0"/>
              <a:t>13</a:t>
            </a:fld>
            <a:endParaRPr lang="en-IN"/>
          </a:p>
        </p:txBody>
      </p:sp>
    </p:spTree>
    <p:extLst>
      <p:ext uri="{BB962C8B-B14F-4D97-AF65-F5344CB8AC3E}">
        <p14:creationId xmlns:p14="http://schemas.microsoft.com/office/powerpoint/2010/main" val="3611638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FC462B0-4D3B-4EC2-B98F-12365DD56E18}" type="slidenum">
              <a:rPr lang="en-IN" smtClean="0"/>
              <a:t>14</a:t>
            </a:fld>
            <a:endParaRPr lang="en-IN"/>
          </a:p>
        </p:txBody>
      </p:sp>
    </p:spTree>
    <p:extLst>
      <p:ext uri="{BB962C8B-B14F-4D97-AF65-F5344CB8AC3E}">
        <p14:creationId xmlns:p14="http://schemas.microsoft.com/office/powerpoint/2010/main" val="2083725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FC462B0-4D3B-4EC2-B98F-12365DD56E18}" type="slidenum">
              <a:rPr lang="en-IN" smtClean="0"/>
              <a:t>2</a:t>
            </a:fld>
            <a:endParaRPr lang="en-IN"/>
          </a:p>
        </p:txBody>
      </p:sp>
    </p:spTree>
    <p:extLst>
      <p:ext uri="{BB962C8B-B14F-4D97-AF65-F5344CB8AC3E}">
        <p14:creationId xmlns:p14="http://schemas.microsoft.com/office/powerpoint/2010/main" val="355032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FC462B0-4D3B-4EC2-B98F-12365DD56E18}" type="slidenum">
              <a:rPr lang="en-IN" smtClean="0"/>
              <a:t>3</a:t>
            </a:fld>
            <a:endParaRPr lang="en-IN"/>
          </a:p>
        </p:txBody>
      </p:sp>
    </p:spTree>
    <p:extLst>
      <p:ext uri="{BB962C8B-B14F-4D97-AF65-F5344CB8AC3E}">
        <p14:creationId xmlns:p14="http://schemas.microsoft.com/office/powerpoint/2010/main" val="2725808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FC462B0-4D3B-4EC2-B98F-12365DD56E18}" type="slidenum">
              <a:rPr lang="en-IN" smtClean="0"/>
              <a:t>4</a:t>
            </a:fld>
            <a:endParaRPr lang="en-IN"/>
          </a:p>
        </p:txBody>
      </p:sp>
    </p:spTree>
    <p:extLst>
      <p:ext uri="{BB962C8B-B14F-4D97-AF65-F5344CB8AC3E}">
        <p14:creationId xmlns:p14="http://schemas.microsoft.com/office/powerpoint/2010/main" val="2140063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FC462B0-4D3B-4EC2-B98F-12365DD56E18}" type="slidenum">
              <a:rPr lang="en-IN" smtClean="0"/>
              <a:t>5</a:t>
            </a:fld>
            <a:endParaRPr lang="en-IN"/>
          </a:p>
        </p:txBody>
      </p:sp>
    </p:spTree>
    <p:extLst>
      <p:ext uri="{BB962C8B-B14F-4D97-AF65-F5344CB8AC3E}">
        <p14:creationId xmlns:p14="http://schemas.microsoft.com/office/powerpoint/2010/main" val="880919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FC462B0-4D3B-4EC2-B98F-12365DD56E18}" type="slidenum">
              <a:rPr lang="en-IN" smtClean="0"/>
              <a:t>6</a:t>
            </a:fld>
            <a:endParaRPr lang="en-IN"/>
          </a:p>
        </p:txBody>
      </p:sp>
    </p:spTree>
    <p:extLst>
      <p:ext uri="{BB962C8B-B14F-4D97-AF65-F5344CB8AC3E}">
        <p14:creationId xmlns:p14="http://schemas.microsoft.com/office/powerpoint/2010/main" val="1939643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FC462B0-4D3B-4EC2-B98F-12365DD56E18}" type="slidenum">
              <a:rPr lang="en-IN" smtClean="0"/>
              <a:t>7</a:t>
            </a:fld>
            <a:endParaRPr lang="en-IN"/>
          </a:p>
        </p:txBody>
      </p:sp>
    </p:spTree>
    <p:extLst>
      <p:ext uri="{BB962C8B-B14F-4D97-AF65-F5344CB8AC3E}">
        <p14:creationId xmlns:p14="http://schemas.microsoft.com/office/powerpoint/2010/main" val="587752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FC462B0-4D3B-4EC2-B98F-12365DD56E18}" type="slidenum">
              <a:rPr lang="en-IN" smtClean="0"/>
              <a:t>8</a:t>
            </a:fld>
            <a:endParaRPr lang="en-IN"/>
          </a:p>
        </p:txBody>
      </p:sp>
    </p:spTree>
    <p:extLst>
      <p:ext uri="{BB962C8B-B14F-4D97-AF65-F5344CB8AC3E}">
        <p14:creationId xmlns:p14="http://schemas.microsoft.com/office/powerpoint/2010/main" val="2944660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FC462B0-4D3B-4EC2-B98F-12365DD56E18}" type="slidenum">
              <a:rPr lang="en-IN" smtClean="0"/>
              <a:t>9</a:t>
            </a:fld>
            <a:endParaRPr lang="en-IN"/>
          </a:p>
        </p:txBody>
      </p:sp>
    </p:spTree>
    <p:extLst>
      <p:ext uri="{BB962C8B-B14F-4D97-AF65-F5344CB8AC3E}">
        <p14:creationId xmlns:p14="http://schemas.microsoft.com/office/powerpoint/2010/main" val="4009293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B1D5CDB-210B-4AF9-8201-A514CD5C24A0}" type="datetimeFigureOut">
              <a:rPr lang="en-IN" smtClean="0"/>
              <a:t>02-06-2017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DB183F-7C2A-489B-8C89-62573772E97E}" type="slidenum">
              <a:rPr lang="en-IN" smtClean="0"/>
              <a:t>‹#›</a:t>
            </a:fld>
            <a:endParaRPr lang="en-IN"/>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261829"/>
      </p:ext>
    </p:extLst>
  </p:cSld>
  <p:clrMapOvr>
    <a:masterClrMapping/>
  </p:clrMapOvr>
  <p:transition spd="slow">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1D5CDB-210B-4AF9-8201-A514CD5C24A0}" type="datetimeFigureOut">
              <a:rPr lang="en-IN" smtClean="0"/>
              <a:t>02-06-2017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DB183F-7C2A-489B-8C89-62573772E97E}" type="slidenum">
              <a:rPr lang="en-IN" smtClean="0"/>
              <a:t>‹#›</a:t>
            </a:fld>
            <a:endParaRPr lang="en-IN"/>
          </a:p>
        </p:txBody>
      </p:sp>
    </p:spTree>
    <p:extLst>
      <p:ext uri="{BB962C8B-B14F-4D97-AF65-F5344CB8AC3E}">
        <p14:creationId xmlns:p14="http://schemas.microsoft.com/office/powerpoint/2010/main" val="2356463098"/>
      </p:ext>
    </p:extLst>
  </p:cSld>
  <p:clrMapOvr>
    <a:masterClrMapping/>
  </p:clrMapOvr>
  <p:transition spd="slow">
    <p:push di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1D5CDB-210B-4AF9-8201-A514CD5C24A0}" type="datetimeFigureOut">
              <a:rPr lang="en-IN" smtClean="0"/>
              <a:t>02-06-2017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DB183F-7C2A-489B-8C89-62573772E97E}" type="slidenum">
              <a:rPr lang="en-IN" smtClean="0"/>
              <a:t>‹#›</a:t>
            </a:fld>
            <a:endParaRPr lang="en-IN"/>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4128943"/>
      </p:ext>
    </p:extLst>
  </p:cSld>
  <p:clrMapOvr>
    <a:masterClrMapping/>
  </p:clrMapOvr>
  <p:transition spd="slow">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1D5CDB-210B-4AF9-8201-A514CD5C24A0}" type="datetimeFigureOut">
              <a:rPr lang="en-IN" smtClean="0"/>
              <a:t>02-06-2017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DB183F-7C2A-489B-8C89-62573772E97E}" type="slidenum">
              <a:rPr lang="en-IN" smtClean="0"/>
              <a:t>‹#›</a:t>
            </a:fld>
            <a:endParaRPr lang="en-IN"/>
          </a:p>
        </p:txBody>
      </p:sp>
    </p:spTree>
    <p:extLst>
      <p:ext uri="{BB962C8B-B14F-4D97-AF65-F5344CB8AC3E}">
        <p14:creationId xmlns:p14="http://schemas.microsoft.com/office/powerpoint/2010/main" val="1365357876"/>
      </p:ext>
    </p:extLst>
  </p:cSld>
  <p:clrMapOvr>
    <a:masterClrMapping/>
  </p:clrMapOvr>
  <p:transition spd="slow">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1D5CDB-210B-4AF9-8201-A514CD5C24A0}" type="datetimeFigureOut">
              <a:rPr lang="en-IN" smtClean="0"/>
              <a:t>02-06-2017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DB183F-7C2A-489B-8C89-62573772E97E}"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11690289"/>
      </p:ext>
    </p:extLst>
  </p:cSld>
  <p:clrMapOvr>
    <a:masterClrMapping/>
  </p:clrMapOvr>
  <p:transition spd="slow">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1D5CDB-210B-4AF9-8201-A514CD5C24A0}" type="datetimeFigureOut">
              <a:rPr lang="en-IN" smtClean="0"/>
              <a:t>02-06-2017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DB183F-7C2A-489B-8C89-62573772E97E}" type="slidenum">
              <a:rPr lang="en-IN" smtClean="0"/>
              <a:t>‹#›</a:t>
            </a:fld>
            <a:endParaRPr lang="en-IN"/>
          </a:p>
        </p:txBody>
      </p:sp>
    </p:spTree>
    <p:extLst>
      <p:ext uri="{BB962C8B-B14F-4D97-AF65-F5344CB8AC3E}">
        <p14:creationId xmlns:p14="http://schemas.microsoft.com/office/powerpoint/2010/main" val="2397818224"/>
      </p:ext>
    </p:extLst>
  </p:cSld>
  <p:clrMapOvr>
    <a:masterClrMapping/>
  </p:clrMapOvr>
  <p:transition spd="slow">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1D5CDB-210B-4AF9-8201-A514CD5C24A0}" type="datetimeFigureOut">
              <a:rPr lang="en-IN" smtClean="0"/>
              <a:t>02-06-2017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DB183F-7C2A-489B-8C89-62573772E97E}" type="slidenum">
              <a:rPr lang="en-IN" smtClean="0"/>
              <a:t>‹#›</a:t>
            </a:fld>
            <a:endParaRPr lang="en-IN"/>
          </a:p>
        </p:txBody>
      </p:sp>
    </p:spTree>
    <p:extLst>
      <p:ext uri="{BB962C8B-B14F-4D97-AF65-F5344CB8AC3E}">
        <p14:creationId xmlns:p14="http://schemas.microsoft.com/office/powerpoint/2010/main" val="734271265"/>
      </p:ext>
    </p:extLst>
  </p:cSld>
  <p:clrMapOvr>
    <a:masterClrMapping/>
  </p:clrMapOvr>
  <p:transition spd="slow">
    <p:push di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B1D5CDB-210B-4AF9-8201-A514CD5C24A0}" type="datetimeFigureOut">
              <a:rPr lang="en-IN" smtClean="0"/>
              <a:t>02-06-2017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DB183F-7C2A-489B-8C89-62573772E97E}" type="slidenum">
              <a:rPr lang="en-IN" smtClean="0"/>
              <a:t>‹#›</a:t>
            </a:fld>
            <a:endParaRPr lang="en-IN"/>
          </a:p>
        </p:txBody>
      </p:sp>
    </p:spTree>
    <p:extLst>
      <p:ext uri="{BB962C8B-B14F-4D97-AF65-F5344CB8AC3E}">
        <p14:creationId xmlns:p14="http://schemas.microsoft.com/office/powerpoint/2010/main" val="816522821"/>
      </p:ext>
    </p:extLst>
  </p:cSld>
  <p:clrMapOvr>
    <a:masterClrMapping/>
  </p:clrMapOvr>
  <p:transition spd="slow">
    <p:push di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1D5CDB-210B-4AF9-8201-A514CD5C24A0}" type="datetimeFigureOut">
              <a:rPr lang="en-IN" smtClean="0"/>
              <a:t>02-06-2017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DDB183F-7C2A-489B-8C89-62573772E97E}" type="slidenum">
              <a:rPr lang="en-IN" smtClean="0"/>
              <a:t>‹#›</a:t>
            </a:fld>
            <a:endParaRPr lang="en-IN"/>
          </a:p>
        </p:txBody>
      </p:sp>
    </p:spTree>
    <p:extLst>
      <p:ext uri="{BB962C8B-B14F-4D97-AF65-F5344CB8AC3E}">
        <p14:creationId xmlns:p14="http://schemas.microsoft.com/office/powerpoint/2010/main" val="3104905034"/>
      </p:ext>
    </p:extLst>
  </p:cSld>
  <p:clrMapOvr>
    <a:masterClrMapping/>
  </p:clrMapOvr>
  <p:transition spd="slow">
    <p:push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1D5CDB-210B-4AF9-8201-A514CD5C24A0}" type="datetimeFigureOut">
              <a:rPr lang="en-IN" smtClean="0"/>
              <a:t>02-06-2017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DB183F-7C2A-489B-8C89-62573772E97E}" type="slidenum">
              <a:rPr lang="en-IN" smtClean="0"/>
              <a:t>‹#›</a:t>
            </a:fld>
            <a:endParaRPr lang="en-IN"/>
          </a:p>
        </p:txBody>
      </p:sp>
    </p:spTree>
    <p:extLst>
      <p:ext uri="{BB962C8B-B14F-4D97-AF65-F5344CB8AC3E}">
        <p14:creationId xmlns:p14="http://schemas.microsoft.com/office/powerpoint/2010/main" val="2614516452"/>
      </p:ext>
    </p:extLst>
  </p:cSld>
  <p:clrMapOvr>
    <a:masterClrMapping/>
  </p:clrMapOvr>
  <p:transition spd="slow">
    <p:push di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1D5CDB-210B-4AF9-8201-A514CD5C24A0}" type="datetimeFigureOut">
              <a:rPr lang="en-IN" smtClean="0"/>
              <a:t>02-06-2017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DB183F-7C2A-489B-8C89-62573772E97E}"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4534751"/>
      </p:ext>
    </p:extLst>
  </p:cSld>
  <p:clrMapOvr>
    <a:masterClrMapping/>
  </p:clrMapOvr>
  <p:transition spd="slow">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B1D5CDB-210B-4AF9-8201-A514CD5C24A0}" type="datetimeFigureOut">
              <a:rPr lang="en-IN" smtClean="0"/>
              <a:t>02-06-2017</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DDB183F-7C2A-489B-8C89-62573772E97E}" type="slidenum">
              <a:rPr lang="en-IN" smtClean="0"/>
              <a:t>‹#›</a:t>
            </a:fld>
            <a:endParaRPr lang="en-IN"/>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9795435"/>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spd="slow">
    <p:push dir="u"/>
  </p:transition>
  <p:timing>
    <p:tnLst>
      <p:par>
        <p:cTn id="1" dur="indefinite" restart="never" nodeType="tmRoot"/>
      </p:par>
    </p:tnLst>
  </p:timing>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auto">
          <a:xfrm>
            <a:off x="838200" y="1864135"/>
            <a:ext cx="10515600" cy="1325563"/>
          </a:xfrm>
        </p:spPr>
        <p:txBody>
          <a:bodyPr/>
          <a:lstStyle/>
          <a:p>
            <a:r>
              <a:rPr lang="en-US" dirty="0" smtClean="0"/>
              <a:t>               Sentiment Analysis of a Bank</a:t>
            </a:r>
            <a:endParaRPr lang="en-IN" dirty="0"/>
          </a:p>
        </p:txBody>
      </p:sp>
      <p:sp>
        <p:nvSpPr>
          <p:cNvPr id="3" name="Content Placeholder 2"/>
          <p:cNvSpPr>
            <a:spLocks noGrp="1"/>
          </p:cNvSpPr>
          <p:nvPr>
            <p:ph idx="1"/>
          </p:nvPr>
        </p:nvSpPr>
        <p:spPr>
          <a:xfrm>
            <a:off x="838200" y="3099789"/>
            <a:ext cx="10515600" cy="887595"/>
          </a:xfrm>
        </p:spPr>
        <p:txBody>
          <a:bodyPr/>
          <a:lstStyle/>
          <a:p>
            <a:pPr marL="0" indent="0">
              <a:buNone/>
            </a:pPr>
            <a:r>
              <a:rPr lang="en-US" dirty="0" smtClean="0"/>
              <a:t>                                          Author : Jaideep Raikwar</a:t>
            </a:r>
            <a:endParaRPr lang="en-IN" dirty="0"/>
          </a:p>
        </p:txBody>
      </p:sp>
    </p:spTree>
    <p:extLst>
      <p:ext uri="{BB962C8B-B14F-4D97-AF65-F5344CB8AC3E}">
        <p14:creationId xmlns:p14="http://schemas.microsoft.com/office/powerpoint/2010/main" val="2211582865"/>
      </p:ext>
    </p:extLst>
  </p:cSld>
  <p:clrMapOvr>
    <a:masterClrMapping/>
  </p:clrMapOvr>
  <p:transition spd="slow">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auto">
          <a:xfrm>
            <a:off x="1499018" y="275179"/>
            <a:ext cx="8574374" cy="1148888"/>
          </a:xfrm>
        </p:spPr>
        <p:txBody>
          <a:bodyPr>
            <a:normAutofit/>
          </a:bodyPr>
          <a:lstStyle/>
          <a:p>
            <a:r>
              <a:rPr lang="en-US" dirty="0" smtClean="0"/>
              <a:t>Network of terms</a:t>
            </a:r>
            <a:endParaRPr lang="en-IN" dirty="0"/>
          </a:p>
        </p:txBody>
      </p:sp>
      <p:pic>
        <p:nvPicPr>
          <p:cNvPr id="4" name="Content Placeholder 3"/>
          <p:cNvPicPr>
            <a:picLocks noGrp="1" noChangeAspect="1"/>
          </p:cNvPicPr>
          <p:nvPr>
            <p:ph idx="1"/>
          </p:nvPr>
        </p:nvPicPr>
        <p:blipFill>
          <a:blip r:embed="rId3"/>
          <a:stretch>
            <a:fillRect/>
          </a:stretch>
        </p:blipFill>
        <p:spPr>
          <a:xfrm>
            <a:off x="2240787" y="1423990"/>
            <a:ext cx="7794567" cy="4752975"/>
          </a:xfrm>
          <a:prstGeom prst="rect">
            <a:avLst/>
          </a:prstGeom>
        </p:spPr>
      </p:pic>
    </p:spTree>
    <p:extLst>
      <p:ext uri="{BB962C8B-B14F-4D97-AF65-F5344CB8AC3E}">
        <p14:creationId xmlns:p14="http://schemas.microsoft.com/office/powerpoint/2010/main" val="2381051586"/>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auto">
          <a:xfrm>
            <a:off x="1828800" y="-9631"/>
            <a:ext cx="8574374" cy="1148888"/>
          </a:xfrm>
        </p:spPr>
        <p:txBody>
          <a:bodyPr>
            <a:normAutofit/>
          </a:bodyPr>
          <a:lstStyle/>
          <a:p>
            <a:r>
              <a:rPr lang="en-US" dirty="0" smtClean="0"/>
              <a:t>Topic Modelling</a:t>
            </a:r>
            <a:endParaRPr lang="en-IN" dirty="0"/>
          </a:p>
        </p:txBody>
      </p:sp>
      <p:sp>
        <p:nvSpPr>
          <p:cNvPr id="3" name="Content Placeholder 2"/>
          <p:cNvSpPr>
            <a:spLocks noGrp="1"/>
          </p:cNvSpPr>
          <p:nvPr>
            <p:ph idx="1"/>
          </p:nvPr>
        </p:nvSpPr>
        <p:spPr>
          <a:xfrm>
            <a:off x="419726" y="941216"/>
            <a:ext cx="10934075" cy="5309687"/>
          </a:xfrm>
        </p:spPr>
        <p:txBody>
          <a:bodyPr>
            <a:noAutofit/>
          </a:bodyPr>
          <a:lstStyle/>
          <a:p>
            <a:pPr marL="0" indent="0">
              <a:buNone/>
            </a:pPr>
            <a:r>
              <a:rPr lang="en-IN" sz="1400" dirty="0">
                <a:latin typeface="Courier New" panose="02070309020205020404" pitchFamily="49" charset="0"/>
                <a:cs typeface="Courier New" panose="02070309020205020404" pitchFamily="49" charset="0"/>
              </a:rPr>
              <a:t>Topic 1</a:t>
            </a:r>
          </a:p>
          <a:p>
            <a:pPr marL="0" indent="0">
              <a:buNone/>
            </a:pPr>
            <a:r>
              <a:rPr lang="en-IN" sz="1400" b="1" dirty="0">
                <a:latin typeface="Courier New" panose="02070309020205020404" pitchFamily="49" charset="0"/>
                <a:cs typeface="Courier New" panose="02070309020205020404" pitchFamily="49" charset="0"/>
              </a:rPr>
              <a:t>"bank, </a:t>
            </a:r>
            <a:r>
              <a:rPr lang="en-IN" sz="1400" b="1" dirty="0" err="1">
                <a:latin typeface="Courier New" panose="02070309020205020404" pitchFamily="49" charset="0"/>
                <a:cs typeface="Courier New" panose="02070309020205020404" pitchFamily="49" charset="0"/>
              </a:rPr>
              <a:t>abc</a:t>
            </a:r>
            <a:r>
              <a:rPr lang="en-IN" sz="1400" b="1" dirty="0">
                <a:latin typeface="Courier New" panose="02070309020205020404" pitchFamily="49" charset="0"/>
                <a:cs typeface="Courier New" panose="02070309020205020404" pitchFamily="49" charset="0"/>
              </a:rPr>
              <a:t>, work, account, also, can, branch, </a:t>
            </a:r>
            <a:r>
              <a:rPr lang="en-IN" sz="1400" b="1" dirty="0" err="1">
                <a:latin typeface="Courier New" panose="02070309020205020404" pitchFamily="49" charset="0"/>
                <a:cs typeface="Courier New" panose="02070309020205020404" pitchFamily="49" charset="0"/>
              </a:rPr>
              <a:t>mani</a:t>
            </a:r>
            <a:r>
              <a:rPr lang="en-IN" sz="1400" b="1" dirty="0">
                <a:latin typeface="Courier New" panose="02070309020205020404" pitchFamily="49" charset="0"/>
                <a:cs typeface="Courier New" panose="02070309020205020404" pitchFamily="49" charset="0"/>
              </a:rPr>
              <a:t>"</a:t>
            </a:r>
          </a:p>
          <a:p>
            <a:pPr marL="0" indent="0">
              <a:buNone/>
            </a:pPr>
            <a:r>
              <a:rPr lang="en-IN" sz="1400" dirty="0">
                <a:latin typeface="Courier New" panose="02070309020205020404" pitchFamily="49" charset="0"/>
                <a:cs typeface="Courier New" panose="02070309020205020404" pitchFamily="49" charset="0"/>
              </a:rPr>
              <a:t>Topic 2</a:t>
            </a:r>
          </a:p>
          <a:p>
            <a:pPr marL="0" indent="0">
              <a:buNone/>
            </a:pPr>
            <a:r>
              <a:rPr lang="en-IN" sz="1400" b="1" dirty="0">
                <a:latin typeface="Courier New" panose="02070309020205020404" pitchFamily="49" charset="0"/>
                <a:cs typeface="Courier New" panose="02070309020205020404" pitchFamily="49" charset="0"/>
              </a:rPr>
              <a:t>"</a:t>
            </a:r>
            <a:r>
              <a:rPr lang="en-IN" sz="1400" b="1" dirty="0" err="1">
                <a:latin typeface="Courier New" panose="02070309020205020404" pitchFamily="49" charset="0"/>
                <a:cs typeface="Courier New" panose="02070309020205020404" pitchFamily="49" charset="0"/>
              </a:rPr>
              <a:t>bankcoin,mail</a:t>
            </a:r>
            <a:r>
              <a:rPr lang="en-IN" sz="1400" b="1" dirty="0">
                <a:latin typeface="Courier New" panose="02070309020205020404" pitchFamily="49" charset="0"/>
                <a:cs typeface="Courier New" panose="02070309020205020404" pitchFamily="49" charset="0"/>
              </a:rPr>
              <a:t>, branch, </a:t>
            </a:r>
            <a:r>
              <a:rPr lang="en-IN" sz="1400" b="1" dirty="0" err="1">
                <a:latin typeface="Courier New" panose="02070309020205020404" pitchFamily="49" charset="0"/>
                <a:cs typeface="Courier New" panose="02070309020205020404" pitchFamily="49" charset="0"/>
              </a:rPr>
              <a:t>patel</a:t>
            </a:r>
            <a:r>
              <a:rPr lang="en-IN" sz="1400" b="1" dirty="0">
                <a:latin typeface="Courier New" panose="02070309020205020404" pitchFamily="49" charset="0"/>
                <a:cs typeface="Courier New" panose="02070309020205020404" pitchFamily="49" charset="0"/>
              </a:rPr>
              <a:t>, </a:t>
            </a:r>
            <a:r>
              <a:rPr lang="en-IN" sz="1400" b="1" dirty="0" err="1">
                <a:latin typeface="Courier New" panose="02070309020205020404" pitchFamily="49" charset="0"/>
                <a:cs typeface="Courier New" panose="02070309020205020404" pitchFamily="49" charset="0"/>
              </a:rPr>
              <a:t>abc</a:t>
            </a:r>
            <a:r>
              <a:rPr lang="en-IN" sz="1400" b="1" dirty="0">
                <a:latin typeface="Courier New" panose="02070309020205020404" pitchFamily="49" charset="0"/>
                <a:cs typeface="Courier New" panose="02070309020205020404" pitchFamily="49" charset="0"/>
              </a:rPr>
              <a:t>, varix, complaint, bank"</a:t>
            </a:r>
          </a:p>
          <a:p>
            <a:pPr marL="0" indent="0">
              <a:buNone/>
            </a:pPr>
            <a:r>
              <a:rPr lang="en-IN" sz="1400" dirty="0">
                <a:latin typeface="Courier New" panose="02070309020205020404" pitchFamily="49" charset="0"/>
                <a:cs typeface="Courier New" panose="02070309020205020404" pitchFamily="49" charset="0"/>
              </a:rPr>
              <a:t>Topic 3</a:t>
            </a:r>
          </a:p>
          <a:p>
            <a:pPr marL="0" indent="0">
              <a:buNone/>
            </a:pPr>
            <a:r>
              <a:rPr lang="en-IN" sz="1400" b="1" dirty="0">
                <a:latin typeface="Courier New" panose="02070309020205020404" pitchFamily="49" charset="0"/>
                <a:cs typeface="Courier New" panose="02070309020205020404" pitchFamily="49" charset="0"/>
              </a:rPr>
              <a:t>"bank, </a:t>
            </a:r>
            <a:r>
              <a:rPr lang="en-IN" sz="1400" b="1" dirty="0" err="1">
                <a:latin typeface="Courier New" panose="02070309020205020404" pitchFamily="49" charset="0"/>
                <a:cs typeface="Courier New" panose="02070309020205020404" pitchFamily="49" charset="0"/>
              </a:rPr>
              <a:t>abc</a:t>
            </a:r>
            <a:r>
              <a:rPr lang="en-IN" sz="1400" b="1" dirty="0">
                <a:latin typeface="Courier New" panose="02070309020205020404" pitchFamily="49" charset="0"/>
                <a:cs typeface="Courier New" panose="02070309020205020404" pitchFamily="49" charset="0"/>
              </a:rPr>
              <a:t>, good, </a:t>
            </a:r>
            <a:r>
              <a:rPr lang="en-IN" sz="1400" b="1" dirty="0" err="1">
                <a:latin typeface="Courier New" panose="02070309020205020404" pitchFamily="49" charset="0"/>
                <a:cs typeface="Courier New" panose="02070309020205020404" pitchFamily="49" charset="0"/>
              </a:rPr>
              <a:t>servic</a:t>
            </a:r>
            <a:r>
              <a:rPr lang="en-IN" sz="1400" b="1" dirty="0">
                <a:latin typeface="Courier New" panose="02070309020205020404" pitchFamily="49" charset="0"/>
                <a:cs typeface="Courier New" panose="02070309020205020404" pitchFamily="49" charset="0"/>
              </a:rPr>
              <a:t>, account, </a:t>
            </a:r>
            <a:r>
              <a:rPr lang="en-IN" sz="1400" b="1" dirty="0" err="1">
                <a:latin typeface="Courier New" panose="02070309020205020404" pitchFamily="49" charset="0"/>
                <a:cs typeface="Courier New" panose="02070309020205020404" pitchFamily="49" charset="0"/>
              </a:rPr>
              <a:t>abcd</a:t>
            </a:r>
            <a:r>
              <a:rPr lang="en-IN" sz="1400" b="1" dirty="0">
                <a:latin typeface="Courier New" panose="02070309020205020404" pitchFamily="49" charset="0"/>
                <a:cs typeface="Courier New" panose="02070309020205020404" pitchFamily="49" charset="0"/>
              </a:rPr>
              <a:t>, also, </a:t>
            </a:r>
            <a:r>
              <a:rPr lang="en-IN" sz="1400" b="1" dirty="0" err="1">
                <a:latin typeface="Courier New" panose="02070309020205020404" pitchFamily="49" charset="0"/>
                <a:cs typeface="Courier New" panose="02070309020205020404" pitchFamily="49" charset="0"/>
              </a:rPr>
              <a:t>atm</a:t>
            </a:r>
            <a:r>
              <a:rPr lang="en-IN" sz="1400" b="1" dirty="0">
                <a:latin typeface="Courier New" panose="02070309020205020404" pitchFamily="49" charset="0"/>
                <a:cs typeface="Courier New" panose="02070309020205020404" pitchFamily="49" charset="0"/>
              </a:rPr>
              <a:t>"</a:t>
            </a:r>
          </a:p>
          <a:p>
            <a:pPr marL="0" indent="0">
              <a:buNone/>
            </a:pPr>
            <a:r>
              <a:rPr lang="en-IN" sz="1400" dirty="0">
                <a:latin typeface="Courier New" panose="02070309020205020404" pitchFamily="49" charset="0"/>
                <a:cs typeface="Courier New" panose="02070309020205020404" pitchFamily="49" charset="0"/>
              </a:rPr>
              <a:t>Topic 4</a:t>
            </a:r>
          </a:p>
          <a:p>
            <a:pPr marL="0" indent="0">
              <a:buNone/>
            </a:pPr>
            <a:r>
              <a:rPr lang="en-IN" sz="1400" b="1" dirty="0">
                <a:latin typeface="Courier New" panose="02070309020205020404" pitchFamily="49" charset="0"/>
                <a:cs typeface="Courier New" panose="02070309020205020404" pitchFamily="49" charset="0"/>
              </a:rPr>
              <a:t>"bank,	</a:t>
            </a:r>
            <a:r>
              <a:rPr lang="en-IN" sz="1400" b="1" dirty="0" err="1">
                <a:latin typeface="Courier New" panose="02070309020205020404" pitchFamily="49" charset="0"/>
                <a:cs typeface="Courier New" panose="02070309020205020404" pitchFamily="49" charset="0"/>
              </a:rPr>
              <a:t>abc</a:t>
            </a:r>
            <a:r>
              <a:rPr lang="en-IN" sz="1400" b="1" dirty="0">
                <a:latin typeface="Courier New" panose="02070309020205020404" pitchFamily="49" charset="0"/>
                <a:cs typeface="Courier New" panose="02070309020205020404" pitchFamily="49" charset="0"/>
              </a:rPr>
              <a:t>, account, open, branch, will, custom, </a:t>
            </a:r>
            <a:r>
              <a:rPr lang="en-IN" sz="1400" b="1" dirty="0" err="1">
                <a:latin typeface="Courier New" panose="02070309020205020404" pitchFamily="49" charset="0"/>
                <a:cs typeface="Courier New" panose="02070309020205020404" pitchFamily="49" charset="0"/>
              </a:rPr>
              <a:t>servic</a:t>
            </a:r>
            <a:r>
              <a:rPr lang="en-IN" sz="1400" b="1" dirty="0">
                <a:latin typeface="Courier New" panose="02070309020205020404" pitchFamily="49" charset="0"/>
                <a:cs typeface="Courier New" panose="02070309020205020404" pitchFamily="49" charset="0"/>
              </a:rPr>
              <a:t>"</a:t>
            </a:r>
          </a:p>
          <a:p>
            <a:pPr marL="0" indent="0">
              <a:buNone/>
            </a:pPr>
            <a:r>
              <a:rPr lang="en-IN" sz="1400" dirty="0">
                <a:latin typeface="Courier New" panose="02070309020205020404" pitchFamily="49" charset="0"/>
                <a:cs typeface="Courier New" panose="02070309020205020404" pitchFamily="49" charset="0"/>
              </a:rPr>
              <a:t>Topic 5</a:t>
            </a:r>
          </a:p>
          <a:p>
            <a:pPr marL="0" indent="0">
              <a:buNone/>
            </a:pPr>
            <a:r>
              <a:rPr lang="en-IN" sz="1400" b="1" dirty="0">
                <a:latin typeface="Courier New" panose="02070309020205020404" pitchFamily="49" charset="0"/>
                <a:cs typeface="Courier New" panose="02070309020205020404" pitchFamily="49" charset="0"/>
              </a:rPr>
              <a:t>"bank, </a:t>
            </a:r>
            <a:r>
              <a:rPr lang="en-IN" sz="1400" b="1" dirty="0" err="1">
                <a:latin typeface="Courier New" panose="02070309020205020404" pitchFamily="49" charset="0"/>
                <a:cs typeface="Courier New" panose="02070309020205020404" pitchFamily="49" charset="0"/>
              </a:rPr>
              <a:t>abc</a:t>
            </a:r>
            <a:r>
              <a:rPr lang="en-IN" sz="1400" b="1" dirty="0">
                <a:latin typeface="Courier New" panose="02070309020205020404" pitchFamily="49" charset="0"/>
                <a:cs typeface="Courier New" panose="02070309020205020404" pitchFamily="49" charset="0"/>
              </a:rPr>
              <a:t>, branch, </a:t>
            </a:r>
            <a:r>
              <a:rPr lang="en-IN" sz="1400" b="1" dirty="0" err="1">
                <a:latin typeface="Courier New" panose="02070309020205020404" pitchFamily="49" charset="0"/>
                <a:cs typeface="Courier New" panose="02070309020205020404" pitchFamily="49" charset="0"/>
              </a:rPr>
              <a:t>servic</a:t>
            </a:r>
            <a:r>
              <a:rPr lang="en-IN" sz="1400" b="1" dirty="0">
                <a:latin typeface="Courier New" panose="02070309020205020404" pitchFamily="49" charset="0"/>
                <a:cs typeface="Courier New" panose="02070309020205020404" pitchFamily="49" charset="0"/>
              </a:rPr>
              <a:t>, time, account, work, come"</a:t>
            </a:r>
          </a:p>
          <a:p>
            <a:pPr marL="0" indent="0">
              <a:buNone/>
            </a:pPr>
            <a:r>
              <a:rPr lang="en-IN" sz="1400" dirty="0">
                <a:latin typeface="Courier New" panose="02070309020205020404" pitchFamily="49" charset="0"/>
                <a:cs typeface="Courier New" panose="02070309020205020404" pitchFamily="49" charset="0"/>
              </a:rPr>
              <a:t>Topic 6</a:t>
            </a:r>
          </a:p>
          <a:p>
            <a:pPr marL="0" indent="0">
              <a:buNone/>
            </a:pPr>
            <a:r>
              <a:rPr lang="en-IN" sz="1400" b="1" dirty="0">
                <a:latin typeface="Courier New" panose="02070309020205020404" pitchFamily="49" charset="0"/>
                <a:cs typeface="Courier New" panose="02070309020205020404" pitchFamily="49" charset="0"/>
              </a:rPr>
              <a:t>"bank, </a:t>
            </a:r>
            <a:r>
              <a:rPr lang="en-IN" sz="1400" b="1" dirty="0" err="1">
                <a:latin typeface="Courier New" panose="02070309020205020404" pitchFamily="49" charset="0"/>
                <a:cs typeface="Courier New" panose="02070309020205020404" pitchFamily="49" charset="0"/>
              </a:rPr>
              <a:t>abc</a:t>
            </a:r>
            <a:r>
              <a:rPr lang="en-IN" sz="1400" b="1" dirty="0">
                <a:latin typeface="Courier New" panose="02070309020205020404" pitchFamily="49" charset="0"/>
                <a:cs typeface="Courier New" panose="02070309020205020404" pitchFamily="49" charset="0"/>
              </a:rPr>
              <a:t>, </a:t>
            </a:r>
            <a:r>
              <a:rPr lang="en-IN" sz="1400" b="1" dirty="0" err="1">
                <a:latin typeface="Courier New" panose="02070309020205020404" pitchFamily="49" charset="0"/>
                <a:cs typeface="Courier New" panose="02070309020205020404" pitchFamily="49" charset="0"/>
              </a:rPr>
              <a:t>abcd</a:t>
            </a:r>
            <a:r>
              <a:rPr lang="en-IN" sz="1400" b="1" dirty="0">
                <a:latin typeface="Courier New" panose="02070309020205020404" pitchFamily="49" charset="0"/>
                <a:cs typeface="Courier New" panose="02070309020205020404" pitchFamily="49" charset="0"/>
              </a:rPr>
              <a:t>, </a:t>
            </a:r>
            <a:r>
              <a:rPr lang="en-IN" sz="1400" b="1" dirty="0" err="1">
                <a:latin typeface="Courier New" panose="02070309020205020404" pitchFamily="49" charset="0"/>
                <a:cs typeface="Courier New" panose="02070309020205020404" pitchFamily="49" charset="0"/>
              </a:rPr>
              <a:t>atm</a:t>
            </a:r>
            <a:r>
              <a:rPr lang="en-IN" sz="1400" b="1" dirty="0">
                <a:latin typeface="Courier New" panose="02070309020205020404" pitchFamily="49" charset="0"/>
                <a:cs typeface="Courier New" panose="02070309020205020404" pitchFamily="49" charset="0"/>
              </a:rPr>
              <a:t>, </a:t>
            </a:r>
            <a:r>
              <a:rPr lang="en-IN" sz="1400" b="1" dirty="0" err="1">
                <a:latin typeface="Courier New" panose="02070309020205020404" pitchFamily="49" charset="0"/>
                <a:cs typeface="Courier New" panose="02070309020205020404" pitchFamily="49" charset="0"/>
              </a:rPr>
              <a:t>servic</a:t>
            </a:r>
            <a:r>
              <a:rPr lang="en-IN" sz="1400" b="1" dirty="0">
                <a:latin typeface="Courier New" panose="02070309020205020404" pitchFamily="49" charset="0"/>
                <a:cs typeface="Courier New" panose="02070309020205020404" pitchFamily="49" charset="0"/>
              </a:rPr>
              <a:t>, card, can, money"</a:t>
            </a:r>
          </a:p>
          <a:p>
            <a:pPr marL="0" indent="0">
              <a:buNone/>
            </a:pPr>
            <a:r>
              <a:rPr lang="en-IN" sz="1400" dirty="0">
                <a:latin typeface="Courier New" panose="02070309020205020404" pitchFamily="49" charset="0"/>
                <a:cs typeface="Courier New" panose="02070309020205020404" pitchFamily="49" charset="0"/>
              </a:rPr>
              <a:t>Topic 7</a:t>
            </a:r>
          </a:p>
          <a:p>
            <a:pPr marL="0" indent="0">
              <a:buNone/>
            </a:pPr>
            <a:r>
              <a:rPr lang="en-IN" sz="1400" b="1" dirty="0">
                <a:latin typeface="Courier New" panose="02070309020205020404" pitchFamily="49" charset="0"/>
                <a:cs typeface="Courier New" panose="02070309020205020404" pitchFamily="49" charset="0"/>
              </a:rPr>
              <a:t>"bank, </a:t>
            </a:r>
            <a:r>
              <a:rPr lang="en-IN" sz="1400" b="1" dirty="0" err="1">
                <a:latin typeface="Courier New" panose="02070309020205020404" pitchFamily="49" charset="0"/>
                <a:cs typeface="Courier New" panose="02070309020205020404" pitchFamily="49" charset="0"/>
              </a:rPr>
              <a:t>abc</a:t>
            </a:r>
            <a:r>
              <a:rPr lang="en-IN" sz="1400" b="1" dirty="0">
                <a:latin typeface="Courier New" panose="02070309020205020404" pitchFamily="49" charset="0"/>
                <a:cs typeface="Courier New" panose="02070309020205020404" pitchFamily="49" charset="0"/>
              </a:rPr>
              <a:t>, custom, </a:t>
            </a:r>
            <a:r>
              <a:rPr lang="en-IN" sz="1400" b="1" dirty="0" err="1">
                <a:latin typeface="Courier New" panose="02070309020205020404" pitchFamily="49" charset="0"/>
                <a:cs typeface="Courier New" panose="02070309020205020404" pitchFamily="49" charset="0"/>
              </a:rPr>
              <a:t>abcd</a:t>
            </a:r>
            <a:r>
              <a:rPr lang="en-IN" sz="1400" b="1" dirty="0">
                <a:latin typeface="Courier New" panose="02070309020205020404" pitchFamily="49" charset="0"/>
                <a:cs typeface="Courier New" panose="02070309020205020404" pitchFamily="49" charset="0"/>
              </a:rPr>
              <a:t>, work, </a:t>
            </a:r>
            <a:r>
              <a:rPr lang="en-IN" sz="1400" b="1" dirty="0" err="1">
                <a:latin typeface="Courier New" panose="02070309020205020404" pitchFamily="49" charset="0"/>
                <a:cs typeface="Courier New" panose="02070309020205020404" pitchFamily="49" charset="0"/>
              </a:rPr>
              <a:t>employe</a:t>
            </a:r>
            <a:r>
              <a:rPr lang="en-IN" sz="1400" b="1" dirty="0">
                <a:latin typeface="Courier New" panose="02070309020205020404" pitchFamily="49" charset="0"/>
                <a:cs typeface="Courier New" panose="02070309020205020404" pitchFamily="49" charset="0"/>
              </a:rPr>
              <a:t>, employ, account"</a:t>
            </a:r>
          </a:p>
          <a:p>
            <a:pPr marL="0" indent="0">
              <a:buNone/>
            </a:pPr>
            <a:r>
              <a:rPr lang="en-IN" sz="1400" dirty="0">
                <a:latin typeface="Courier New" panose="02070309020205020404" pitchFamily="49" charset="0"/>
                <a:cs typeface="Courier New" panose="02070309020205020404" pitchFamily="49" charset="0"/>
              </a:rPr>
              <a:t>Topic 8</a:t>
            </a:r>
          </a:p>
          <a:p>
            <a:pPr marL="0" indent="0">
              <a:buNone/>
            </a:pPr>
            <a:r>
              <a:rPr lang="en-IN" sz="1400" b="1" dirty="0">
                <a:latin typeface="Courier New" panose="02070309020205020404" pitchFamily="49" charset="0"/>
                <a:cs typeface="Courier New" panose="02070309020205020404" pitchFamily="49" charset="0"/>
              </a:rPr>
              <a:t>"bank, </a:t>
            </a:r>
            <a:r>
              <a:rPr lang="en-IN" sz="1400" b="1" dirty="0" err="1">
                <a:latin typeface="Courier New" panose="02070309020205020404" pitchFamily="49" charset="0"/>
                <a:cs typeface="Courier New" panose="02070309020205020404" pitchFamily="49" charset="0"/>
              </a:rPr>
              <a:t>abc</a:t>
            </a:r>
            <a:r>
              <a:rPr lang="en-IN" sz="1400" b="1" dirty="0">
                <a:latin typeface="Courier New" panose="02070309020205020404" pitchFamily="49" charset="0"/>
                <a:cs typeface="Courier New" panose="02070309020205020404" pitchFamily="49" charset="0"/>
              </a:rPr>
              <a:t>, work, </a:t>
            </a:r>
            <a:r>
              <a:rPr lang="en-IN" sz="1400" b="1" dirty="0" err="1">
                <a:latin typeface="Courier New" panose="02070309020205020404" pitchFamily="49" charset="0"/>
                <a:cs typeface="Courier New" panose="02070309020205020404" pitchFamily="49" charset="0"/>
              </a:rPr>
              <a:t>abcd</a:t>
            </a:r>
            <a:r>
              <a:rPr lang="en-IN" sz="1400" b="1" dirty="0">
                <a:latin typeface="Courier New" panose="02070309020205020404" pitchFamily="49" charset="0"/>
                <a:cs typeface="Courier New" panose="02070309020205020404" pitchFamily="49" charset="0"/>
              </a:rPr>
              <a:t>, custom, </a:t>
            </a:r>
            <a:r>
              <a:rPr lang="en-IN" sz="1400" b="1" dirty="0" err="1">
                <a:latin typeface="Courier New" panose="02070309020205020404" pitchFamily="49" charset="0"/>
                <a:cs typeface="Courier New" panose="02070309020205020404" pitchFamily="49" charset="0"/>
              </a:rPr>
              <a:t>employe</a:t>
            </a:r>
            <a:r>
              <a:rPr lang="en-IN" sz="1400" b="1" dirty="0">
                <a:latin typeface="Courier New" panose="02070309020205020404" pitchFamily="49" charset="0"/>
                <a:cs typeface="Courier New" panose="02070309020205020404" pitchFamily="49" charset="0"/>
              </a:rPr>
              <a:t>, good, account"</a:t>
            </a:r>
          </a:p>
        </p:txBody>
      </p:sp>
    </p:spTree>
    <p:extLst>
      <p:ext uri="{BB962C8B-B14F-4D97-AF65-F5344CB8AC3E}">
        <p14:creationId xmlns:p14="http://schemas.microsoft.com/office/powerpoint/2010/main" val="3185413572"/>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Sentiment Analysis </a:t>
            </a:r>
            <a:r>
              <a:rPr lang="en-IN" dirty="0" smtClean="0"/>
              <a:t/>
            </a:r>
            <a:br>
              <a:rPr lang="en-IN" dirty="0" smtClean="0"/>
            </a:br>
            <a:endParaRPr lang="en-IN" dirty="0"/>
          </a:p>
        </p:txBody>
      </p:sp>
      <p:sp>
        <p:nvSpPr>
          <p:cNvPr id="5" name="Content Placeholder 4"/>
          <p:cNvSpPr>
            <a:spLocks noGrp="1"/>
          </p:cNvSpPr>
          <p:nvPr>
            <p:ph idx="1"/>
          </p:nvPr>
        </p:nvSpPr>
        <p:spPr/>
        <p:txBody>
          <a:bodyPr/>
          <a:lstStyle/>
          <a:p>
            <a:pPr marL="0" indent="0">
              <a:buNone/>
            </a:pPr>
            <a:r>
              <a:rPr lang="en-IN" sz="1800" dirty="0"/>
              <a:t># install package sentiment140</a:t>
            </a:r>
          </a:p>
          <a:p>
            <a:pPr marL="0" indent="0">
              <a:buNone/>
            </a:pPr>
            <a:r>
              <a:rPr lang="en-IN" sz="1800" dirty="0"/>
              <a:t>require(</a:t>
            </a:r>
            <a:r>
              <a:rPr lang="en-IN" sz="1800" dirty="0" err="1"/>
              <a:t>devtools</a:t>
            </a:r>
            <a:r>
              <a:rPr lang="en-IN" sz="1800" dirty="0"/>
              <a:t>)</a:t>
            </a:r>
          </a:p>
          <a:p>
            <a:pPr marL="0" indent="0">
              <a:buNone/>
            </a:pPr>
            <a:r>
              <a:rPr lang="en-IN" sz="1800" dirty="0"/>
              <a:t>library(</a:t>
            </a:r>
            <a:r>
              <a:rPr lang="en-IN" sz="1800" dirty="0" err="1"/>
              <a:t>sentimentr</a:t>
            </a:r>
            <a:r>
              <a:rPr lang="en-IN" sz="1800" dirty="0"/>
              <a:t>)</a:t>
            </a:r>
          </a:p>
          <a:p>
            <a:endParaRPr lang="en-US" sz="1800" dirty="0"/>
          </a:p>
          <a:p>
            <a:r>
              <a:rPr lang="en-US" sz="1800" dirty="0"/>
              <a:t>It will provide the polarity graph for entire document we have with us. From which we can check the customers were talking more about the good or bad services about the particular bank.</a:t>
            </a:r>
          </a:p>
          <a:p>
            <a:endParaRPr lang="en-IN" sz="1800" dirty="0"/>
          </a:p>
          <a:p>
            <a:endParaRPr lang="en-US" sz="1600" dirty="0"/>
          </a:p>
          <a:p>
            <a:endParaRPr lang="en-IN" sz="1600" dirty="0"/>
          </a:p>
          <a:p>
            <a:endParaRPr lang="en-US" dirty="0"/>
          </a:p>
          <a:p>
            <a:endParaRPr lang="en-IN" dirty="0"/>
          </a:p>
        </p:txBody>
      </p:sp>
    </p:spTree>
    <p:extLst>
      <p:ext uri="{BB962C8B-B14F-4D97-AF65-F5344CB8AC3E}">
        <p14:creationId xmlns:p14="http://schemas.microsoft.com/office/powerpoint/2010/main" val="1028168347"/>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33593" y="450306"/>
            <a:ext cx="9720072" cy="1499616"/>
          </a:xfrm>
        </p:spPr>
        <p:txBody>
          <a:bodyPr>
            <a:normAutofit/>
          </a:bodyPr>
          <a:lstStyle/>
          <a:p>
            <a:r>
              <a:rPr lang="en-IN" dirty="0"/>
              <a:t>Sentiment Analysis </a:t>
            </a:r>
            <a:r>
              <a:rPr lang="en-IN" dirty="0" smtClean="0"/>
              <a:t> : Polarity Graph</a:t>
            </a:r>
            <a:br>
              <a:rPr lang="en-IN" dirty="0" smtClean="0"/>
            </a:br>
            <a:endParaRPr lang="en-IN" dirty="0"/>
          </a:p>
        </p:txBody>
      </p:sp>
      <p:pic>
        <p:nvPicPr>
          <p:cNvPr id="2" name="Content Placeholder 1"/>
          <p:cNvPicPr>
            <a:picLocks noGrp="1" noChangeAspect="1"/>
          </p:cNvPicPr>
          <p:nvPr>
            <p:ph idx="1"/>
          </p:nvPr>
        </p:nvPicPr>
        <p:blipFill>
          <a:blip r:embed="rId3"/>
          <a:stretch>
            <a:fillRect/>
          </a:stretch>
        </p:blipFill>
        <p:spPr>
          <a:xfrm>
            <a:off x="1368281" y="1139255"/>
            <a:ext cx="9031767" cy="5609015"/>
          </a:xfrm>
          <a:prstGeom prst="rect">
            <a:avLst/>
          </a:prstGeom>
        </p:spPr>
      </p:pic>
    </p:spTree>
    <p:extLst>
      <p:ext uri="{BB962C8B-B14F-4D97-AF65-F5344CB8AC3E}">
        <p14:creationId xmlns:p14="http://schemas.microsoft.com/office/powerpoint/2010/main" val="2662541685"/>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7776" y="30586"/>
            <a:ext cx="9720072" cy="1499616"/>
          </a:xfrm>
        </p:spPr>
        <p:txBody>
          <a:bodyPr/>
          <a:lstStyle/>
          <a:p>
            <a:r>
              <a:rPr lang="en-US" dirty="0" smtClean="0"/>
              <a:t>Histogram: POLARITY of SENTENCES</a:t>
            </a:r>
            <a:endParaRPr lang="en-IN" dirty="0"/>
          </a:p>
        </p:txBody>
      </p:sp>
      <p:pic>
        <p:nvPicPr>
          <p:cNvPr id="5" name="Content Placeholder 4"/>
          <p:cNvPicPr>
            <a:picLocks noGrp="1" noChangeAspect="1"/>
          </p:cNvPicPr>
          <p:nvPr>
            <p:ph idx="1"/>
          </p:nvPr>
        </p:nvPicPr>
        <p:blipFill>
          <a:blip r:embed="rId3"/>
          <a:stretch>
            <a:fillRect/>
          </a:stretch>
        </p:blipFill>
        <p:spPr>
          <a:xfrm>
            <a:off x="1911124" y="1090740"/>
            <a:ext cx="9012959" cy="5557398"/>
          </a:xfrm>
          <a:prstGeom prst="rect">
            <a:avLst/>
          </a:prstGeom>
        </p:spPr>
      </p:pic>
    </p:spTree>
    <p:extLst>
      <p:ext uri="{BB962C8B-B14F-4D97-AF65-F5344CB8AC3E}">
        <p14:creationId xmlns:p14="http://schemas.microsoft.com/office/powerpoint/2010/main" val="2794485195"/>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46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 of sentences through </a:t>
            </a:r>
            <a:r>
              <a:rPr lang="en-US" dirty="0" err="1" smtClean="0"/>
              <a:t>GGplot</a:t>
            </a:r>
            <a:endParaRPr lang="en-IN" dirty="0"/>
          </a:p>
        </p:txBody>
      </p:sp>
      <p:pic>
        <p:nvPicPr>
          <p:cNvPr id="4" name="Content Placeholder 3"/>
          <p:cNvPicPr>
            <a:picLocks noGrp="1" noChangeAspect="1"/>
          </p:cNvPicPr>
          <p:nvPr>
            <p:ph idx="1"/>
          </p:nvPr>
        </p:nvPicPr>
        <p:blipFill>
          <a:blip r:embed="rId2"/>
          <a:stretch>
            <a:fillRect/>
          </a:stretch>
        </p:blipFill>
        <p:spPr>
          <a:xfrm>
            <a:off x="1184223" y="1707894"/>
            <a:ext cx="8709285" cy="4842808"/>
          </a:xfrm>
          <a:prstGeom prst="rect">
            <a:avLst/>
          </a:prstGeom>
        </p:spPr>
      </p:pic>
    </p:spTree>
    <p:extLst>
      <p:ext uri="{BB962C8B-B14F-4D97-AF65-F5344CB8AC3E}">
        <p14:creationId xmlns:p14="http://schemas.microsoft.com/office/powerpoint/2010/main" val="3641219457"/>
      </p:ext>
    </p:extLst>
  </p:cSld>
  <p:clrMapOvr>
    <a:masterClrMapping/>
  </p:clrMapOvr>
  <p:transition spd="slow">
    <p:push dir="u"/>
  </p:transition>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nextCondLst>
                <p:cond evt="onClick" delay="0">
                  <p:tgtEl>
                    <p:spTgt spid="4"/>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Sentiment of sentences</a:t>
            </a:r>
            <a:endParaRPr lang="en-IN" dirty="0"/>
          </a:p>
        </p:txBody>
      </p:sp>
      <p:sp>
        <p:nvSpPr>
          <p:cNvPr id="6" name="Content Placeholder 5"/>
          <p:cNvSpPr>
            <a:spLocks noGrp="1"/>
          </p:cNvSpPr>
          <p:nvPr>
            <p:ph idx="1"/>
          </p:nvPr>
        </p:nvSpPr>
        <p:spPr>
          <a:xfrm>
            <a:off x="1024128" y="1918741"/>
            <a:ext cx="9720073" cy="4736892"/>
          </a:xfrm>
        </p:spPr>
        <p:txBody>
          <a:bodyPr/>
          <a:lstStyle/>
          <a:p>
            <a:endParaRPr lang="en-IN"/>
          </a:p>
        </p:txBody>
      </p:sp>
      <p:pic>
        <p:nvPicPr>
          <p:cNvPr id="7" name="Picture 6"/>
          <p:cNvPicPr>
            <a:picLocks noChangeAspect="1"/>
          </p:cNvPicPr>
          <p:nvPr/>
        </p:nvPicPr>
        <p:blipFill>
          <a:blip r:embed="rId2"/>
          <a:stretch>
            <a:fillRect/>
          </a:stretch>
        </p:blipFill>
        <p:spPr>
          <a:xfrm>
            <a:off x="1035939" y="1918741"/>
            <a:ext cx="9696450" cy="4736892"/>
          </a:xfrm>
          <a:prstGeom prst="rect">
            <a:avLst/>
          </a:prstGeom>
        </p:spPr>
      </p:pic>
    </p:spTree>
    <p:extLst>
      <p:ext uri="{BB962C8B-B14F-4D97-AF65-F5344CB8AC3E}">
        <p14:creationId xmlns:p14="http://schemas.microsoft.com/office/powerpoint/2010/main" val="24816298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auto">
          <a:xfrm>
            <a:off x="838200" y="230210"/>
            <a:ext cx="10515600" cy="1325563"/>
          </a:xfrm>
        </p:spPr>
        <p:txBody>
          <a:bodyPr/>
          <a:lstStyle/>
          <a:p>
            <a:r>
              <a:rPr lang="en-US" dirty="0" smtClean="0"/>
              <a:t>               Technology Used : R Programming</a:t>
            </a:r>
            <a:endParaRPr lang="en-IN" dirty="0"/>
          </a:p>
        </p:txBody>
      </p:sp>
      <p:sp>
        <p:nvSpPr>
          <p:cNvPr id="3" name="Content Placeholder 2"/>
          <p:cNvSpPr>
            <a:spLocks noGrp="1"/>
          </p:cNvSpPr>
          <p:nvPr>
            <p:ph idx="1"/>
          </p:nvPr>
        </p:nvSpPr>
        <p:spPr>
          <a:xfrm>
            <a:off x="2818153" y="1394085"/>
            <a:ext cx="7585023" cy="4751882"/>
          </a:xfrm>
        </p:spPr>
        <p:txBody>
          <a:bodyPr>
            <a:noAutofit/>
          </a:bodyPr>
          <a:lstStyle/>
          <a:p>
            <a:r>
              <a:rPr lang="en-US" sz="1600" dirty="0"/>
              <a:t>Version :-</a:t>
            </a:r>
          </a:p>
          <a:p>
            <a:r>
              <a:rPr lang="en-IN" sz="1600" dirty="0"/>
              <a:t>language       R                           </a:t>
            </a:r>
          </a:p>
          <a:p>
            <a:r>
              <a:rPr lang="en-IN" sz="1600" dirty="0"/>
              <a:t>version.string R version 3.3.1 (2016-06-21)</a:t>
            </a:r>
          </a:p>
          <a:p>
            <a:r>
              <a:rPr lang="en-IN" sz="1600" dirty="0"/>
              <a:t>nickname       Bug in Your Hair </a:t>
            </a:r>
          </a:p>
          <a:p>
            <a:endParaRPr lang="en-US" sz="1600" dirty="0"/>
          </a:p>
          <a:p>
            <a:r>
              <a:rPr lang="en-US" sz="1600" dirty="0"/>
              <a:t>Packages need for tm:-</a:t>
            </a:r>
          </a:p>
          <a:p>
            <a:r>
              <a:rPr lang="en-IN" sz="1600" dirty="0"/>
              <a:t>tm – the text mining package (see documentation). Also check out this excellent introductory article on tm.</a:t>
            </a:r>
          </a:p>
          <a:p>
            <a:r>
              <a:rPr lang="en-IN" sz="1600" dirty="0" err="1"/>
              <a:t>SnowballC</a:t>
            </a:r>
            <a:r>
              <a:rPr lang="en-IN" sz="1600" dirty="0"/>
              <a:t> – required for stemming (explained below).</a:t>
            </a:r>
          </a:p>
          <a:p>
            <a:r>
              <a:rPr lang="en-IN" sz="1600" dirty="0"/>
              <a:t>ggplot2 – plotting capabilities (see documentation)</a:t>
            </a:r>
          </a:p>
          <a:p>
            <a:r>
              <a:rPr lang="en-IN" sz="1600" dirty="0" err="1"/>
              <a:t>wordcloud</a:t>
            </a:r>
            <a:r>
              <a:rPr lang="en-IN" sz="1600" dirty="0"/>
              <a:t> – which is self-explanatory (see documentation)</a:t>
            </a:r>
          </a:p>
        </p:txBody>
      </p:sp>
    </p:spTree>
    <p:extLst>
      <p:ext uri="{BB962C8B-B14F-4D97-AF65-F5344CB8AC3E}">
        <p14:creationId xmlns:p14="http://schemas.microsoft.com/office/powerpoint/2010/main" val="324658966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auto">
          <a:xfrm>
            <a:off x="838200" y="230210"/>
            <a:ext cx="10515600" cy="1325563"/>
          </a:xfrm>
        </p:spPr>
        <p:txBody>
          <a:bodyPr/>
          <a:lstStyle/>
          <a:p>
            <a:pPr algn="ctr"/>
            <a:r>
              <a:rPr lang="en-US" dirty="0" smtClean="0"/>
              <a:t>Scraping Data from local Directory</a:t>
            </a:r>
            <a:endParaRPr lang="en-IN" dirty="0"/>
          </a:p>
        </p:txBody>
      </p:sp>
      <p:sp>
        <p:nvSpPr>
          <p:cNvPr id="3" name="Content Placeholder 2"/>
          <p:cNvSpPr>
            <a:spLocks noGrp="1"/>
          </p:cNvSpPr>
          <p:nvPr>
            <p:ph idx="1"/>
          </p:nvPr>
        </p:nvSpPr>
        <p:spPr>
          <a:xfrm>
            <a:off x="1024128" y="2286000"/>
            <a:ext cx="10329672" cy="4023360"/>
          </a:xfrm>
        </p:spPr>
        <p:txBody>
          <a:bodyPr/>
          <a:lstStyle/>
          <a:p>
            <a:pPr algn="ctr"/>
            <a:r>
              <a:rPr lang="en-IN" dirty="0" err="1"/>
              <a:t>setwd</a:t>
            </a:r>
            <a:r>
              <a:rPr lang="en-IN" dirty="0"/>
              <a:t>("//ecvdafs01/userdata1/ja305643/Desktop/</a:t>
            </a:r>
            <a:r>
              <a:rPr lang="en-IN" dirty="0" err="1"/>
              <a:t>Datascience</a:t>
            </a:r>
            <a:r>
              <a:rPr lang="en-IN" dirty="0"/>
              <a:t>/</a:t>
            </a:r>
            <a:r>
              <a:rPr lang="en-IN" dirty="0" err="1"/>
              <a:t>SentimentAnalysis</a:t>
            </a:r>
            <a:r>
              <a:rPr lang="en-IN" dirty="0"/>
              <a:t>")</a:t>
            </a:r>
          </a:p>
          <a:p>
            <a:pPr algn="ctr"/>
            <a:r>
              <a:rPr lang="en-IN" dirty="0" err="1"/>
              <a:t>reviewbnk</a:t>
            </a:r>
            <a:r>
              <a:rPr lang="en-IN" dirty="0"/>
              <a:t> &lt;-read.csv("</a:t>
            </a:r>
            <a:r>
              <a:rPr lang="en-IN" dirty="0" smtClean="0"/>
              <a:t>sampled_data1.csv</a:t>
            </a:r>
            <a:r>
              <a:rPr lang="en-IN" dirty="0"/>
              <a:t>",header=</a:t>
            </a:r>
            <a:r>
              <a:rPr lang="en-IN" dirty="0" err="1"/>
              <a:t>TRUE,stringsAsFactors</a:t>
            </a:r>
            <a:r>
              <a:rPr lang="en-IN" dirty="0"/>
              <a:t> = FALSE</a:t>
            </a:r>
            <a:r>
              <a:rPr lang="en-IN" dirty="0" smtClean="0"/>
              <a:t>)</a:t>
            </a:r>
          </a:p>
          <a:p>
            <a:pPr algn="ctr"/>
            <a:endParaRPr lang="en-US" dirty="0"/>
          </a:p>
          <a:p>
            <a:pPr algn="ctr"/>
            <a:endParaRPr lang="en-IN" dirty="0"/>
          </a:p>
        </p:txBody>
      </p:sp>
      <p:pic>
        <p:nvPicPr>
          <p:cNvPr id="5" name="Picture 4"/>
          <p:cNvPicPr>
            <a:picLocks noChangeAspect="1"/>
          </p:cNvPicPr>
          <p:nvPr/>
        </p:nvPicPr>
        <p:blipFill>
          <a:blip r:embed="rId3"/>
          <a:stretch>
            <a:fillRect/>
          </a:stretch>
        </p:blipFill>
        <p:spPr>
          <a:xfrm>
            <a:off x="1154244" y="3349752"/>
            <a:ext cx="9670919" cy="1806862"/>
          </a:xfrm>
          <a:prstGeom prst="rect">
            <a:avLst/>
          </a:prstGeom>
        </p:spPr>
      </p:pic>
    </p:spTree>
    <p:extLst>
      <p:ext uri="{BB962C8B-B14F-4D97-AF65-F5344CB8AC3E}">
        <p14:creationId xmlns:p14="http://schemas.microsoft.com/office/powerpoint/2010/main" val="73981661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auto">
          <a:xfrm>
            <a:off x="838200" y="230210"/>
            <a:ext cx="10515600" cy="1325563"/>
          </a:xfrm>
        </p:spPr>
        <p:txBody>
          <a:bodyPr>
            <a:normAutofit fontScale="90000"/>
          </a:bodyPr>
          <a:lstStyle/>
          <a:p>
            <a:r>
              <a:rPr lang="en-IN" dirty="0" smtClean="0"/>
              <a:t>                      </a:t>
            </a:r>
            <a:br>
              <a:rPr lang="en-IN" dirty="0" smtClean="0"/>
            </a:br>
            <a:r>
              <a:rPr lang="en-IN" dirty="0"/>
              <a:t> </a:t>
            </a:r>
            <a:r>
              <a:rPr lang="en-IN" dirty="0" smtClean="0"/>
              <a:t>                            Create COPRPUS</a:t>
            </a:r>
            <a:r>
              <a:rPr lang="en-IN" dirty="0"/>
              <a:t/>
            </a:r>
            <a:br>
              <a:rPr lang="en-IN" dirty="0"/>
            </a:br>
            <a:endParaRPr lang="en-IN" dirty="0"/>
          </a:p>
        </p:txBody>
      </p:sp>
      <p:sp>
        <p:nvSpPr>
          <p:cNvPr id="3" name="Content Placeholder 2"/>
          <p:cNvSpPr>
            <a:spLocks noGrp="1"/>
          </p:cNvSpPr>
          <p:nvPr>
            <p:ph idx="1"/>
          </p:nvPr>
        </p:nvSpPr>
        <p:spPr>
          <a:xfrm>
            <a:off x="3077780" y="2286000"/>
            <a:ext cx="7235452" cy="4023360"/>
          </a:xfrm>
        </p:spPr>
        <p:txBody>
          <a:bodyPr/>
          <a:lstStyle/>
          <a:p>
            <a:pPr marL="0" indent="0">
              <a:buNone/>
            </a:pPr>
            <a:r>
              <a:rPr lang="en-IN" dirty="0" smtClean="0"/>
              <a:t> #</a:t>
            </a:r>
            <a:r>
              <a:rPr lang="en-IN" dirty="0"/>
              <a:t>create corpus from vector</a:t>
            </a:r>
          </a:p>
          <a:p>
            <a:pPr marL="0" indent="0">
              <a:buNone/>
            </a:pPr>
            <a:r>
              <a:rPr lang="en-IN" dirty="0" smtClean="0"/>
              <a:t> docs </a:t>
            </a:r>
            <a:r>
              <a:rPr lang="en-IN" dirty="0"/>
              <a:t>&lt;- Corpus(</a:t>
            </a:r>
            <a:r>
              <a:rPr lang="en-IN" dirty="0" err="1"/>
              <a:t>VectorSource</a:t>
            </a:r>
            <a:r>
              <a:rPr lang="en-IN" dirty="0"/>
              <a:t>(</a:t>
            </a:r>
            <a:r>
              <a:rPr lang="en-IN" dirty="0" err="1"/>
              <a:t>reviewbnk$Comment</a:t>
            </a:r>
            <a:r>
              <a:rPr lang="en-IN" dirty="0" smtClean="0"/>
              <a:t>))</a:t>
            </a:r>
          </a:p>
          <a:p>
            <a:pPr marL="0" indent="0">
              <a:buNone/>
            </a:pPr>
            <a:r>
              <a:rPr lang="en-US" dirty="0" smtClean="0"/>
              <a:t>Contains 272 documents</a:t>
            </a:r>
            <a:endParaRPr lang="en-IN" dirty="0" smtClean="0"/>
          </a:p>
          <a:p>
            <a:pPr marL="0" indent="0">
              <a:buNone/>
            </a:pPr>
            <a:endParaRPr lang="en-US" dirty="0"/>
          </a:p>
          <a:p>
            <a:pPr marL="0" indent="0">
              <a:buNone/>
            </a:pPr>
            <a:endParaRPr lang="en-IN" dirty="0" smtClean="0"/>
          </a:p>
          <a:p>
            <a:pPr marL="0" indent="0">
              <a:buNone/>
            </a:pPr>
            <a:endParaRPr lang="en-IN" dirty="0"/>
          </a:p>
        </p:txBody>
      </p:sp>
      <p:pic>
        <p:nvPicPr>
          <p:cNvPr id="4" name="Picture 3"/>
          <p:cNvPicPr>
            <a:picLocks noChangeAspect="1"/>
          </p:cNvPicPr>
          <p:nvPr/>
        </p:nvPicPr>
        <p:blipFill>
          <a:blip r:embed="rId3"/>
          <a:stretch>
            <a:fillRect/>
          </a:stretch>
        </p:blipFill>
        <p:spPr>
          <a:xfrm>
            <a:off x="1963711" y="3657130"/>
            <a:ext cx="8844197" cy="1634399"/>
          </a:xfrm>
          <a:prstGeom prst="rect">
            <a:avLst/>
          </a:prstGeom>
        </p:spPr>
      </p:pic>
    </p:spTree>
    <p:extLst>
      <p:ext uri="{BB962C8B-B14F-4D97-AF65-F5344CB8AC3E}">
        <p14:creationId xmlns:p14="http://schemas.microsoft.com/office/powerpoint/2010/main" val="2268042422"/>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auto">
          <a:xfrm>
            <a:off x="2368446" y="275180"/>
            <a:ext cx="8574374" cy="1325563"/>
          </a:xfrm>
        </p:spPr>
        <p:txBody>
          <a:bodyPr>
            <a:normAutofit/>
          </a:bodyPr>
          <a:lstStyle/>
          <a:p>
            <a:r>
              <a:rPr lang="en-US" dirty="0" smtClean="0"/>
              <a:t>Verify Term Frequency</a:t>
            </a:r>
            <a:endParaRPr lang="en-IN" dirty="0"/>
          </a:p>
        </p:txBody>
      </p:sp>
      <p:sp>
        <p:nvSpPr>
          <p:cNvPr id="3" name="Content Placeholder 2"/>
          <p:cNvSpPr>
            <a:spLocks noGrp="1"/>
          </p:cNvSpPr>
          <p:nvPr>
            <p:ph idx="1"/>
          </p:nvPr>
        </p:nvSpPr>
        <p:spPr>
          <a:xfrm>
            <a:off x="1610818" y="1731370"/>
            <a:ext cx="9182100" cy="4023360"/>
          </a:xfrm>
        </p:spPr>
        <p:txBody>
          <a:bodyPr>
            <a:normAutofit/>
          </a:bodyPr>
          <a:lstStyle/>
          <a:p>
            <a:pPr marL="0" indent="0">
              <a:buNone/>
            </a:pPr>
            <a:r>
              <a:rPr lang="en-IN" dirty="0"/>
              <a:t>#Create document-term </a:t>
            </a:r>
            <a:r>
              <a:rPr lang="en-IN" dirty="0" smtClean="0"/>
              <a:t>matrix &amp; Verify Frequecy of most frequent words</a:t>
            </a:r>
          </a:p>
          <a:p>
            <a:pPr marL="0" indent="0">
              <a:buNone/>
            </a:pPr>
            <a:r>
              <a:rPr lang="en-US" dirty="0" smtClean="0"/>
              <a:t>We can clearly see the bank, </a:t>
            </a:r>
            <a:r>
              <a:rPr lang="en-US" dirty="0" err="1" smtClean="0"/>
              <a:t>abc</a:t>
            </a:r>
            <a:r>
              <a:rPr lang="en-US" dirty="0" smtClean="0"/>
              <a:t>, account, good, branch &amp; abcd was used very frequently</a:t>
            </a:r>
            <a:endParaRPr lang="en-IN" dirty="0" smtClean="0"/>
          </a:p>
          <a:p>
            <a:pPr marL="0" indent="0">
              <a:buNone/>
            </a:pPr>
            <a:endParaRPr lang="en-IN" dirty="0" smtClean="0"/>
          </a:p>
        </p:txBody>
      </p:sp>
      <p:pic>
        <p:nvPicPr>
          <p:cNvPr id="6" name="Content Placeholder 3"/>
          <p:cNvPicPr>
            <a:picLocks noChangeAspect="1"/>
          </p:cNvPicPr>
          <p:nvPr/>
        </p:nvPicPr>
        <p:blipFill>
          <a:blip r:embed="rId3"/>
          <a:stretch>
            <a:fillRect/>
          </a:stretch>
        </p:blipFill>
        <p:spPr>
          <a:xfrm>
            <a:off x="1610818" y="3147935"/>
            <a:ext cx="9182100" cy="2428406"/>
          </a:xfrm>
          <a:prstGeom prst="rect">
            <a:avLst/>
          </a:prstGeom>
        </p:spPr>
      </p:pic>
    </p:spTree>
    <p:extLst>
      <p:ext uri="{BB962C8B-B14F-4D97-AF65-F5344CB8AC3E}">
        <p14:creationId xmlns:p14="http://schemas.microsoft.com/office/powerpoint/2010/main" val="1073031579"/>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auto">
          <a:xfrm>
            <a:off x="2368446" y="275180"/>
            <a:ext cx="8574374" cy="1325563"/>
          </a:xfrm>
        </p:spPr>
        <p:txBody>
          <a:bodyPr>
            <a:normAutofit/>
          </a:bodyPr>
          <a:lstStyle/>
          <a:p>
            <a:r>
              <a:rPr lang="en-US" dirty="0" smtClean="0"/>
              <a:t>Plot Frequent words Frequency</a:t>
            </a:r>
            <a:br>
              <a:rPr lang="en-US" dirty="0" smtClean="0"/>
            </a:br>
            <a:r>
              <a:rPr lang="en-US" dirty="0" smtClean="0"/>
              <a:t>Not visible for all Terms</a:t>
            </a:r>
            <a:endParaRPr lang="en-IN" dirty="0"/>
          </a:p>
        </p:txBody>
      </p:sp>
      <p:pic>
        <p:nvPicPr>
          <p:cNvPr id="4" name="Content Placeholder 3"/>
          <p:cNvPicPr>
            <a:picLocks noGrp="1" noChangeAspect="1"/>
          </p:cNvPicPr>
          <p:nvPr>
            <p:ph idx="1"/>
          </p:nvPr>
        </p:nvPicPr>
        <p:blipFill>
          <a:blip r:embed="rId3"/>
          <a:stretch>
            <a:fillRect/>
          </a:stretch>
        </p:blipFill>
        <p:spPr>
          <a:xfrm>
            <a:off x="2218544" y="1731965"/>
            <a:ext cx="7615004" cy="4653847"/>
          </a:xfrm>
          <a:prstGeom prst="rect">
            <a:avLst/>
          </a:prstGeom>
        </p:spPr>
      </p:pic>
    </p:spTree>
    <p:extLst>
      <p:ext uri="{BB962C8B-B14F-4D97-AF65-F5344CB8AC3E}">
        <p14:creationId xmlns:p14="http://schemas.microsoft.com/office/powerpoint/2010/main" val="470210047"/>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auto">
          <a:xfrm>
            <a:off x="2368446" y="275179"/>
            <a:ext cx="8574374" cy="1148888"/>
          </a:xfrm>
        </p:spPr>
        <p:txBody>
          <a:bodyPr>
            <a:normAutofit fontScale="90000"/>
          </a:bodyPr>
          <a:lstStyle/>
          <a:p>
            <a:r>
              <a:rPr lang="en-US" dirty="0" smtClean="0"/>
              <a:t>Plot Frequent word plot for most frequent words:-</a:t>
            </a:r>
            <a:endParaRPr lang="en-IN" dirty="0"/>
          </a:p>
        </p:txBody>
      </p:sp>
      <p:pic>
        <p:nvPicPr>
          <p:cNvPr id="5" name="Content Placeholder 4"/>
          <p:cNvPicPr>
            <a:picLocks noGrp="1" noChangeAspect="1"/>
          </p:cNvPicPr>
          <p:nvPr>
            <p:ph idx="1"/>
          </p:nvPr>
        </p:nvPicPr>
        <p:blipFill>
          <a:blip r:embed="rId3"/>
          <a:stretch>
            <a:fillRect/>
          </a:stretch>
        </p:blipFill>
        <p:spPr>
          <a:xfrm>
            <a:off x="1573969" y="1424067"/>
            <a:ext cx="7899817" cy="5216576"/>
          </a:xfrm>
          <a:prstGeom prst="rect">
            <a:avLst/>
          </a:prstGeom>
        </p:spPr>
      </p:pic>
    </p:spTree>
    <p:extLst>
      <p:ext uri="{BB962C8B-B14F-4D97-AF65-F5344CB8AC3E}">
        <p14:creationId xmlns:p14="http://schemas.microsoft.com/office/powerpoint/2010/main" val="309725288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auto">
          <a:xfrm>
            <a:off x="1499018" y="275179"/>
            <a:ext cx="8574374" cy="1148888"/>
          </a:xfrm>
        </p:spPr>
        <p:txBody>
          <a:bodyPr>
            <a:normAutofit/>
          </a:bodyPr>
          <a:lstStyle/>
          <a:p>
            <a:r>
              <a:rPr lang="en-US" dirty="0" err="1" smtClean="0"/>
              <a:t>Wordloud</a:t>
            </a:r>
            <a:r>
              <a:rPr lang="en-US" dirty="0" smtClean="0"/>
              <a:t> : for frequent words</a:t>
            </a:r>
            <a:endParaRPr lang="en-IN" dirty="0"/>
          </a:p>
        </p:txBody>
      </p:sp>
      <p:pic>
        <p:nvPicPr>
          <p:cNvPr id="4" name="Content Placeholder 3"/>
          <p:cNvPicPr>
            <a:picLocks noGrp="1" noChangeAspect="1"/>
          </p:cNvPicPr>
          <p:nvPr>
            <p:ph idx="1"/>
          </p:nvPr>
        </p:nvPicPr>
        <p:blipFill>
          <a:blip r:embed="rId3"/>
          <a:stretch>
            <a:fillRect/>
          </a:stretch>
        </p:blipFill>
        <p:spPr>
          <a:xfrm>
            <a:off x="1019332" y="1215554"/>
            <a:ext cx="9518753" cy="5350138"/>
          </a:xfrm>
          <a:prstGeom prst="rect">
            <a:avLst/>
          </a:prstGeom>
        </p:spPr>
      </p:pic>
    </p:spTree>
    <p:extLst>
      <p:ext uri="{BB962C8B-B14F-4D97-AF65-F5344CB8AC3E}">
        <p14:creationId xmlns:p14="http://schemas.microsoft.com/office/powerpoint/2010/main" val="327839308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auto">
          <a:xfrm>
            <a:off x="1499018" y="275179"/>
            <a:ext cx="8574374" cy="1148888"/>
          </a:xfrm>
        </p:spPr>
        <p:txBody>
          <a:bodyPr>
            <a:normAutofit/>
          </a:bodyPr>
          <a:lstStyle/>
          <a:p>
            <a:r>
              <a:rPr lang="en-US" dirty="0" smtClean="0"/>
              <a:t>Association of frequent words</a:t>
            </a:r>
            <a:endParaRPr lang="en-IN" dirty="0"/>
          </a:p>
        </p:txBody>
      </p:sp>
      <p:sp>
        <p:nvSpPr>
          <p:cNvPr id="3" name="Content Placeholder 2"/>
          <p:cNvSpPr>
            <a:spLocks noGrp="1"/>
          </p:cNvSpPr>
          <p:nvPr>
            <p:ph idx="1"/>
          </p:nvPr>
        </p:nvSpPr>
        <p:spPr>
          <a:xfrm>
            <a:off x="838200" y="1289157"/>
            <a:ext cx="10599295" cy="4752896"/>
          </a:xfrm>
        </p:spPr>
        <p:txBody>
          <a:bodyPr>
            <a:noAutofit/>
          </a:bodyPr>
          <a:lstStyle/>
          <a:p>
            <a:pPr marL="0" indent="0">
              <a:buNone/>
            </a:pPr>
            <a:r>
              <a:rPr lang="en-IN" sz="1300" dirty="0"/>
              <a:t>&gt; </a:t>
            </a:r>
            <a:r>
              <a:rPr lang="en-IN" sz="1300" dirty="0" err="1"/>
              <a:t>findAssocs</a:t>
            </a:r>
            <a:r>
              <a:rPr lang="en-IN" sz="1300" dirty="0"/>
              <a:t>(</a:t>
            </a:r>
            <a:r>
              <a:rPr lang="en-IN" sz="1300" dirty="0" err="1"/>
              <a:t>dtm</a:t>
            </a:r>
            <a:r>
              <a:rPr lang="en-IN" sz="1300" dirty="0"/>
              <a:t>, </a:t>
            </a:r>
            <a:r>
              <a:rPr lang="en-IN" sz="1300" b="1" dirty="0"/>
              <a:t>"account", </a:t>
            </a:r>
            <a:r>
              <a:rPr lang="en-IN" sz="1300" dirty="0"/>
              <a:t>0.32)</a:t>
            </a:r>
          </a:p>
          <a:p>
            <a:pPr marL="0" indent="0">
              <a:buNone/>
            </a:pPr>
            <a:r>
              <a:rPr lang="en-IN" sz="1300" dirty="0"/>
              <a:t>$account</a:t>
            </a:r>
          </a:p>
          <a:p>
            <a:pPr marL="0" indent="0">
              <a:buNone/>
            </a:pPr>
            <a:r>
              <a:rPr lang="en-IN" sz="1300" dirty="0"/>
              <a:t>       </a:t>
            </a:r>
            <a:r>
              <a:rPr lang="en-IN" sz="1300" b="1" dirty="0"/>
              <a:t>open</a:t>
            </a:r>
            <a:r>
              <a:rPr lang="en-IN" sz="1300" dirty="0"/>
              <a:t>    </a:t>
            </a:r>
            <a:r>
              <a:rPr lang="en-IN" sz="1300" b="1" dirty="0"/>
              <a:t>transfer      branch</a:t>
            </a:r>
            <a:r>
              <a:rPr lang="en-IN" sz="1300" dirty="0"/>
              <a:t>    </a:t>
            </a:r>
            <a:r>
              <a:rPr lang="en-IN" sz="1300" dirty="0" err="1"/>
              <a:t>bangalor</a:t>
            </a:r>
            <a:r>
              <a:rPr lang="en-IN" sz="1300" dirty="0"/>
              <a:t> </a:t>
            </a:r>
            <a:r>
              <a:rPr lang="en-IN" sz="1300" dirty="0" err="1"/>
              <a:t>bhubaneswar</a:t>
            </a:r>
            <a:r>
              <a:rPr lang="en-IN" sz="1300" dirty="0"/>
              <a:t>       </a:t>
            </a:r>
            <a:r>
              <a:rPr lang="en-IN" sz="1300" dirty="0" err="1"/>
              <a:t>figur</a:t>
            </a:r>
            <a:r>
              <a:rPr lang="en-IN" sz="1300" dirty="0"/>
              <a:t>      flight       </a:t>
            </a:r>
            <a:r>
              <a:rPr lang="en-IN" sz="1300" b="1" dirty="0" err="1">
                <a:solidFill>
                  <a:srgbClr val="FF0000"/>
                </a:solidFill>
              </a:rPr>
              <a:t>liabl</a:t>
            </a:r>
            <a:r>
              <a:rPr lang="en-IN" sz="1300" b="1" dirty="0">
                <a:solidFill>
                  <a:srgbClr val="FF0000"/>
                </a:solidFill>
              </a:rPr>
              <a:t>    mismatch       </a:t>
            </a:r>
            <a:r>
              <a:rPr lang="en-IN" sz="1300" dirty="0"/>
              <a:t>local </a:t>
            </a:r>
          </a:p>
          <a:p>
            <a:pPr marL="0" indent="0">
              <a:buNone/>
            </a:pPr>
            <a:r>
              <a:rPr lang="en-IN" sz="1300" dirty="0"/>
              <a:t>        0.70        0.45        0.36        0.34        0.34                 0.34        0.34        0.34        0.34        0.32 </a:t>
            </a:r>
          </a:p>
          <a:p>
            <a:pPr marL="0" indent="0">
              <a:buNone/>
            </a:pPr>
            <a:endParaRPr lang="en-IN" sz="1300" dirty="0"/>
          </a:p>
          <a:p>
            <a:pPr marL="0" indent="0">
              <a:buNone/>
            </a:pPr>
            <a:r>
              <a:rPr lang="en-IN" sz="1300" dirty="0"/>
              <a:t>&gt; </a:t>
            </a:r>
            <a:r>
              <a:rPr lang="en-IN" sz="1300" dirty="0" err="1"/>
              <a:t>findAssocs</a:t>
            </a:r>
            <a:r>
              <a:rPr lang="en-IN" sz="1300" dirty="0"/>
              <a:t>(</a:t>
            </a:r>
            <a:r>
              <a:rPr lang="en-IN" sz="1300" dirty="0" err="1"/>
              <a:t>dtm</a:t>
            </a:r>
            <a:r>
              <a:rPr lang="en-IN" sz="1300" dirty="0"/>
              <a:t>, "bank", 0.4)</a:t>
            </a:r>
          </a:p>
          <a:p>
            <a:pPr marL="0" indent="0">
              <a:buNone/>
            </a:pPr>
            <a:r>
              <a:rPr lang="en-IN" sz="1300" dirty="0"/>
              <a:t>$bank</a:t>
            </a:r>
          </a:p>
          <a:p>
            <a:pPr marL="0" indent="0">
              <a:buNone/>
            </a:pPr>
            <a:r>
              <a:rPr lang="en-IN" sz="1300" dirty="0"/>
              <a:t>    </a:t>
            </a:r>
            <a:r>
              <a:rPr lang="en-IN" sz="1300" dirty="0" err="1"/>
              <a:t>abc</a:t>
            </a:r>
            <a:r>
              <a:rPr lang="en-IN" sz="1300" dirty="0"/>
              <a:t>    </a:t>
            </a:r>
            <a:r>
              <a:rPr lang="en-IN" sz="1300" dirty="0" err="1"/>
              <a:t>abcd</a:t>
            </a:r>
            <a:r>
              <a:rPr lang="en-IN" sz="1300" dirty="0"/>
              <a:t> </a:t>
            </a:r>
            <a:r>
              <a:rPr lang="en-IN" sz="1300" dirty="0" err="1"/>
              <a:t>economi</a:t>
            </a:r>
            <a:r>
              <a:rPr lang="en-IN" sz="1300" dirty="0"/>
              <a:t>  </a:t>
            </a:r>
            <a:r>
              <a:rPr lang="en-IN" sz="1300" dirty="0" err="1"/>
              <a:t>depost</a:t>
            </a:r>
            <a:r>
              <a:rPr lang="en-IN" sz="1300" dirty="0"/>
              <a:t>  </a:t>
            </a:r>
            <a:r>
              <a:rPr lang="en-IN" sz="1300" dirty="0" err="1"/>
              <a:t>servic</a:t>
            </a:r>
            <a:r>
              <a:rPr lang="en-IN" sz="1300" dirty="0"/>
              <a:t>     can </a:t>
            </a:r>
          </a:p>
          <a:p>
            <a:pPr marL="0" indent="0">
              <a:buNone/>
            </a:pPr>
            <a:r>
              <a:rPr lang="en-IN" sz="1300" dirty="0"/>
              <a:t>   0.79    0.58    0.45    0.44    0.43    0.42 </a:t>
            </a:r>
          </a:p>
          <a:p>
            <a:pPr marL="0" indent="0">
              <a:buNone/>
            </a:pPr>
            <a:endParaRPr lang="en-IN" sz="1300" dirty="0"/>
          </a:p>
          <a:p>
            <a:pPr marL="0" indent="0">
              <a:buNone/>
            </a:pPr>
            <a:r>
              <a:rPr lang="en-IN" sz="1300" dirty="0"/>
              <a:t>&gt; </a:t>
            </a:r>
            <a:r>
              <a:rPr lang="en-IN" sz="1300" dirty="0" err="1"/>
              <a:t>findAssocs</a:t>
            </a:r>
            <a:r>
              <a:rPr lang="en-IN" sz="1300" dirty="0"/>
              <a:t>(</a:t>
            </a:r>
            <a:r>
              <a:rPr lang="en-IN" sz="1300" dirty="0" err="1"/>
              <a:t>dtm</a:t>
            </a:r>
            <a:r>
              <a:rPr lang="en-IN" sz="1300" dirty="0"/>
              <a:t>, "</a:t>
            </a:r>
            <a:r>
              <a:rPr lang="en-IN" sz="1300" dirty="0" err="1"/>
              <a:t>atm</a:t>
            </a:r>
            <a:r>
              <a:rPr lang="en-IN" sz="1300" dirty="0"/>
              <a:t>", 0.32)</a:t>
            </a:r>
          </a:p>
          <a:p>
            <a:pPr marL="0" indent="0">
              <a:buNone/>
            </a:pPr>
            <a:r>
              <a:rPr lang="en-IN" sz="1300" dirty="0"/>
              <a:t>$</a:t>
            </a:r>
            <a:r>
              <a:rPr lang="en-IN" sz="1300" dirty="0" err="1"/>
              <a:t>atm</a:t>
            </a:r>
            <a:endParaRPr lang="en-IN" sz="1300" dirty="0"/>
          </a:p>
          <a:p>
            <a:pPr marL="0" indent="0">
              <a:buNone/>
            </a:pPr>
            <a:r>
              <a:rPr lang="en-IN" sz="1300" dirty="0"/>
              <a:t>     </a:t>
            </a:r>
            <a:r>
              <a:rPr lang="en-IN" sz="1300" dirty="0" err="1"/>
              <a:t>denomin</a:t>
            </a:r>
            <a:r>
              <a:rPr lang="en-IN" sz="1300" dirty="0"/>
              <a:t>        giant        </a:t>
            </a:r>
            <a:r>
              <a:rPr lang="en-IN" sz="1300" dirty="0" err="1"/>
              <a:t>occas</a:t>
            </a:r>
            <a:r>
              <a:rPr lang="en-IN" sz="1300" dirty="0"/>
              <a:t>       </a:t>
            </a:r>
            <a:r>
              <a:rPr lang="en-IN" sz="1300" dirty="0" err="1"/>
              <a:t>upgrad</a:t>
            </a:r>
            <a:r>
              <a:rPr lang="en-IN" sz="1300" dirty="0"/>
              <a:t>       </a:t>
            </a:r>
            <a:r>
              <a:rPr lang="en-IN" sz="1300" dirty="0" err="1"/>
              <a:t>outdat</a:t>
            </a:r>
            <a:r>
              <a:rPr lang="en-IN" sz="1300" dirty="0"/>
              <a:t>        avail       </a:t>
            </a:r>
            <a:r>
              <a:rPr lang="en-IN" sz="1300" dirty="0" err="1"/>
              <a:t>barcod</a:t>
            </a:r>
            <a:r>
              <a:rPr lang="en-IN" sz="1300" dirty="0"/>
              <a:t>          </a:t>
            </a:r>
            <a:r>
              <a:rPr lang="en-IN" sz="1300" dirty="0" err="1"/>
              <a:t>gcc</a:t>
            </a:r>
            <a:r>
              <a:rPr lang="en-IN" sz="1300" dirty="0"/>
              <a:t> metropolitan </a:t>
            </a:r>
          </a:p>
          <a:p>
            <a:pPr marL="0" indent="0">
              <a:buNone/>
            </a:pPr>
            <a:r>
              <a:rPr lang="en-IN" sz="1300" dirty="0"/>
              <a:t>        0.41         0.41         0.41         0.41         0.38         0.36         0.35         0.35         0.35 </a:t>
            </a:r>
          </a:p>
          <a:p>
            <a:pPr marL="0" indent="0">
              <a:buNone/>
            </a:pPr>
            <a:r>
              <a:rPr lang="en-IN" sz="1300" dirty="0"/>
              <a:t>     </a:t>
            </a:r>
            <a:r>
              <a:rPr lang="en-IN" sz="1300" dirty="0" err="1"/>
              <a:t>ownself</a:t>
            </a:r>
            <a:r>
              <a:rPr lang="en-IN" sz="1300" dirty="0"/>
              <a:t>         user </a:t>
            </a:r>
          </a:p>
          <a:p>
            <a:pPr marL="0" indent="0">
              <a:buNone/>
            </a:pPr>
            <a:r>
              <a:rPr lang="en-IN" sz="1300" dirty="0"/>
              <a:t>        0.35         0.33 </a:t>
            </a:r>
          </a:p>
          <a:p>
            <a:pPr marL="0" indent="0">
              <a:buNone/>
            </a:pPr>
            <a:endParaRPr lang="en-IN" sz="1300" dirty="0"/>
          </a:p>
        </p:txBody>
      </p:sp>
    </p:spTree>
    <p:extLst>
      <p:ext uri="{BB962C8B-B14F-4D97-AF65-F5344CB8AC3E}">
        <p14:creationId xmlns:p14="http://schemas.microsoft.com/office/powerpoint/2010/main" val="475137909"/>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5967</TotalTime>
  <Words>409</Words>
  <Application>Microsoft Office PowerPoint</Application>
  <PresentationFormat>Widescreen</PresentationFormat>
  <Paragraphs>89</Paragraphs>
  <Slides>16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Courier New</vt:lpstr>
      <vt:lpstr>Tw Cen MT</vt:lpstr>
      <vt:lpstr>Tw Cen MT Condensed</vt:lpstr>
      <vt:lpstr>Wingdings 3</vt:lpstr>
      <vt:lpstr>Integral</vt:lpstr>
      <vt:lpstr>               Sentiment Analysis of a Bank</vt:lpstr>
      <vt:lpstr>               Technology Used : R Programming</vt:lpstr>
      <vt:lpstr>Scraping Data from local Directory</vt:lpstr>
      <vt:lpstr>                                                    Create COPRPUS </vt:lpstr>
      <vt:lpstr>Verify Term Frequency</vt:lpstr>
      <vt:lpstr>Plot Frequent words Frequency Not visible for all Terms</vt:lpstr>
      <vt:lpstr>Plot Frequent word plot for most frequent words:-</vt:lpstr>
      <vt:lpstr>Wordloud : for frequent words</vt:lpstr>
      <vt:lpstr>Association of frequent words</vt:lpstr>
      <vt:lpstr>Network of terms</vt:lpstr>
      <vt:lpstr>Topic Modelling</vt:lpstr>
      <vt:lpstr>Sentiment Analysis  </vt:lpstr>
      <vt:lpstr>Sentiment Analysis  : Polarity Graph </vt:lpstr>
      <vt:lpstr>Histogram: POLARITY of SENTENCES</vt:lpstr>
      <vt:lpstr>Sentiment of sentences through GGplot</vt:lpstr>
      <vt:lpstr>Negative Sentiment of sentences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a Bank</dc:title>
  <dc:creator>Jaideep Raikwar (Banking &amp; Financial Services)</dc:creator>
  <cp:lastModifiedBy>Jaideep Raikwar (Banking &amp; Financial Services)</cp:lastModifiedBy>
  <cp:revision>34</cp:revision>
  <dcterms:created xsi:type="dcterms:W3CDTF">2017-05-23T07:45:49Z</dcterms:created>
  <dcterms:modified xsi:type="dcterms:W3CDTF">2017-06-02T10:43:45Z</dcterms:modified>
</cp:coreProperties>
</file>