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1"/>
  </p:notesMasterIdLst>
  <p:sldIdLst>
    <p:sldId id="256" r:id="rId2"/>
    <p:sldId id="326" r:id="rId3"/>
    <p:sldId id="355" r:id="rId4"/>
    <p:sldId id="356" r:id="rId5"/>
    <p:sldId id="345" r:id="rId6"/>
    <p:sldId id="327" r:id="rId7"/>
    <p:sldId id="347" r:id="rId8"/>
    <p:sldId id="348" r:id="rId9"/>
    <p:sldId id="349" r:id="rId10"/>
    <p:sldId id="350" r:id="rId11"/>
    <p:sldId id="351" r:id="rId12"/>
    <p:sldId id="329" r:id="rId13"/>
    <p:sldId id="360" r:id="rId14"/>
    <p:sldId id="352" r:id="rId15"/>
    <p:sldId id="353" r:id="rId16"/>
    <p:sldId id="354" r:id="rId17"/>
    <p:sldId id="357" r:id="rId18"/>
    <p:sldId id="358" r:id="rId19"/>
    <p:sldId id="359" r:id="rId20"/>
    <p:sldId id="333" r:id="rId21"/>
    <p:sldId id="334" r:id="rId22"/>
    <p:sldId id="335" r:id="rId23"/>
    <p:sldId id="339" r:id="rId24"/>
    <p:sldId id="340" r:id="rId25"/>
    <p:sldId id="341" r:id="rId26"/>
    <p:sldId id="336" r:id="rId27"/>
    <p:sldId id="342" r:id="rId28"/>
    <p:sldId id="343" r:id="rId29"/>
    <p:sldId id="346" r:id="rId3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900"/>
    <a:srgbClr val="009999"/>
    <a:srgbClr val="7E9E60"/>
    <a:srgbClr val="FFCC00"/>
    <a:srgbClr val="BB28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40" autoAdjust="0"/>
    <p:restoredTop sz="96514" autoAdjust="0"/>
  </p:normalViewPr>
  <p:slideViewPr>
    <p:cSldViewPr snapToGrid="0" showGuides="1">
      <p:cViewPr>
        <p:scale>
          <a:sx n="80" d="100"/>
          <a:sy n="80" d="100"/>
        </p:scale>
        <p:origin x="-2200" y="-488"/>
      </p:cViewPr>
      <p:guideLst>
        <p:guide orient="horz" pos="2784"/>
        <p:guide pos="1758"/>
        <p:guide pos="762"/>
        <p:guide pos="3252"/>
        <p:guide pos="2766"/>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B26C3AC2-031F-40E1-BFBD-53793CE0579E}" type="datetimeFigureOut">
              <a:rPr lang="en-US"/>
              <a:pPr>
                <a:defRPr/>
              </a:pPr>
              <a:t>6/19/13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9A2F6C52-D690-4557-8C2B-8F1283760B4D}" type="slidenum">
              <a:rPr lang="en-US"/>
              <a:pPr>
                <a:defRPr/>
              </a:pPr>
              <a:t>‹#›</a:t>
            </a:fld>
            <a:endParaRPr lang="en-US"/>
          </a:p>
        </p:txBody>
      </p:sp>
    </p:spTree>
    <p:extLst>
      <p:ext uri="{BB962C8B-B14F-4D97-AF65-F5344CB8AC3E}">
        <p14:creationId xmlns:p14="http://schemas.microsoft.com/office/powerpoint/2010/main" val="1761691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FF5DD509-DEC3-42EB-ABA8-C9711254DCE8}"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ea typeface="ＭＳ Ｐゴシック" pitchFamily="34" charset="-128"/>
            </a:endParaRPr>
          </a:p>
        </p:txBody>
      </p:sp>
      <p:sp>
        <p:nvSpPr>
          <p:cNvPr id="542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0AB86FD-FF8C-449A-915F-616AB33204F4}" type="slidenum">
              <a:rPr lang="en-US" smtClean="0">
                <a:ea typeface="ＭＳ Ｐゴシック" pitchFamily="-108" charset="-128"/>
              </a:rPr>
              <a:pPr fontAlgn="base">
                <a:spcBef>
                  <a:spcPct val="0"/>
                </a:spcBef>
                <a:spcAft>
                  <a:spcPct val="0"/>
                </a:spcAft>
                <a:defRPr/>
              </a:pPr>
              <a:t>10</a:t>
            </a:fld>
            <a:endParaRPr lang="en-US" smtClean="0">
              <a:ea typeface="ＭＳ Ｐゴシック" pitchFamily="-108"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ea typeface="ＭＳ Ｐゴシック" pitchFamily="34" charset="-128"/>
            </a:endParaRPr>
          </a:p>
        </p:txBody>
      </p:sp>
      <p:sp>
        <p:nvSpPr>
          <p:cNvPr id="542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0AB86FD-FF8C-449A-915F-616AB33204F4}" type="slidenum">
              <a:rPr lang="en-US" smtClean="0">
                <a:ea typeface="ＭＳ Ｐゴシック" pitchFamily="-108" charset="-128"/>
              </a:rPr>
              <a:pPr fontAlgn="base">
                <a:spcBef>
                  <a:spcPct val="0"/>
                </a:spcBef>
                <a:spcAft>
                  <a:spcPct val="0"/>
                </a:spcAft>
                <a:defRPr/>
              </a:pPr>
              <a:t>11</a:t>
            </a:fld>
            <a:endParaRPr lang="en-US" smtClean="0">
              <a:ea typeface="ＭＳ Ｐゴシック" pitchFamily="-108"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ea typeface="ＭＳ Ｐゴシック" pitchFamily="34" charset="-128"/>
            </a:endParaRPr>
          </a:p>
        </p:txBody>
      </p:sp>
      <p:sp>
        <p:nvSpPr>
          <p:cNvPr id="542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0AB86FD-FF8C-449A-915F-616AB33204F4}" type="slidenum">
              <a:rPr lang="en-US" smtClean="0">
                <a:ea typeface="ＭＳ Ｐゴシック" pitchFamily="-108" charset="-128"/>
              </a:rPr>
              <a:pPr fontAlgn="base">
                <a:spcBef>
                  <a:spcPct val="0"/>
                </a:spcBef>
                <a:spcAft>
                  <a:spcPct val="0"/>
                </a:spcAft>
                <a:defRPr/>
              </a:pPr>
              <a:t>12</a:t>
            </a:fld>
            <a:endParaRPr lang="en-US" smtClean="0">
              <a:ea typeface="ＭＳ Ｐゴシック" pitchFamily="-108"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ea typeface="ＭＳ Ｐゴシック" pitchFamily="34" charset="-128"/>
            </a:endParaRPr>
          </a:p>
        </p:txBody>
      </p:sp>
      <p:sp>
        <p:nvSpPr>
          <p:cNvPr id="542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0AB86FD-FF8C-449A-915F-616AB33204F4}" type="slidenum">
              <a:rPr lang="en-US" smtClean="0">
                <a:ea typeface="ＭＳ Ｐゴシック" pitchFamily="-108" charset="-128"/>
              </a:rPr>
              <a:pPr fontAlgn="base">
                <a:spcBef>
                  <a:spcPct val="0"/>
                </a:spcBef>
                <a:spcAft>
                  <a:spcPct val="0"/>
                </a:spcAft>
                <a:defRPr/>
              </a:pPr>
              <a:t>13</a:t>
            </a:fld>
            <a:endParaRPr lang="en-US" smtClean="0">
              <a:ea typeface="ＭＳ Ｐゴシック" pitchFamily="-108"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ea typeface="ＭＳ Ｐゴシック" pitchFamily="34" charset="-128"/>
            </a:endParaRPr>
          </a:p>
        </p:txBody>
      </p:sp>
      <p:sp>
        <p:nvSpPr>
          <p:cNvPr id="542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0AB86FD-FF8C-449A-915F-616AB33204F4}" type="slidenum">
              <a:rPr lang="en-US" smtClean="0">
                <a:ea typeface="ＭＳ Ｐゴシック" pitchFamily="-108" charset="-128"/>
              </a:rPr>
              <a:pPr fontAlgn="base">
                <a:spcBef>
                  <a:spcPct val="0"/>
                </a:spcBef>
                <a:spcAft>
                  <a:spcPct val="0"/>
                </a:spcAft>
                <a:defRPr/>
              </a:pPr>
              <a:t>14</a:t>
            </a:fld>
            <a:endParaRPr lang="en-US" smtClean="0">
              <a:ea typeface="ＭＳ Ｐゴシック" pitchFamily="-108"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ea typeface="ＭＳ Ｐゴシック" pitchFamily="34" charset="-128"/>
            </a:endParaRPr>
          </a:p>
        </p:txBody>
      </p:sp>
      <p:sp>
        <p:nvSpPr>
          <p:cNvPr id="542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0AB86FD-FF8C-449A-915F-616AB33204F4}" type="slidenum">
              <a:rPr lang="en-US" smtClean="0">
                <a:ea typeface="ＭＳ Ｐゴシック" pitchFamily="-108" charset="-128"/>
              </a:rPr>
              <a:pPr fontAlgn="base">
                <a:spcBef>
                  <a:spcPct val="0"/>
                </a:spcBef>
                <a:spcAft>
                  <a:spcPct val="0"/>
                </a:spcAft>
                <a:defRPr/>
              </a:pPr>
              <a:t>15</a:t>
            </a:fld>
            <a:endParaRPr lang="en-US" smtClean="0">
              <a:ea typeface="ＭＳ Ｐゴシック" pitchFamily="-108"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ea typeface="ＭＳ Ｐゴシック" pitchFamily="34" charset="-128"/>
            </a:endParaRPr>
          </a:p>
        </p:txBody>
      </p:sp>
      <p:sp>
        <p:nvSpPr>
          <p:cNvPr id="542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0AB86FD-FF8C-449A-915F-616AB33204F4}" type="slidenum">
              <a:rPr lang="en-US" smtClean="0">
                <a:ea typeface="ＭＳ Ｐゴシック" pitchFamily="-108" charset="-128"/>
              </a:rPr>
              <a:pPr fontAlgn="base">
                <a:spcBef>
                  <a:spcPct val="0"/>
                </a:spcBef>
                <a:spcAft>
                  <a:spcPct val="0"/>
                </a:spcAft>
                <a:defRPr/>
              </a:pPr>
              <a:t>16</a:t>
            </a:fld>
            <a:endParaRPr lang="en-US" smtClean="0">
              <a:ea typeface="ＭＳ Ｐゴシック" pitchFamily="-108"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ea typeface="ＭＳ Ｐゴシック" pitchFamily="34" charset="-128"/>
            </a:endParaRPr>
          </a:p>
        </p:txBody>
      </p:sp>
      <p:sp>
        <p:nvSpPr>
          <p:cNvPr id="542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0AB86FD-FF8C-449A-915F-616AB33204F4}" type="slidenum">
              <a:rPr lang="en-US" smtClean="0">
                <a:ea typeface="ＭＳ Ｐゴシック" pitchFamily="-108" charset="-128"/>
              </a:rPr>
              <a:pPr fontAlgn="base">
                <a:spcBef>
                  <a:spcPct val="0"/>
                </a:spcBef>
                <a:spcAft>
                  <a:spcPct val="0"/>
                </a:spcAft>
                <a:defRPr/>
              </a:pPr>
              <a:t>17</a:t>
            </a:fld>
            <a:endParaRPr lang="en-US" smtClean="0">
              <a:ea typeface="ＭＳ Ｐゴシック" pitchFamily="-108"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ea typeface="ＭＳ Ｐゴシック" pitchFamily="34" charset="-128"/>
            </a:endParaRPr>
          </a:p>
        </p:txBody>
      </p:sp>
      <p:sp>
        <p:nvSpPr>
          <p:cNvPr id="542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0AB86FD-FF8C-449A-915F-616AB33204F4}" type="slidenum">
              <a:rPr lang="en-US" smtClean="0">
                <a:ea typeface="ＭＳ Ｐゴシック" pitchFamily="-108" charset="-128"/>
              </a:rPr>
              <a:pPr fontAlgn="base">
                <a:spcBef>
                  <a:spcPct val="0"/>
                </a:spcBef>
                <a:spcAft>
                  <a:spcPct val="0"/>
                </a:spcAft>
                <a:defRPr/>
              </a:pPr>
              <a:t>18</a:t>
            </a:fld>
            <a:endParaRPr lang="en-US" smtClean="0">
              <a:ea typeface="ＭＳ Ｐゴシック" pitchFamily="-108"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ea typeface="ＭＳ Ｐゴシック" pitchFamily="34" charset="-128"/>
            </a:endParaRPr>
          </a:p>
        </p:txBody>
      </p:sp>
      <p:sp>
        <p:nvSpPr>
          <p:cNvPr id="542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0AB86FD-FF8C-449A-915F-616AB33204F4}" type="slidenum">
              <a:rPr lang="en-US" smtClean="0">
                <a:ea typeface="ＭＳ Ｐゴシック" pitchFamily="-108" charset="-128"/>
              </a:rPr>
              <a:pPr fontAlgn="base">
                <a:spcBef>
                  <a:spcPct val="0"/>
                </a:spcBef>
                <a:spcAft>
                  <a:spcPct val="0"/>
                </a:spcAft>
                <a:defRPr/>
              </a:pPr>
              <a:t>19</a:t>
            </a:fld>
            <a:endParaRPr lang="en-US" smtClean="0">
              <a:ea typeface="ＭＳ Ｐゴシック" pitchFamily="-108"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ea typeface="ＭＳ Ｐゴシック" pitchFamily="34" charset="-128"/>
            </a:endParaRPr>
          </a:p>
        </p:txBody>
      </p:sp>
      <p:sp>
        <p:nvSpPr>
          <p:cNvPr id="542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0AB86FD-FF8C-449A-915F-616AB33204F4}" type="slidenum">
              <a:rPr lang="en-US" smtClean="0">
                <a:ea typeface="ＭＳ Ｐゴシック" pitchFamily="-108" charset="-128"/>
              </a:rPr>
              <a:pPr fontAlgn="base">
                <a:spcBef>
                  <a:spcPct val="0"/>
                </a:spcBef>
                <a:spcAft>
                  <a:spcPct val="0"/>
                </a:spcAft>
                <a:defRPr/>
              </a:pPr>
              <a:t>2</a:t>
            </a:fld>
            <a:endParaRPr lang="en-US" smtClean="0">
              <a:ea typeface="ＭＳ Ｐゴシック" pitchFamily="-108"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ea typeface="ＭＳ Ｐゴシック" pitchFamily="34" charset="-128"/>
            </a:endParaRPr>
          </a:p>
        </p:txBody>
      </p:sp>
      <p:sp>
        <p:nvSpPr>
          <p:cNvPr id="542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0AB86FD-FF8C-449A-915F-616AB33204F4}" type="slidenum">
              <a:rPr lang="en-US" smtClean="0">
                <a:ea typeface="ＭＳ Ｐゴシック" pitchFamily="-108" charset="-128"/>
              </a:rPr>
              <a:pPr fontAlgn="base">
                <a:spcBef>
                  <a:spcPct val="0"/>
                </a:spcBef>
                <a:spcAft>
                  <a:spcPct val="0"/>
                </a:spcAft>
                <a:defRPr/>
              </a:pPr>
              <a:t>3</a:t>
            </a:fld>
            <a:endParaRPr lang="en-US" smtClean="0">
              <a:ea typeface="ＭＳ Ｐゴシック" pitchFamily="-108"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ea typeface="ＭＳ Ｐゴシック" pitchFamily="34" charset="-128"/>
            </a:endParaRPr>
          </a:p>
        </p:txBody>
      </p:sp>
      <p:sp>
        <p:nvSpPr>
          <p:cNvPr id="542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0AB86FD-FF8C-449A-915F-616AB33204F4}" type="slidenum">
              <a:rPr lang="en-US" smtClean="0">
                <a:ea typeface="ＭＳ Ｐゴシック" pitchFamily="-108" charset="-128"/>
              </a:rPr>
              <a:pPr fontAlgn="base">
                <a:spcBef>
                  <a:spcPct val="0"/>
                </a:spcBef>
                <a:spcAft>
                  <a:spcPct val="0"/>
                </a:spcAft>
                <a:defRPr/>
              </a:pPr>
              <a:t>4</a:t>
            </a:fld>
            <a:endParaRPr lang="en-US" smtClean="0">
              <a:ea typeface="ＭＳ Ｐゴシック" pitchFamily="-108"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ea typeface="ＭＳ Ｐゴシック" pitchFamily="34" charset="-128"/>
            </a:endParaRPr>
          </a:p>
        </p:txBody>
      </p:sp>
      <p:sp>
        <p:nvSpPr>
          <p:cNvPr id="542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0AB86FD-FF8C-449A-915F-616AB33204F4}" type="slidenum">
              <a:rPr lang="en-US" smtClean="0">
                <a:ea typeface="ＭＳ Ｐゴシック" pitchFamily="-108" charset="-128"/>
              </a:rPr>
              <a:pPr fontAlgn="base">
                <a:spcBef>
                  <a:spcPct val="0"/>
                </a:spcBef>
                <a:spcAft>
                  <a:spcPct val="0"/>
                </a:spcAft>
                <a:defRPr/>
              </a:pPr>
              <a:t>5</a:t>
            </a:fld>
            <a:endParaRPr lang="en-US" smtClean="0">
              <a:ea typeface="ＭＳ Ｐゴシック" pitchFamily="-108"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ea typeface="ＭＳ Ｐゴシック" pitchFamily="34" charset="-128"/>
            </a:endParaRPr>
          </a:p>
        </p:txBody>
      </p:sp>
      <p:sp>
        <p:nvSpPr>
          <p:cNvPr id="542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0AB86FD-FF8C-449A-915F-616AB33204F4}" type="slidenum">
              <a:rPr lang="en-US" smtClean="0">
                <a:ea typeface="ＭＳ Ｐゴシック" pitchFamily="-108" charset="-128"/>
              </a:rPr>
              <a:pPr fontAlgn="base">
                <a:spcBef>
                  <a:spcPct val="0"/>
                </a:spcBef>
                <a:spcAft>
                  <a:spcPct val="0"/>
                </a:spcAft>
                <a:defRPr/>
              </a:pPr>
              <a:t>6</a:t>
            </a:fld>
            <a:endParaRPr lang="en-US" smtClean="0">
              <a:ea typeface="ＭＳ Ｐゴシック" pitchFamily="-108"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ea typeface="ＭＳ Ｐゴシック" pitchFamily="34" charset="-128"/>
            </a:endParaRPr>
          </a:p>
        </p:txBody>
      </p:sp>
      <p:sp>
        <p:nvSpPr>
          <p:cNvPr id="542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0AB86FD-FF8C-449A-915F-616AB33204F4}" type="slidenum">
              <a:rPr lang="en-US" smtClean="0">
                <a:ea typeface="ＭＳ Ｐゴシック" pitchFamily="-108" charset="-128"/>
              </a:rPr>
              <a:pPr fontAlgn="base">
                <a:spcBef>
                  <a:spcPct val="0"/>
                </a:spcBef>
                <a:spcAft>
                  <a:spcPct val="0"/>
                </a:spcAft>
                <a:defRPr/>
              </a:pPr>
              <a:t>7</a:t>
            </a:fld>
            <a:endParaRPr lang="en-US" smtClean="0">
              <a:ea typeface="ＭＳ Ｐゴシック" pitchFamily="-108"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ea typeface="ＭＳ Ｐゴシック" pitchFamily="34" charset="-128"/>
            </a:endParaRPr>
          </a:p>
        </p:txBody>
      </p:sp>
      <p:sp>
        <p:nvSpPr>
          <p:cNvPr id="542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0AB86FD-FF8C-449A-915F-616AB33204F4}" type="slidenum">
              <a:rPr lang="en-US" smtClean="0">
                <a:ea typeface="ＭＳ Ｐゴシック" pitchFamily="-108" charset="-128"/>
              </a:rPr>
              <a:pPr fontAlgn="base">
                <a:spcBef>
                  <a:spcPct val="0"/>
                </a:spcBef>
                <a:spcAft>
                  <a:spcPct val="0"/>
                </a:spcAft>
                <a:defRPr/>
              </a:pPr>
              <a:t>8</a:t>
            </a:fld>
            <a:endParaRPr lang="en-US" smtClean="0">
              <a:ea typeface="ＭＳ Ｐゴシック" pitchFamily="-108"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ea typeface="ＭＳ Ｐゴシック" pitchFamily="34" charset="-128"/>
            </a:endParaRPr>
          </a:p>
        </p:txBody>
      </p:sp>
      <p:sp>
        <p:nvSpPr>
          <p:cNvPr id="542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0AB86FD-FF8C-449A-915F-616AB33204F4}" type="slidenum">
              <a:rPr lang="en-US" smtClean="0">
                <a:ea typeface="ＭＳ Ｐゴシック" pitchFamily="-108" charset="-128"/>
              </a:rPr>
              <a:pPr fontAlgn="base">
                <a:spcBef>
                  <a:spcPct val="0"/>
                </a:spcBef>
                <a:spcAft>
                  <a:spcPct val="0"/>
                </a:spcAft>
                <a:defRPr/>
              </a:pPr>
              <a:t>9</a:t>
            </a:fld>
            <a:endParaRPr lang="en-US" smtClean="0">
              <a:ea typeface="ＭＳ Ｐゴシック" pitchFamily="-108"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6410325"/>
            <a:ext cx="9144000" cy="4460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a:p>
        </p:txBody>
      </p:sp>
      <p:pic>
        <p:nvPicPr>
          <p:cNvPr id="5" name="Picture 17" descr="veevalogo.png"/>
          <p:cNvPicPr>
            <a:picLocks noChangeAspect="1"/>
          </p:cNvPicPr>
          <p:nvPr/>
        </p:nvPicPr>
        <p:blipFill>
          <a:blip r:embed="rId2" cstate="print"/>
          <a:srcRect/>
          <a:stretch>
            <a:fillRect/>
          </a:stretch>
        </p:blipFill>
        <p:spPr bwMode="auto">
          <a:xfrm>
            <a:off x="2290763" y="2463800"/>
            <a:ext cx="4638675" cy="1066800"/>
          </a:xfrm>
          <a:prstGeom prst="rect">
            <a:avLst/>
          </a:prstGeom>
          <a:noFill/>
          <a:ln w="9525">
            <a:noFill/>
            <a:miter lim="800000"/>
            <a:headEnd/>
            <a:tailEnd/>
          </a:ln>
        </p:spPr>
      </p:pic>
      <p:sp>
        <p:nvSpPr>
          <p:cNvPr id="6" name="Rectangle 5"/>
          <p:cNvSpPr/>
          <p:nvPr/>
        </p:nvSpPr>
        <p:spPr>
          <a:xfrm>
            <a:off x="0" y="0"/>
            <a:ext cx="9144000" cy="3460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a:p>
        </p:txBody>
      </p:sp>
      <p:sp>
        <p:nvSpPr>
          <p:cNvPr id="7" name="Rectangle 6"/>
          <p:cNvSpPr/>
          <p:nvPr/>
        </p:nvSpPr>
        <p:spPr>
          <a:xfrm>
            <a:off x="265113" y="904875"/>
            <a:ext cx="8669337" cy="55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Parallelogram 7"/>
          <p:cNvSpPr/>
          <p:nvPr/>
        </p:nvSpPr>
        <p:spPr>
          <a:xfrm rot="5400000">
            <a:off x="3571875" y="5383213"/>
            <a:ext cx="1819275" cy="69850"/>
          </a:xfrm>
          <a:prstGeom prst="parallelogram">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a:p>
        </p:txBody>
      </p:sp>
      <p:sp>
        <p:nvSpPr>
          <p:cNvPr id="2" name="Title 1"/>
          <p:cNvSpPr>
            <a:spLocks noGrp="1"/>
          </p:cNvSpPr>
          <p:nvPr>
            <p:ph type="ctrTitle"/>
          </p:nvPr>
        </p:nvSpPr>
        <p:spPr>
          <a:xfrm>
            <a:off x="4572000" y="4460875"/>
            <a:ext cx="3886200" cy="1012825"/>
          </a:xfrm>
        </p:spPr>
        <p:txBody>
          <a:bodyPr>
            <a:noAutofit/>
          </a:bodyPr>
          <a:lstStyle>
            <a:lvl1pPr>
              <a:defRPr sz="2400" b="1">
                <a:latin typeface="Franklin Gothic Dem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572000" y="5626100"/>
            <a:ext cx="3886200" cy="762000"/>
          </a:xfrm>
        </p:spPr>
        <p:txBody>
          <a:bodyPr>
            <a:noAutofit/>
          </a:bodyPr>
          <a:lstStyle>
            <a:lvl1pPr marL="0" indent="0" algn="l">
              <a:buNone/>
              <a:defRPr sz="1800" b="1">
                <a:solidFill>
                  <a:schemeClr val="tx1">
                    <a:tint val="75000"/>
                  </a:schemeClr>
                </a:solidFill>
                <a:latin typeface="Franklin Gothic Book"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xmlns:p14="http://schemas.microsoft.com/office/powerpoint/2010/main" spd="med">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4" name="Rectangle 3"/>
          <p:cNvSpPr/>
          <p:nvPr/>
        </p:nvSpPr>
        <p:spPr>
          <a:xfrm>
            <a:off x="0" y="0"/>
            <a:ext cx="9144000" cy="6856413"/>
          </a:xfrm>
          <a:prstGeom prst="rect">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a:p>
        </p:txBody>
      </p:sp>
      <p:sp>
        <p:nvSpPr>
          <p:cNvPr id="2" name="Title 1"/>
          <p:cNvSpPr>
            <a:spLocks noGrp="1"/>
          </p:cNvSpPr>
          <p:nvPr>
            <p:ph type="title"/>
          </p:nvPr>
        </p:nvSpPr>
        <p:spPr>
          <a:xfrm>
            <a:off x="304800" y="204788"/>
            <a:ext cx="8229600" cy="792162"/>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509588" y="1162050"/>
            <a:ext cx="8177212" cy="4476750"/>
          </a:xfrm>
        </p:spPr>
        <p:txBody>
          <a:bodyPr rtlCol="0">
            <a:normAutofit/>
          </a:bodyPr>
          <a:lstStyle/>
          <a:p>
            <a:pPr lvl="0"/>
            <a:r>
              <a:rPr lang="en-US" noProof="0" smtClean="0"/>
              <a:t>Click icon to add chart</a:t>
            </a:r>
            <a:endParaRPr lang="en-US" noProof="0" dirty="0"/>
          </a:p>
        </p:txBody>
      </p:sp>
    </p:spTree>
  </p:cSld>
  <p:clrMapOvr>
    <a:masterClrMapping/>
  </p:clrMapOvr>
  <p:transition xmlns:p14="http://schemas.microsoft.com/office/powerpoint/2010/main" spd="med">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0" y="0"/>
            <a:ext cx="9144000" cy="6856413"/>
          </a:xfrm>
          <a:prstGeom prst="rect">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a:p>
        </p:txBody>
      </p:sp>
      <p:sp>
        <p:nvSpPr>
          <p:cNvPr id="2" name="Title 1"/>
          <p:cNvSpPr>
            <a:spLocks noGrp="1"/>
          </p:cNvSpPr>
          <p:nvPr>
            <p:ph type="title"/>
          </p:nvPr>
        </p:nvSpPr>
        <p:spPr>
          <a:xfrm>
            <a:off x="457200" y="274638"/>
            <a:ext cx="8229600" cy="931862"/>
          </a:xfrm>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76710"/>
            <a:ext cx="8229600" cy="5022490"/>
          </a:xfrm>
        </p:spPr>
        <p:txBody>
          <a:bodyPr/>
          <a:lstStyle>
            <a:lvl1pPr marL="228600" indent="-228600">
              <a:spcBef>
                <a:spcPts val="1800"/>
              </a:spcBef>
              <a:buSzPct val="80000"/>
              <a:defRPr/>
            </a:lvl1pPr>
            <a:lvl2pPr>
              <a:buClr>
                <a:schemeClr val="accent6"/>
              </a:buClr>
              <a:buSzPct val="80000"/>
              <a:buFont typeface="Arial" pitchFamily="34" charset="0"/>
              <a:buChar char="►"/>
              <a:defRPr sz="18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165100" y="723900"/>
            <a:ext cx="8737600" cy="101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a:p>
        </p:txBody>
      </p:sp>
      <p:sp>
        <p:nvSpPr>
          <p:cNvPr id="5" name="Parallelogram 4"/>
          <p:cNvSpPr/>
          <p:nvPr/>
        </p:nvSpPr>
        <p:spPr>
          <a:xfrm rot="5400000">
            <a:off x="3525837" y="2192338"/>
            <a:ext cx="1819275" cy="69850"/>
          </a:xfrm>
          <a:prstGeom prst="parallelogram">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a:p>
        </p:txBody>
      </p:sp>
      <p:sp>
        <p:nvSpPr>
          <p:cNvPr id="6" name="Rectangle 5"/>
          <p:cNvSpPr/>
          <p:nvPr/>
        </p:nvSpPr>
        <p:spPr>
          <a:xfrm>
            <a:off x="0" y="0"/>
            <a:ext cx="9144000" cy="6856413"/>
          </a:xfrm>
          <a:prstGeom prst="rect">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a:p>
        </p:txBody>
      </p:sp>
      <p:sp>
        <p:nvSpPr>
          <p:cNvPr id="7" name="Rectangle 6"/>
          <p:cNvSpPr/>
          <p:nvPr userDrawn="1"/>
        </p:nvSpPr>
        <p:spPr>
          <a:xfrm>
            <a:off x="0" y="6477000"/>
            <a:ext cx="7086600" cy="304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254000" y="1381125"/>
            <a:ext cx="3935413" cy="1844675"/>
          </a:xfrm>
        </p:spPr>
        <p:txBody>
          <a:bodyPr/>
          <a:lstStyle>
            <a:lvl1pPr algn="l">
              <a:defRPr sz="32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28600" y="3124200"/>
            <a:ext cx="3935413" cy="107950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cSld>
  <p:clrMapOvr>
    <a:masterClrMapping/>
  </p:clrMapOvr>
  <p:transition xmlns:p14="http://schemas.microsoft.com/office/powerpoint/2010/main" spd="med">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p:nvSpPr>
        <p:spPr>
          <a:xfrm>
            <a:off x="0" y="0"/>
            <a:ext cx="9144000" cy="6856413"/>
          </a:xfrm>
          <a:prstGeom prst="rect">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xmlns:p14="http://schemas.microsoft.com/office/powerpoint/2010/main" spd="med">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p:nvSpPr>
        <p:spPr>
          <a:xfrm>
            <a:off x="0" y="0"/>
            <a:ext cx="9144000" cy="6856413"/>
          </a:xfrm>
          <a:prstGeom prst="rect">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xmlns:p14="http://schemas.microsoft.com/office/powerpoint/2010/main" spd="med">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p:nvSpPr>
        <p:spPr>
          <a:xfrm>
            <a:off x="0" y="0"/>
            <a:ext cx="9144000" cy="6856413"/>
          </a:xfrm>
          <a:prstGeom prst="rect">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a:p>
        </p:txBody>
      </p:sp>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ransition xmlns:p14="http://schemas.microsoft.com/office/powerpoint/2010/main" spd="med">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spd="med">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xmlns:p14="http://schemas.microsoft.com/office/powerpoint/2010/main" spd="med">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xmlns:p14="http://schemas.microsoft.com/office/powerpoint/2010/main" spd="med">
    <p:wipe dir="d"/>
  </p:transition>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png"/><Relationship Id="rId13"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5"/>
          <p:cNvSpPr/>
          <p:nvPr/>
        </p:nvSpPr>
        <p:spPr>
          <a:xfrm>
            <a:off x="0" y="6426200"/>
            <a:ext cx="7213600" cy="434975"/>
          </a:xfrm>
          <a:prstGeom prst="rect">
            <a:avLst/>
          </a:prstGeom>
          <a:solidFill>
            <a:srgbClr val="F897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a:p>
        </p:txBody>
      </p:sp>
      <p:sp>
        <p:nvSpPr>
          <p:cNvPr id="1027" name="Title Placeholder 1"/>
          <p:cNvSpPr>
            <a:spLocks noGrp="1"/>
          </p:cNvSpPr>
          <p:nvPr>
            <p:ph type="title"/>
          </p:nvPr>
        </p:nvSpPr>
        <p:spPr bwMode="auto">
          <a:xfrm>
            <a:off x="457200" y="274638"/>
            <a:ext cx="8229600" cy="9128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457200" y="1276350"/>
            <a:ext cx="8229600" cy="48498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4"/>
            <a:r>
              <a:rPr lang="en-US" dirty="0" smtClean="0"/>
              <a:t>Fifth level</a:t>
            </a:r>
          </a:p>
        </p:txBody>
      </p:sp>
      <p:sp>
        <p:nvSpPr>
          <p:cNvPr id="13" name="Rectangle 12"/>
          <p:cNvSpPr/>
          <p:nvPr/>
        </p:nvSpPr>
        <p:spPr>
          <a:xfrm>
            <a:off x="7315200" y="6470650"/>
            <a:ext cx="182880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a:p>
        </p:txBody>
      </p:sp>
      <p:pic>
        <p:nvPicPr>
          <p:cNvPr id="1030" name="Picture 11" descr="veevalogo.png"/>
          <p:cNvPicPr>
            <a:picLocks noChangeAspect="1"/>
          </p:cNvPicPr>
          <p:nvPr/>
        </p:nvPicPr>
        <p:blipFill>
          <a:blip r:embed="rId12" cstate="print"/>
          <a:srcRect/>
          <a:stretch>
            <a:fillRect/>
          </a:stretch>
        </p:blipFill>
        <p:spPr bwMode="auto">
          <a:xfrm>
            <a:off x="7416800" y="6423025"/>
            <a:ext cx="1562100" cy="358775"/>
          </a:xfrm>
          <a:prstGeom prst="rect">
            <a:avLst/>
          </a:prstGeom>
          <a:noFill/>
          <a:ln w="9525">
            <a:noFill/>
            <a:miter lim="800000"/>
            <a:headEnd/>
            <a:tailEnd/>
          </a:ln>
        </p:spPr>
      </p:pic>
      <p:sp>
        <p:nvSpPr>
          <p:cNvPr id="11" name="Right Triangle 10"/>
          <p:cNvSpPr/>
          <p:nvPr/>
        </p:nvSpPr>
        <p:spPr>
          <a:xfrm>
            <a:off x="7204075" y="6415088"/>
            <a:ext cx="206375" cy="446087"/>
          </a:xfrm>
          <a:prstGeom prst="rtTriangle">
            <a:avLst/>
          </a:prstGeom>
          <a:solidFill>
            <a:srgbClr val="F897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a:p>
        </p:txBody>
      </p:sp>
      <p:sp>
        <p:nvSpPr>
          <p:cNvPr id="10" name="Rectangle 9"/>
          <p:cNvSpPr>
            <a:spLocks/>
          </p:cNvSpPr>
          <p:nvPr/>
        </p:nvSpPr>
        <p:spPr>
          <a:xfrm>
            <a:off x="0" y="0"/>
            <a:ext cx="9144000" cy="249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a:p>
        </p:txBody>
      </p:sp>
      <p:sp>
        <p:nvSpPr>
          <p:cNvPr id="15" name="Parallelogram 14"/>
          <p:cNvSpPr/>
          <p:nvPr/>
        </p:nvSpPr>
        <p:spPr>
          <a:xfrm flipH="1" flipV="1">
            <a:off x="382588" y="1165225"/>
            <a:ext cx="8413750" cy="26988"/>
          </a:xfrm>
          <a:prstGeom prst="parallelogram">
            <a:avLst/>
          </a:prstGeom>
          <a:solidFill>
            <a:srgbClr val="F897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a:p>
        </p:txBody>
      </p:sp>
      <p:sp>
        <p:nvSpPr>
          <p:cNvPr id="17" name="Right Triangle 16"/>
          <p:cNvSpPr/>
          <p:nvPr/>
        </p:nvSpPr>
        <p:spPr>
          <a:xfrm>
            <a:off x="0" y="-6350"/>
            <a:ext cx="204788" cy="44608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a:p>
        </p:txBody>
      </p:sp>
      <p:sp>
        <p:nvSpPr>
          <p:cNvPr id="12" name="Rectangle 11"/>
          <p:cNvSpPr/>
          <p:nvPr/>
        </p:nvSpPr>
        <p:spPr>
          <a:xfrm>
            <a:off x="0" y="0"/>
            <a:ext cx="9144000" cy="6856413"/>
          </a:xfrm>
          <a:prstGeom prst="rect">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a:p>
        </p:txBody>
      </p:sp>
      <p:sp>
        <p:nvSpPr>
          <p:cNvPr id="22" name="Rectangle 21"/>
          <p:cNvSpPr/>
          <p:nvPr/>
        </p:nvSpPr>
        <p:spPr>
          <a:xfrm>
            <a:off x="0" y="0"/>
            <a:ext cx="9144000" cy="685800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userDrawn="1"/>
        </p:nvSpPr>
        <p:spPr>
          <a:xfrm>
            <a:off x="0" y="6535738"/>
            <a:ext cx="7162800" cy="215900"/>
          </a:xfrm>
          <a:prstGeom prst="rect">
            <a:avLst/>
          </a:prstGeom>
          <a:noFill/>
        </p:spPr>
        <p:txBody>
          <a:bodyPr>
            <a:spAutoFit/>
          </a:bodyPr>
          <a:lstStyle/>
          <a:p>
            <a:pPr>
              <a:tabLst>
                <a:tab pos="6858000" algn="r"/>
              </a:tabLst>
              <a:defRPr/>
            </a:pPr>
            <a:fld id="{2A8DC564-1BFA-4E70-B318-19BE1171AE8C}" type="slidenum">
              <a:rPr lang="en-US" sz="800">
                <a:solidFill>
                  <a:schemeClr val="bg1"/>
                </a:solidFill>
                <a:latin typeface="Arial" pitchFamily="34" charset="0"/>
              </a:rPr>
              <a:pPr>
                <a:tabLst>
                  <a:tab pos="6858000" algn="r"/>
                </a:tabLst>
                <a:defRPr/>
              </a:pPr>
              <a:t>‹#›</a:t>
            </a:fld>
            <a:r>
              <a:rPr lang="en-US" sz="800" dirty="0">
                <a:solidFill>
                  <a:schemeClr val="bg1"/>
                </a:solidFill>
                <a:latin typeface="Arial" pitchFamily="34" charset="0"/>
              </a:rPr>
              <a:t> 	 ©</a:t>
            </a:r>
            <a:r>
              <a:rPr lang="en-US" sz="800" dirty="0" smtClean="0">
                <a:solidFill>
                  <a:schemeClr val="bg1"/>
                </a:solidFill>
                <a:latin typeface="Arial" pitchFamily="34" charset="0"/>
              </a:rPr>
              <a:t>2013 </a:t>
            </a:r>
            <a:r>
              <a:rPr lang="en-US" sz="800" dirty="0">
                <a:solidFill>
                  <a:schemeClr val="bg1"/>
                </a:solidFill>
                <a:latin typeface="Arial" pitchFamily="34" charset="0"/>
              </a:rPr>
              <a:t>Veeva Systems</a:t>
            </a:r>
            <a:endParaRPr lang="en-US" sz="800" dirty="0">
              <a:latin typeface="Arial" pitchFamily="34" charset="0"/>
            </a:endParaRPr>
          </a:p>
        </p:txBody>
      </p:sp>
      <p:sp>
        <p:nvSpPr>
          <p:cNvPr id="2" name="TextBox 1"/>
          <p:cNvSpPr txBox="1"/>
          <p:nvPr userDrawn="1"/>
        </p:nvSpPr>
        <p:spPr>
          <a:xfrm>
            <a:off x="2901246" y="6516158"/>
            <a:ext cx="2250937" cy="307777"/>
          </a:xfrm>
          <a:prstGeom prst="rect">
            <a:avLst/>
          </a:prstGeom>
          <a:noFill/>
        </p:spPr>
        <p:txBody>
          <a:bodyPr wrap="none" rtlCol="0">
            <a:spAutoFit/>
          </a:bodyPr>
          <a:lstStyle/>
          <a:p>
            <a:r>
              <a:rPr lang="en-US" sz="1400" b="1" dirty="0" smtClean="0">
                <a:solidFill>
                  <a:schemeClr val="bg1"/>
                </a:solidFill>
              </a:rPr>
              <a:t>Confidential Information</a:t>
            </a:r>
            <a:endParaRPr lang="en-US" sz="1400"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4600" r:id="rId1"/>
    <p:sldLayoutId id="2147484601" r:id="rId2"/>
    <p:sldLayoutId id="2147484602" r:id="rId3"/>
    <p:sldLayoutId id="2147484603" r:id="rId4"/>
    <p:sldLayoutId id="2147484604" r:id="rId5"/>
    <p:sldLayoutId id="2147484605" r:id="rId6"/>
    <p:sldLayoutId id="2147484597" r:id="rId7"/>
    <p:sldLayoutId id="2147484598" r:id="rId8"/>
    <p:sldLayoutId id="2147484599" r:id="rId9"/>
    <p:sldLayoutId id="2147484606" r:id="rId10"/>
  </p:sldLayoutIdLst>
  <p:transition xmlns:p14="http://schemas.microsoft.com/office/powerpoint/2010/main" spd="med">
    <p:wipe dir="d"/>
  </p:transition>
  <p:timing>
    <p:tnLst>
      <p:par>
        <p:cTn xmlns:p14="http://schemas.microsoft.com/office/powerpoint/2010/main" id="1" dur="indefinite" restart="never" nodeType="tmRoot"/>
      </p:par>
    </p:tnLst>
  </p:timing>
  <p:hf sldNum="0" hdr="0" ftr="0" dt="0"/>
  <p:txStyles>
    <p:titleStyle>
      <a:lvl1pPr algn="l" rtl="0" eaLnBrk="0" fontAlgn="base" hangingPunct="0">
        <a:spcBef>
          <a:spcPct val="0"/>
        </a:spcBef>
        <a:spcAft>
          <a:spcPct val="0"/>
        </a:spcAft>
        <a:defRPr sz="2800" kern="1200">
          <a:solidFill>
            <a:schemeClr val="tx1"/>
          </a:solidFill>
          <a:latin typeface="Franklin Gothic Demi" pitchFamily="34" charset="0"/>
          <a:ea typeface="+mj-ea"/>
          <a:cs typeface="+mj-cs"/>
        </a:defRPr>
      </a:lvl1pPr>
      <a:lvl2pPr algn="l" rtl="0" eaLnBrk="0" fontAlgn="base" hangingPunct="0">
        <a:spcBef>
          <a:spcPct val="0"/>
        </a:spcBef>
        <a:spcAft>
          <a:spcPct val="0"/>
        </a:spcAft>
        <a:defRPr sz="2800">
          <a:solidFill>
            <a:schemeClr val="tx1"/>
          </a:solidFill>
          <a:latin typeface="Franklin Gothic Demi" pitchFamily="34" charset="0"/>
        </a:defRPr>
      </a:lvl2pPr>
      <a:lvl3pPr algn="l" rtl="0" eaLnBrk="0" fontAlgn="base" hangingPunct="0">
        <a:spcBef>
          <a:spcPct val="0"/>
        </a:spcBef>
        <a:spcAft>
          <a:spcPct val="0"/>
        </a:spcAft>
        <a:defRPr sz="2800">
          <a:solidFill>
            <a:schemeClr val="tx1"/>
          </a:solidFill>
          <a:latin typeface="Franklin Gothic Demi" pitchFamily="34" charset="0"/>
        </a:defRPr>
      </a:lvl3pPr>
      <a:lvl4pPr algn="l" rtl="0" eaLnBrk="0" fontAlgn="base" hangingPunct="0">
        <a:spcBef>
          <a:spcPct val="0"/>
        </a:spcBef>
        <a:spcAft>
          <a:spcPct val="0"/>
        </a:spcAft>
        <a:defRPr sz="2800">
          <a:solidFill>
            <a:schemeClr val="tx1"/>
          </a:solidFill>
          <a:latin typeface="Franklin Gothic Demi" pitchFamily="34" charset="0"/>
        </a:defRPr>
      </a:lvl4pPr>
      <a:lvl5pPr algn="l" rtl="0" eaLnBrk="0" fontAlgn="base" hangingPunct="0">
        <a:spcBef>
          <a:spcPct val="0"/>
        </a:spcBef>
        <a:spcAft>
          <a:spcPct val="0"/>
        </a:spcAft>
        <a:defRPr sz="2800">
          <a:solidFill>
            <a:schemeClr val="tx1"/>
          </a:solidFill>
          <a:latin typeface="Franklin Gothic Demi" pitchFamily="34" charset="0"/>
        </a:defRPr>
      </a:lvl5pPr>
      <a:lvl6pPr marL="457200" algn="l" rtl="0" eaLnBrk="1" fontAlgn="base" hangingPunct="1">
        <a:spcBef>
          <a:spcPct val="0"/>
        </a:spcBef>
        <a:spcAft>
          <a:spcPct val="0"/>
        </a:spcAft>
        <a:defRPr sz="3600">
          <a:solidFill>
            <a:schemeClr val="tx1"/>
          </a:solidFill>
          <a:latin typeface="Franklin Gothic Demi" pitchFamily="34" charset="0"/>
        </a:defRPr>
      </a:lvl6pPr>
      <a:lvl7pPr marL="914400" algn="l" rtl="0" eaLnBrk="1" fontAlgn="base" hangingPunct="1">
        <a:spcBef>
          <a:spcPct val="0"/>
        </a:spcBef>
        <a:spcAft>
          <a:spcPct val="0"/>
        </a:spcAft>
        <a:defRPr sz="3600">
          <a:solidFill>
            <a:schemeClr val="tx1"/>
          </a:solidFill>
          <a:latin typeface="Franklin Gothic Demi" pitchFamily="34" charset="0"/>
        </a:defRPr>
      </a:lvl7pPr>
      <a:lvl8pPr marL="1371600" algn="l" rtl="0" eaLnBrk="1" fontAlgn="base" hangingPunct="1">
        <a:spcBef>
          <a:spcPct val="0"/>
        </a:spcBef>
        <a:spcAft>
          <a:spcPct val="0"/>
        </a:spcAft>
        <a:defRPr sz="3600">
          <a:solidFill>
            <a:schemeClr val="tx1"/>
          </a:solidFill>
          <a:latin typeface="Franklin Gothic Demi" pitchFamily="34" charset="0"/>
        </a:defRPr>
      </a:lvl8pPr>
      <a:lvl9pPr marL="1828800" algn="l" rtl="0" eaLnBrk="1" fontAlgn="base" hangingPunct="1">
        <a:spcBef>
          <a:spcPct val="0"/>
        </a:spcBef>
        <a:spcAft>
          <a:spcPct val="0"/>
        </a:spcAft>
        <a:defRPr sz="3600">
          <a:solidFill>
            <a:schemeClr val="tx1"/>
          </a:solidFill>
          <a:latin typeface="Franklin Gothic Demi" pitchFamily="34" charset="0"/>
        </a:defRPr>
      </a:lvl9pPr>
    </p:titleStyle>
    <p:bodyStyle>
      <a:lvl1pPr marL="228600" indent="-228600" algn="l" rtl="0" eaLnBrk="0" fontAlgn="base" hangingPunct="0">
        <a:spcBef>
          <a:spcPts val="500"/>
        </a:spcBef>
        <a:spcAft>
          <a:spcPct val="0"/>
        </a:spcAft>
        <a:buSzPct val="85000"/>
        <a:buBlip>
          <a:blip r:embed="rId13"/>
        </a:buBlip>
        <a:defRPr sz="2000" b="1" kern="1200">
          <a:solidFill>
            <a:schemeClr val="tx1"/>
          </a:solidFill>
          <a:latin typeface="Franklin Gothic Book" pitchFamily="34" charset="0"/>
          <a:ea typeface="+mn-ea"/>
          <a:cs typeface="+mn-cs"/>
        </a:defRPr>
      </a:lvl1pPr>
      <a:lvl2pPr marL="514350" indent="-285750" algn="l" rtl="0" eaLnBrk="0" fontAlgn="base" hangingPunct="0">
        <a:spcBef>
          <a:spcPts val="500"/>
        </a:spcBef>
        <a:spcAft>
          <a:spcPct val="0"/>
        </a:spcAft>
        <a:buClr>
          <a:srgbClr val="F89700"/>
        </a:buClr>
        <a:buSzPct val="85000"/>
        <a:buFont typeface="Arial" charset="0"/>
        <a:buChar char="►"/>
        <a:defRPr sz="2800" kern="1200">
          <a:solidFill>
            <a:schemeClr val="tx1"/>
          </a:solidFill>
          <a:latin typeface="Franklin Gothic Book" pitchFamily="34" charset="0"/>
          <a:ea typeface="+mn-ea"/>
          <a:cs typeface="+mn-cs"/>
        </a:defRPr>
      </a:lvl2pPr>
      <a:lvl3pPr marL="741363" indent="-228600" algn="l" rtl="0" eaLnBrk="0" fontAlgn="base" hangingPunct="0">
        <a:spcBef>
          <a:spcPts val="500"/>
        </a:spcBef>
        <a:spcAft>
          <a:spcPct val="0"/>
        </a:spcAft>
        <a:buClr>
          <a:srgbClr val="F89700"/>
        </a:buClr>
        <a:buFont typeface="Arial" charset="0"/>
        <a:buChar char="•"/>
        <a:defRPr sz="1600" kern="1200">
          <a:solidFill>
            <a:schemeClr val="tx1"/>
          </a:solidFill>
          <a:latin typeface="Franklin Gothic Book" pitchFamily="34" charset="0"/>
          <a:ea typeface="+mn-ea"/>
          <a:cs typeface="+mn-cs"/>
        </a:defRPr>
      </a:lvl3pPr>
      <a:lvl4pPr marL="969963" indent="-228600" algn="l" rtl="0" eaLnBrk="0" fontAlgn="base" hangingPunct="0">
        <a:spcBef>
          <a:spcPts val="500"/>
        </a:spcBef>
        <a:spcAft>
          <a:spcPct val="0"/>
        </a:spcAft>
        <a:buClr>
          <a:srgbClr val="F89700"/>
        </a:buClr>
        <a:buFont typeface="Arial" charset="0"/>
        <a:buChar char="–"/>
        <a:defRPr sz="1400" kern="1200">
          <a:solidFill>
            <a:schemeClr val="tx1"/>
          </a:solidFill>
          <a:latin typeface="Franklin Gothic Book" pitchFamily="34" charset="0"/>
          <a:ea typeface="+mn-ea"/>
          <a:cs typeface="+mn-cs"/>
        </a:defRPr>
      </a:lvl4pPr>
      <a:lvl5pPr marL="1198563" indent="-228600" algn="l" rtl="0" eaLnBrk="0" fontAlgn="base" hangingPunct="0">
        <a:spcBef>
          <a:spcPts val="500"/>
        </a:spcBef>
        <a:spcAft>
          <a:spcPct val="0"/>
        </a:spcAft>
        <a:buClr>
          <a:srgbClr val="F89700"/>
        </a:buClr>
        <a:buFont typeface="Arial" charset="0"/>
        <a:buChar char="»"/>
        <a:defRPr sz="1400" kern="1200">
          <a:solidFill>
            <a:schemeClr val="tx1"/>
          </a:solidFill>
          <a:latin typeface="Franklin Gothic Book"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4724400" y="4359274"/>
            <a:ext cx="4171244" cy="1012825"/>
          </a:xfrm>
        </p:spPr>
        <p:txBody>
          <a:bodyPr/>
          <a:lstStyle/>
          <a:p>
            <a:pPr algn="ctr" eaLnBrk="1" hangingPunct="1"/>
            <a:r>
              <a:rPr lang="en-US" dirty="0" smtClean="0"/>
              <a:t>Veeva CLM Selector Training Modules</a:t>
            </a:r>
          </a:p>
        </p:txBody>
      </p:sp>
      <p:sp>
        <p:nvSpPr>
          <p:cNvPr id="4" name="Subtitle 3"/>
          <p:cNvSpPr>
            <a:spLocks noGrp="1"/>
          </p:cNvSpPr>
          <p:nvPr>
            <p:ph type="subTitle" idx="1"/>
          </p:nvPr>
        </p:nvSpPr>
        <p:spPr>
          <a:xfrm>
            <a:off x="5034844" y="5599290"/>
            <a:ext cx="3019392" cy="687210"/>
          </a:xfrm>
        </p:spPr>
        <p:txBody>
          <a:bodyPr/>
          <a:lstStyle/>
          <a:p>
            <a:pPr>
              <a:defRPr/>
            </a:pPr>
            <a:r>
              <a:rPr lang="en-US" dirty="0" smtClean="0"/>
              <a:t>Veeva Professional Services</a:t>
            </a:r>
          </a:p>
        </p:txBody>
      </p:sp>
    </p:spTree>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Content Placeholder 2"/>
          <p:cNvSpPr>
            <a:spLocks noGrp="1"/>
          </p:cNvSpPr>
          <p:nvPr>
            <p:ph idx="1"/>
          </p:nvPr>
        </p:nvSpPr>
        <p:spPr>
          <a:xfrm>
            <a:off x="457200" y="1371600"/>
            <a:ext cx="8229600" cy="4927600"/>
          </a:xfrm>
        </p:spPr>
        <p:txBody>
          <a:bodyPr/>
          <a:lstStyle/>
          <a:p>
            <a:pPr marL="0" indent="0" algn="ctr">
              <a:buNone/>
              <a:defRPr/>
            </a:pPr>
            <a:endParaRPr lang="en-US" sz="6000" dirty="0" smtClean="0">
              <a:latin typeface="Apple Chancery"/>
              <a:cs typeface="Apple Chancery"/>
            </a:endParaRPr>
          </a:p>
          <a:p>
            <a:pPr marL="0" indent="0" algn="ctr">
              <a:buNone/>
              <a:defRPr/>
            </a:pPr>
            <a:r>
              <a:rPr lang="en-US" sz="6000" dirty="0" smtClean="0">
                <a:solidFill>
                  <a:srgbClr val="3366FF"/>
                </a:solidFill>
                <a:latin typeface="Apple Chancery"/>
                <a:cs typeface="Apple Chancery"/>
              </a:rPr>
              <a:t>End User Training</a:t>
            </a:r>
            <a:endParaRPr lang="en-US" sz="6000" dirty="0">
              <a:solidFill>
                <a:srgbClr val="3366FF"/>
              </a:solidFill>
              <a:latin typeface="Apple Chancery"/>
              <a:cs typeface="Apple Chancery"/>
            </a:endParaRPr>
          </a:p>
        </p:txBody>
      </p:sp>
    </p:spTree>
    <p:extLst>
      <p:ext uri="{BB962C8B-B14F-4D97-AF65-F5344CB8AC3E}">
        <p14:creationId xmlns:p14="http://schemas.microsoft.com/office/powerpoint/2010/main" val="2333370998"/>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End User Training: Pre-requisites</a:t>
            </a:r>
          </a:p>
        </p:txBody>
      </p:sp>
      <p:sp>
        <p:nvSpPr>
          <p:cNvPr id="10243" name="Content Placeholder 2"/>
          <p:cNvSpPr>
            <a:spLocks noGrp="1"/>
          </p:cNvSpPr>
          <p:nvPr>
            <p:ph idx="1"/>
          </p:nvPr>
        </p:nvSpPr>
        <p:spPr>
          <a:xfrm>
            <a:off x="457200" y="1371600"/>
            <a:ext cx="8229600" cy="4927600"/>
          </a:xfrm>
        </p:spPr>
        <p:txBody>
          <a:bodyPr/>
          <a:lstStyle/>
          <a:p>
            <a:pPr>
              <a:defRPr/>
            </a:pPr>
            <a:r>
              <a:rPr lang="en-US" dirty="0" smtClean="0">
                <a:solidFill>
                  <a:srgbClr val="000000"/>
                </a:solidFill>
              </a:rPr>
              <a:t>CLM must be enabled for the organization</a:t>
            </a:r>
          </a:p>
          <a:p>
            <a:pPr>
              <a:defRPr/>
            </a:pPr>
            <a:r>
              <a:rPr lang="en-US" dirty="0" smtClean="0">
                <a:solidFill>
                  <a:srgbClr val="000000"/>
                </a:solidFill>
              </a:rPr>
              <a:t>CLM Presentations must already exist in the organization</a:t>
            </a:r>
          </a:p>
          <a:p>
            <a:pPr>
              <a:defRPr/>
            </a:pPr>
            <a:r>
              <a:rPr lang="en-US" dirty="0" smtClean="0">
                <a:solidFill>
                  <a:srgbClr val="000000"/>
                </a:solidFill>
              </a:rPr>
              <a:t>End users must have access to </a:t>
            </a:r>
            <a:r>
              <a:rPr lang="en-US" dirty="0" err="1" smtClean="0">
                <a:solidFill>
                  <a:srgbClr val="000000"/>
                </a:solidFill>
              </a:rPr>
              <a:t>iConnect</a:t>
            </a:r>
            <a:r>
              <a:rPr lang="en-US" dirty="0" smtClean="0">
                <a:solidFill>
                  <a:srgbClr val="000000"/>
                </a:solidFill>
              </a:rPr>
              <a:t> &amp; CLM Visibility Manager tab</a:t>
            </a:r>
          </a:p>
          <a:p>
            <a:pPr marL="0" indent="0">
              <a:buNone/>
              <a:defRPr/>
            </a:pPr>
            <a:endParaRPr lang="en-US" dirty="0">
              <a:solidFill>
                <a:srgbClr val="000000"/>
              </a:solidFill>
            </a:endParaRPr>
          </a:p>
        </p:txBody>
      </p:sp>
      <p:pic>
        <p:nvPicPr>
          <p:cNvPr id="2" name="Picture 1"/>
          <p:cNvPicPr>
            <a:picLocks noChangeAspect="1"/>
          </p:cNvPicPr>
          <p:nvPr/>
        </p:nvPicPr>
        <p:blipFill>
          <a:blip r:embed="rId3"/>
          <a:stretch>
            <a:fillRect/>
          </a:stretch>
        </p:blipFill>
        <p:spPr>
          <a:xfrm>
            <a:off x="841375" y="3086335"/>
            <a:ext cx="7956550" cy="2898540"/>
          </a:xfrm>
          <a:prstGeom prst="rect">
            <a:avLst/>
          </a:prstGeom>
        </p:spPr>
      </p:pic>
    </p:spTree>
    <p:extLst>
      <p:ext uri="{BB962C8B-B14F-4D97-AF65-F5344CB8AC3E}">
        <p14:creationId xmlns:p14="http://schemas.microsoft.com/office/powerpoint/2010/main" val="1714521017"/>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Veeva CLM </a:t>
            </a:r>
            <a:r>
              <a:rPr lang="en-US" dirty="0" smtClean="0"/>
              <a:t>Selector Overview</a:t>
            </a:r>
          </a:p>
        </p:txBody>
      </p:sp>
      <p:sp>
        <p:nvSpPr>
          <p:cNvPr id="10243" name="Content Placeholder 2"/>
          <p:cNvSpPr>
            <a:spLocks noGrp="1"/>
          </p:cNvSpPr>
          <p:nvPr>
            <p:ph idx="1"/>
          </p:nvPr>
        </p:nvSpPr>
        <p:spPr>
          <a:xfrm>
            <a:off x="457200" y="1371600"/>
            <a:ext cx="8229600" cy="4927600"/>
          </a:xfrm>
        </p:spPr>
        <p:txBody>
          <a:bodyPr/>
          <a:lstStyle/>
          <a:p>
            <a:pPr>
              <a:defRPr/>
            </a:pPr>
            <a:r>
              <a:rPr lang="en-US" dirty="0" smtClean="0">
                <a:solidFill>
                  <a:srgbClr val="000000"/>
                </a:solidFill>
              </a:rPr>
              <a:t>The CLM Selector tool provides the ability to a user to see their current state of visibility for CLM presentations and update it according to their specific field use needs</a:t>
            </a:r>
          </a:p>
          <a:p>
            <a:pPr>
              <a:defRPr/>
            </a:pPr>
            <a:r>
              <a:rPr lang="en-US" dirty="0" smtClean="0">
                <a:solidFill>
                  <a:srgbClr val="000000"/>
                </a:solidFill>
              </a:rPr>
              <a:t>It manifests itself as a simple </a:t>
            </a:r>
            <a:r>
              <a:rPr lang="en-US" dirty="0" err="1" smtClean="0">
                <a:solidFill>
                  <a:srgbClr val="000000"/>
                </a:solidFill>
              </a:rPr>
              <a:t>iConnect</a:t>
            </a:r>
            <a:r>
              <a:rPr lang="en-US" dirty="0" smtClean="0">
                <a:solidFill>
                  <a:srgbClr val="000000"/>
                </a:solidFill>
              </a:rPr>
              <a:t> tab</a:t>
            </a:r>
          </a:p>
          <a:p>
            <a:pPr>
              <a:defRPr/>
            </a:pPr>
            <a:r>
              <a:rPr lang="en-US" dirty="0" smtClean="0"/>
              <a:t>CLM Selector </a:t>
            </a:r>
            <a:r>
              <a:rPr lang="en-US" dirty="0" smtClean="0">
                <a:solidFill>
                  <a:srgbClr val="000000"/>
                </a:solidFill>
              </a:rPr>
              <a:t>changes the Sharing structure of one or more CLM Presentations </a:t>
            </a:r>
            <a:r>
              <a:rPr lang="en-US" u="sng" dirty="0" smtClean="0">
                <a:solidFill>
                  <a:srgbClr val="000000"/>
                </a:solidFill>
              </a:rPr>
              <a:t>online only</a:t>
            </a:r>
            <a:r>
              <a:rPr lang="en-US" dirty="0">
                <a:solidFill>
                  <a:srgbClr val="000000"/>
                </a:solidFill>
              </a:rPr>
              <a:t> </a:t>
            </a:r>
            <a:r>
              <a:rPr lang="en-US" dirty="0" smtClean="0">
                <a:solidFill>
                  <a:srgbClr val="000000"/>
                </a:solidFill>
              </a:rPr>
              <a:t>– users must perform a “Refresh Database” operation on </a:t>
            </a:r>
            <a:r>
              <a:rPr lang="en-US" dirty="0" err="1" smtClean="0">
                <a:solidFill>
                  <a:srgbClr val="000000"/>
                </a:solidFill>
              </a:rPr>
              <a:t>iRep</a:t>
            </a:r>
            <a:r>
              <a:rPr lang="en-US" dirty="0" smtClean="0">
                <a:solidFill>
                  <a:srgbClr val="000000"/>
                </a:solidFill>
              </a:rPr>
              <a:t> to effect changes on </a:t>
            </a:r>
            <a:r>
              <a:rPr lang="en-US" dirty="0" err="1" smtClean="0">
                <a:solidFill>
                  <a:srgbClr val="000000"/>
                </a:solidFill>
              </a:rPr>
              <a:t>iRep</a:t>
            </a:r>
            <a:endParaRPr lang="en-US" dirty="0" smtClean="0">
              <a:solidFill>
                <a:srgbClr val="000000"/>
              </a:solidFill>
            </a:endParaRPr>
          </a:p>
        </p:txBody>
      </p:sp>
    </p:spTree>
    <p:extLst>
      <p:ext uri="{BB962C8B-B14F-4D97-AF65-F5344CB8AC3E}">
        <p14:creationId xmlns:p14="http://schemas.microsoft.com/office/powerpoint/2010/main" val="3309078938"/>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End User Training: Making Available/Selected lists</a:t>
            </a:r>
          </a:p>
        </p:txBody>
      </p:sp>
      <p:sp>
        <p:nvSpPr>
          <p:cNvPr id="10243" name="Content Placeholder 2"/>
          <p:cNvSpPr>
            <a:spLocks noGrp="1"/>
          </p:cNvSpPr>
          <p:nvPr>
            <p:ph idx="1"/>
          </p:nvPr>
        </p:nvSpPr>
        <p:spPr>
          <a:xfrm>
            <a:off x="457200" y="1371600"/>
            <a:ext cx="8229600" cy="4927600"/>
          </a:xfrm>
        </p:spPr>
        <p:txBody>
          <a:bodyPr/>
          <a:lstStyle/>
          <a:p>
            <a:pPr marL="0" indent="0">
              <a:buNone/>
              <a:defRPr/>
            </a:pPr>
            <a:r>
              <a:rPr lang="en-US" dirty="0" smtClean="0">
                <a:solidFill>
                  <a:srgbClr val="000000"/>
                </a:solidFill>
              </a:rPr>
              <a:t>See detailed instructions on next slide</a:t>
            </a:r>
            <a:endParaRPr lang="en-US" dirty="0">
              <a:solidFill>
                <a:srgbClr val="000000"/>
              </a:solidFill>
            </a:endParaRPr>
          </a:p>
        </p:txBody>
      </p:sp>
      <p:pic>
        <p:nvPicPr>
          <p:cNvPr id="3" name="Picture 2"/>
          <p:cNvPicPr>
            <a:picLocks noChangeAspect="1"/>
          </p:cNvPicPr>
          <p:nvPr/>
        </p:nvPicPr>
        <p:blipFill>
          <a:blip r:embed="rId3"/>
          <a:stretch>
            <a:fillRect/>
          </a:stretch>
        </p:blipFill>
        <p:spPr>
          <a:xfrm>
            <a:off x="1254125" y="2280431"/>
            <a:ext cx="6350000" cy="2926569"/>
          </a:xfrm>
          <a:prstGeom prst="rect">
            <a:avLst/>
          </a:prstGeom>
        </p:spPr>
      </p:pic>
    </p:spTree>
    <p:extLst>
      <p:ext uri="{BB962C8B-B14F-4D97-AF65-F5344CB8AC3E}">
        <p14:creationId xmlns:p14="http://schemas.microsoft.com/office/powerpoint/2010/main" val="687603893"/>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End User Training: Making Available/Selected lists</a:t>
            </a:r>
          </a:p>
        </p:txBody>
      </p:sp>
      <p:sp>
        <p:nvSpPr>
          <p:cNvPr id="10243" name="Content Placeholder 2"/>
          <p:cNvSpPr>
            <a:spLocks noGrp="1"/>
          </p:cNvSpPr>
          <p:nvPr>
            <p:ph idx="1"/>
          </p:nvPr>
        </p:nvSpPr>
        <p:spPr>
          <a:xfrm>
            <a:off x="457200" y="1371600"/>
            <a:ext cx="8229600" cy="4927600"/>
          </a:xfrm>
        </p:spPr>
        <p:txBody>
          <a:bodyPr/>
          <a:lstStyle/>
          <a:p>
            <a:pPr>
              <a:defRPr/>
            </a:pPr>
            <a:r>
              <a:rPr lang="en-US" dirty="0" smtClean="0">
                <a:solidFill>
                  <a:srgbClr val="000000"/>
                </a:solidFill>
              </a:rPr>
              <a:t>Login online to </a:t>
            </a:r>
            <a:r>
              <a:rPr lang="en-US" dirty="0" err="1" smtClean="0">
                <a:solidFill>
                  <a:srgbClr val="000000"/>
                </a:solidFill>
              </a:rPr>
              <a:t>iConnect</a:t>
            </a:r>
            <a:r>
              <a:rPr lang="en-US" dirty="0" smtClean="0">
                <a:solidFill>
                  <a:srgbClr val="000000"/>
                </a:solidFill>
              </a:rPr>
              <a:t> (this operation should only be performed Online )  by going to https://</a:t>
            </a:r>
            <a:r>
              <a:rPr lang="en-US" dirty="0" err="1" smtClean="0">
                <a:solidFill>
                  <a:srgbClr val="000000"/>
                </a:solidFill>
              </a:rPr>
              <a:t>login.salesforce.com</a:t>
            </a:r>
            <a:r>
              <a:rPr lang="en-US" dirty="0" smtClean="0">
                <a:solidFill>
                  <a:srgbClr val="000000"/>
                </a:solidFill>
              </a:rPr>
              <a:t> using a Web browser</a:t>
            </a:r>
          </a:p>
          <a:p>
            <a:pPr>
              <a:defRPr/>
            </a:pPr>
            <a:r>
              <a:rPr lang="en-US" dirty="0" smtClean="0">
                <a:solidFill>
                  <a:srgbClr val="000000"/>
                </a:solidFill>
              </a:rPr>
              <a:t>Click on the CLM Visibility Manager to arrive at the following screen</a:t>
            </a:r>
          </a:p>
          <a:p>
            <a:pPr>
              <a:defRPr/>
            </a:pPr>
            <a:r>
              <a:rPr lang="en-US" dirty="0" smtClean="0">
                <a:solidFill>
                  <a:srgbClr val="000000"/>
                </a:solidFill>
              </a:rPr>
              <a:t>Move over presentations to/from Available/Selected lists by clicking the Add/Remove button</a:t>
            </a:r>
          </a:p>
          <a:p>
            <a:pPr lvl="1">
              <a:defRPr/>
            </a:pPr>
            <a:r>
              <a:rPr lang="en-US" dirty="0" smtClean="0">
                <a:solidFill>
                  <a:srgbClr val="000000"/>
                </a:solidFill>
              </a:rPr>
              <a:t>Selected List presentations will be available for use in </a:t>
            </a:r>
            <a:r>
              <a:rPr lang="en-US" dirty="0" err="1" smtClean="0">
                <a:solidFill>
                  <a:srgbClr val="000000"/>
                </a:solidFill>
              </a:rPr>
              <a:t>iRep</a:t>
            </a:r>
            <a:r>
              <a:rPr lang="en-US" dirty="0" smtClean="0">
                <a:solidFill>
                  <a:srgbClr val="000000"/>
                </a:solidFill>
              </a:rPr>
              <a:t> &amp; downloaded to </a:t>
            </a:r>
            <a:r>
              <a:rPr lang="en-US" dirty="0" err="1" smtClean="0">
                <a:solidFill>
                  <a:srgbClr val="000000"/>
                </a:solidFill>
              </a:rPr>
              <a:t>iPad</a:t>
            </a:r>
            <a:endParaRPr lang="en-US" dirty="0" smtClean="0">
              <a:solidFill>
                <a:srgbClr val="000000"/>
              </a:solidFill>
            </a:endParaRPr>
          </a:p>
          <a:p>
            <a:pPr lvl="1">
              <a:defRPr/>
            </a:pPr>
            <a:r>
              <a:rPr lang="en-US" dirty="0" smtClean="0">
                <a:solidFill>
                  <a:srgbClr val="000000"/>
                </a:solidFill>
              </a:rPr>
              <a:t>Available list presentations will not be </a:t>
            </a:r>
            <a:r>
              <a:rPr lang="en-US" dirty="0">
                <a:solidFill>
                  <a:srgbClr val="000000"/>
                </a:solidFill>
              </a:rPr>
              <a:t>available </a:t>
            </a:r>
            <a:r>
              <a:rPr lang="en-US" dirty="0" smtClean="0">
                <a:solidFill>
                  <a:srgbClr val="000000"/>
                </a:solidFill>
              </a:rPr>
              <a:t>for use in </a:t>
            </a:r>
            <a:r>
              <a:rPr lang="en-US" dirty="0" err="1" smtClean="0">
                <a:solidFill>
                  <a:srgbClr val="000000"/>
                </a:solidFill>
              </a:rPr>
              <a:t>iRep</a:t>
            </a:r>
            <a:endParaRPr lang="en-US" dirty="0" smtClean="0">
              <a:solidFill>
                <a:srgbClr val="000000"/>
              </a:solidFill>
            </a:endParaRPr>
          </a:p>
          <a:p>
            <a:pPr>
              <a:defRPr/>
            </a:pPr>
            <a:r>
              <a:rPr lang="en-US" dirty="0" smtClean="0">
                <a:solidFill>
                  <a:srgbClr val="000000"/>
                </a:solidFill>
              </a:rPr>
              <a:t>Click the button “Update Visibility” for the selections to take effect</a:t>
            </a:r>
          </a:p>
          <a:p>
            <a:pPr>
              <a:defRPr/>
            </a:pPr>
            <a:r>
              <a:rPr lang="en-US" dirty="0" smtClean="0">
                <a:solidFill>
                  <a:srgbClr val="000000"/>
                </a:solidFill>
              </a:rPr>
              <a:t>After updating visibility online, please perform a “Database Refresh” by logging into </a:t>
            </a:r>
            <a:r>
              <a:rPr lang="en-US" dirty="0" err="1" smtClean="0">
                <a:solidFill>
                  <a:srgbClr val="000000"/>
                </a:solidFill>
              </a:rPr>
              <a:t>iRep</a:t>
            </a:r>
            <a:r>
              <a:rPr lang="en-US" dirty="0" smtClean="0">
                <a:solidFill>
                  <a:srgbClr val="000000"/>
                </a:solidFill>
              </a:rPr>
              <a:t> on the </a:t>
            </a:r>
            <a:r>
              <a:rPr lang="en-US" dirty="0" err="1" smtClean="0">
                <a:solidFill>
                  <a:srgbClr val="000000"/>
                </a:solidFill>
              </a:rPr>
              <a:t>iPad</a:t>
            </a:r>
            <a:r>
              <a:rPr lang="en-US" dirty="0" smtClean="0">
                <a:solidFill>
                  <a:srgbClr val="000000"/>
                </a:solidFill>
              </a:rPr>
              <a:t> (see next slide)</a:t>
            </a:r>
          </a:p>
          <a:p>
            <a:pPr marL="0" indent="0">
              <a:buNone/>
              <a:defRPr/>
            </a:pPr>
            <a:endParaRPr lang="en-US" dirty="0">
              <a:solidFill>
                <a:srgbClr val="000000"/>
              </a:solidFill>
            </a:endParaRPr>
          </a:p>
        </p:txBody>
      </p:sp>
    </p:spTree>
    <p:extLst>
      <p:ext uri="{BB962C8B-B14F-4D97-AF65-F5344CB8AC3E}">
        <p14:creationId xmlns:p14="http://schemas.microsoft.com/office/powerpoint/2010/main" val="2474363561"/>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End User Training: Updating Selections</a:t>
            </a:r>
          </a:p>
        </p:txBody>
      </p:sp>
      <p:sp>
        <p:nvSpPr>
          <p:cNvPr id="10243" name="Content Placeholder 2"/>
          <p:cNvSpPr>
            <a:spLocks noGrp="1"/>
          </p:cNvSpPr>
          <p:nvPr>
            <p:ph idx="1"/>
          </p:nvPr>
        </p:nvSpPr>
        <p:spPr>
          <a:xfrm>
            <a:off x="457200" y="1371600"/>
            <a:ext cx="8229600" cy="4927600"/>
          </a:xfrm>
        </p:spPr>
        <p:txBody>
          <a:bodyPr/>
          <a:lstStyle/>
          <a:p>
            <a:pPr>
              <a:defRPr/>
            </a:pPr>
            <a:r>
              <a:rPr lang="en-US" dirty="0" smtClean="0">
                <a:solidFill>
                  <a:srgbClr val="000000"/>
                </a:solidFill>
              </a:rPr>
              <a:t>Click on the “Update Visibility” button to update your changed selections</a:t>
            </a:r>
          </a:p>
          <a:p>
            <a:pPr>
              <a:defRPr/>
            </a:pPr>
            <a:r>
              <a:rPr lang="en-US" dirty="0" smtClean="0">
                <a:solidFill>
                  <a:srgbClr val="000000"/>
                </a:solidFill>
              </a:rPr>
              <a:t>Notice the success message at the bottom</a:t>
            </a:r>
          </a:p>
          <a:p>
            <a:pPr marL="0" indent="0">
              <a:buNone/>
              <a:defRPr/>
            </a:pPr>
            <a:endParaRPr lang="en-US" dirty="0">
              <a:solidFill>
                <a:srgbClr val="000000"/>
              </a:solidFill>
            </a:endParaRPr>
          </a:p>
        </p:txBody>
      </p:sp>
      <p:pic>
        <p:nvPicPr>
          <p:cNvPr id="2" name="Picture 1"/>
          <p:cNvPicPr>
            <a:picLocks noChangeAspect="1"/>
          </p:cNvPicPr>
          <p:nvPr/>
        </p:nvPicPr>
        <p:blipFill>
          <a:blip r:embed="rId3"/>
          <a:stretch>
            <a:fillRect/>
          </a:stretch>
        </p:blipFill>
        <p:spPr>
          <a:xfrm>
            <a:off x="682625" y="2433088"/>
            <a:ext cx="7874000" cy="3785965"/>
          </a:xfrm>
          <a:prstGeom prst="rect">
            <a:avLst/>
          </a:prstGeom>
        </p:spPr>
      </p:pic>
    </p:spTree>
    <p:extLst>
      <p:ext uri="{BB962C8B-B14F-4D97-AF65-F5344CB8AC3E}">
        <p14:creationId xmlns:p14="http://schemas.microsoft.com/office/powerpoint/2010/main" val="820036951"/>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End User Training: Updating Selections</a:t>
            </a:r>
          </a:p>
        </p:txBody>
      </p:sp>
      <p:sp>
        <p:nvSpPr>
          <p:cNvPr id="10243" name="Content Placeholder 2"/>
          <p:cNvSpPr>
            <a:spLocks noGrp="1"/>
          </p:cNvSpPr>
          <p:nvPr>
            <p:ph idx="1"/>
          </p:nvPr>
        </p:nvSpPr>
        <p:spPr>
          <a:xfrm>
            <a:off x="457200" y="1371600"/>
            <a:ext cx="8229600" cy="4927600"/>
          </a:xfrm>
        </p:spPr>
        <p:txBody>
          <a:bodyPr/>
          <a:lstStyle/>
          <a:p>
            <a:pPr>
              <a:defRPr/>
            </a:pPr>
            <a:r>
              <a:rPr lang="en-US" dirty="0" smtClean="0">
                <a:solidFill>
                  <a:srgbClr val="000000"/>
                </a:solidFill>
              </a:rPr>
              <a:t>Clicking the “Update Visibility” button without making any changes to Available and Selected lists will result in an error message</a:t>
            </a:r>
            <a:endParaRPr lang="en-US" dirty="0">
              <a:solidFill>
                <a:srgbClr val="000000"/>
              </a:solidFill>
            </a:endParaRPr>
          </a:p>
        </p:txBody>
      </p:sp>
      <p:pic>
        <p:nvPicPr>
          <p:cNvPr id="3" name="Picture 2"/>
          <p:cNvPicPr>
            <a:picLocks noChangeAspect="1"/>
          </p:cNvPicPr>
          <p:nvPr/>
        </p:nvPicPr>
        <p:blipFill>
          <a:blip r:embed="rId3"/>
          <a:stretch>
            <a:fillRect/>
          </a:stretch>
        </p:blipFill>
        <p:spPr>
          <a:xfrm>
            <a:off x="873125" y="2445941"/>
            <a:ext cx="7588250" cy="3707015"/>
          </a:xfrm>
          <a:prstGeom prst="rect">
            <a:avLst/>
          </a:prstGeom>
        </p:spPr>
      </p:pic>
    </p:spTree>
    <p:extLst>
      <p:ext uri="{BB962C8B-B14F-4D97-AF65-F5344CB8AC3E}">
        <p14:creationId xmlns:p14="http://schemas.microsoft.com/office/powerpoint/2010/main" val="2466733350"/>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Content Placeholder 2"/>
          <p:cNvSpPr>
            <a:spLocks noGrp="1"/>
          </p:cNvSpPr>
          <p:nvPr>
            <p:ph idx="1"/>
          </p:nvPr>
        </p:nvSpPr>
        <p:spPr>
          <a:xfrm>
            <a:off x="457200" y="1371600"/>
            <a:ext cx="8229600" cy="4927600"/>
          </a:xfrm>
        </p:spPr>
        <p:txBody>
          <a:bodyPr/>
          <a:lstStyle/>
          <a:p>
            <a:pPr marL="0" indent="0" algn="ctr">
              <a:buNone/>
              <a:defRPr/>
            </a:pPr>
            <a:endParaRPr lang="en-US" sz="6000" dirty="0" smtClean="0">
              <a:latin typeface="Apple Chancery"/>
              <a:cs typeface="Apple Chancery"/>
            </a:endParaRPr>
          </a:p>
          <a:p>
            <a:pPr marL="0" indent="0" algn="ctr">
              <a:buNone/>
              <a:defRPr/>
            </a:pPr>
            <a:r>
              <a:rPr lang="en-US" sz="6000" dirty="0" smtClean="0">
                <a:solidFill>
                  <a:srgbClr val="3366FF"/>
                </a:solidFill>
                <a:latin typeface="Apple Chancery"/>
                <a:cs typeface="Apple Chancery"/>
              </a:rPr>
              <a:t>Admin Training</a:t>
            </a:r>
            <a:endParaRPr lang="en-US" sz="6000" dirty="0">
              <a:solidFill>
                <a:srgbClr val="3366FF"/>
              </a:solidFill>
              <a:latin typeface="Apple Chancery"/>
              <a:cs typeface="Apple Chancery"/>
            </a:endParaRPr>
          </a:p>
        </p:txBody>
      </p:sp>
    </p:spTree>
    <p:extLst>
      <p:ext uri="{BB962C8B-B14F-4D97-AF65-F5344CB8AC3E}">
        <p14:creationId xmlns:p14="http://schemas.microsoft.com/office/powerpoint/2010/main" val="2945571496"/>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Admin Training: Pre-requisites</a:t>
            </a:r>
          </a:p>
        </p:txBody>
      </p:sp>
      <p:sp>
        <p:nvSpPr>
          <p:cNvPr id="10243" name="Content Placeholder 2"/>
          <p:cNvSpPr>
            <a:spLocks noGrp="1"/>
          </p:cNvSpPr>
          <p:nvPr>
            <p:ph idx="1"/>
          </p:nvPr>
        </p:nvSpPr>
        <p:spPr>
          <a:xfrm>
            <a:off x="457200" y="1371600"/>
            <a:ext cx="8229600" cy="4927600"/>
          </a:xfrm>
        </p:spPr>
        <p:txBody>
          <a:bodyPr/>
          <a:lstStyle/>
          <a:p>
            <a:pPr>
              <a:defRPr/>
            </a:pPr>
            <a:r>
              <a:rPr lang="en-US" dirty="0" smtClean="0">
                <a:solidFill>
                  <a:srgbClr val="000000"/>
                </a:solidFill>
              </a:rPr>
              <a:t>CLM must be enabled for the organization</a:t>
            </a:r>
          </a:p>
          <a:p>
            <a:pPr>
              <a:defRPr/>
            </a:pPr>
            <a:r>
              <a:rPr lang="en-US" dirty="0" smtClean="0">
                <a:solidFill>
                  <a:srgbClr val="000000"/>
                </a:solidFill>
              </a:rPr>
              <a:t>CLM Presentations must already exist in the organization</a:t>
            </a:r>
          </a:p>
          <a:p>
            <a:pPr>
              <a:defRPr/>
            </a:pPr>
            <a:r>
              <a:rPr lang="en-US" dirty="0" smtClean="0">
                <a:solidFill>
                  <a:srgbClr val="000000"/>
                </a:solidFill>
              </a:rPr>
              <a:t>CLM Selector code package (see Appendix) must already be installed</a:t>
            </a:r>
          </a:p>
          <a:p>
            <a:pPr>
              <a:defRPr/>
            </a:pPr>
            <a:r>
              <a:rPr lang="en-US" dirty="0" smtClean="0">
                <a:solidFill>
                  <a:srgbClr val="000000"/>
                </a:solidFill>
              </a:rPr>
              <a:t>Must know Veeva/SFDC basic configuration/fundamentals</a:t>
            </a:r>
          </a:p>
          <a:p>
            <a:pPr marL="0" indent="0">
              <a:buNone/>
              <a:defRPr/>
            </a:pPr>
            <a:endParaRPr lang="en-US" dirty="0">
              <a:solidFill>
                <a:srgbClr val="000000"/>
              </a:solidFill>
            </a:endParaRPr>
          </a:p>
        </p:txBody>
      </p:sp>
    </p:spTree>
    <p:extLst>
      <p:ext uri="{BB962C8B-B14F-4D97-AF65-F5344CB8AC3E}">
        <p14:creationId xmlns:p14="http://schemas.microsoft.com/office/powerpoint/2010/main" val="116391442"/>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Admin Training: Overview</a:t>
            </a:r>
          </a:p>
        </p:txBody>
      </p:sp>
      <p:sp>
        <p:nvSpPr>
          <p:cNvPr id="10243" name="Content Placeholder 2"/>
          <p:cNvSpPr>
            <a:spLocks noGrp="1"/>
          </p:cNvSpPr>
          <p:nvPr>
            <p:ph idx="1"/>
          </p:nvPr>
        </p:nvSpPr>
        <p:spPr>
          <a:xfrm>
            <a:off x="457200" y="1371600"/>
            <a:ext cx="8229600" cy="4927600"/>
          </a:xfrm>
        </p:spPr>
        <p:txBody>
          <a:bodyPr/>
          <a:lstStyle/>
          <a:p>
            <a:pPr>
              <a:defRPr/>
            </a:pPr>
            <a:r>
              <a:rPr lang="en-US" dirty="0" smtClean="0">
                <a:solidFill>
                  <a:srgbClr val="000000"/>
                </a:solidFill>
              </a:rPr>
              <a:t>Install CLM Selector Code package</a:t>
            </a:r>
          </a:p>
          <a:p>
            <a:pPr>
              <a:defRPr/>
            </a:pPr>
            <a:r>
              <a:rPr lang="en-US" dirty="0" smtClean="0">
                <a:solidFill>
                  <a:srgbClr val="000000"/>
                </a:solidFill>
              </a:rPr>
              <a:t>Configure CLM Selector/CLM Visibility manager custom settings per Profile or Organization as applicable</a:t>
            </a:r>
          </a:p>
          <a:p>
            <a:pPr>
              <a:defRPr/>
            </a:pPr>
            <a:r>
              <a:rPr lang="en-US" dirty="0" smtClean="0">
                <a:solidFill>
                  <a:srgbClr val="000000"/>
                </a:solidFill>
              </a:rPr>
              <a:t>Upload CVC objects based on Public Group and Country Usage assignments as provided by the BETs</a:t>
            </a:r>
          </a:p>
          <a:p>
            <a:pPr>
              <a:defRPr/>
            </a:pPr>
            <a:r>
              <a:rPr lang="en-US" dirty="0" smtClean="0">
                <a:solidFill>
                  <a:srgbClr val="000000"/>
                </a:solidFill>
              </a:rPr>
              <a:t>Update User profiles to provide proper access to CLM Visibility Manager tab</a:t>
            </a:r>
          </a:p>
          <a:p>
            <a:pPr>
              <a:defRPr/>
            </a:pPr>
            <a:endParaRPr lang="en-US" dirty="0" smtClean="0">
              <a:solidFill>
                <a:srgbClr val="000000"/>
              </a:solidFill>
            </a:endParaRPr>
          </a:p>
          <a:p>
            <a:pPr>
              <a:defRPr/>
            </a:pPr>
            <a:endParaRPr lang="en-US" dirty="0">
              <a:solidFill>
                <a:srgbClr val="000000"/>
              </a:solidFill>
            </a:endParaRPr>
          </a:p>
        </p:txBody>
      </p:sp>
    </p:spTree>
    <p:extLst>
      <p:ext uri="{BB962C8B-B14F-4D97-AF65-F5344CB8AC3E}">
        <p14:creationId xmlns:p14="http://schemas.microsoft.com/office/powerpoint/2010/main" val="2062184487"/>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Agenda</a:t>
            </a:r>
          </a:p>
        </p:txBody>
      </p:sp>
      <p:sp>
        <p:nvSpPr>
          <p:cNvPr id="10243" name="Content Placeholder 2"/>
          <p:cNvSpPr>
            <a:spLocks noGrp="1"/>
          </p:cNvSpPr>
          <p:nvPr>
            <p:ph idx="1"/>
          </p:nvPr>
        </p:nvSpPr>
        <p:spPr>
          <a:xfrm>
            <a:off x="457200" y="1371600"/>
            <a:ext cx="8229600" cy="4927600"/>
          </a:xfrm>
        </p:spPr>
        <p:txBody>
          <a:bodyPr/>
          <a:lstStyle/>
          <a:p>
            <a:pPr>
              <a:defRPr/>
            </a:pPr>
            <a:r>
              <a:rPr lang="en-US" dirty="0" smtClean="0"/>
              <a:t>Training overview and goals</a:t>
            </a:r>
          </a:p>
          <a:p>
            <a:pPr>
              <a:defRPr/>
            </a:pPr>
            <a:r>
              <a:rPr lang="en-US" dirty="0" smtClean="0"/>
              <a:t>BET </a:t>
            </a:r>
            <a:r>
              <a:rPr lang="en-US" dirty="0"/>
              <a:t>Training</a:t>
            </a:r>
          </a:p>
          <a:p>
            <a:pPr>
              <a:defRPr/>
            </a:pPr>
            <a:r>
              <a:rPr lang="en-US" dirty="0"/>
              <a:t>End User Training</a:t>
            </a:r>
          </a:p>
          <a:p>
            <a:pPr>
              <a:defRPr/>
            </a:pPr>
            <a:r>
              <a:rPr lang="en-US" dirty="0"/>
              <a:t>Admin training</a:t>
            </a:r>
          </a:p>
        </p:txBody>
      </p:sp>
    </p:spTree>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V-CVM Available &amp; Visible Lists</a:t>
            </a:r>
            <a:endParaRPr lang="en-US" dirty="0"/>
          </a:p>
        </p:txBody>
      </p:sp>
      <p:sp>
        <p:nvSpPr>
          <p:cNvPr id="3" name="Content Placeholder 2"/>
          <p:cNvSpPr>
            <a:spLocks noGrp="1"/>
          </p:cNvSpPr>
          <p:nvPr>
            <p:ph idx="1"/>
          </p:nvPr>
        </p:nvSpPr>
        <p:spPr/>
        <p:txBody>
          <a:bodyPr/>
          <a:lstStyle/>
          <a:p>
            <a:r>
              <a:rPr lang="en-US" dirty="0" smtClean="0"/>
              <a:t>V-CVM has two main lists –</a:t>
            </a:r>
          </a:p>
          <a:p>
            <a:pPr lvl="1"/>
            <a:r>
              <a:rPr lang="en-US" u="sng" dirty="0" smtClean="0"/>
              <a:t>Available Presentations </a:t>
            </a:r>
            <a:r>
              <a:rPr lang="en-US" dirty="0" smtClean="0"/>
              <a:t>– By Default, if nothing is specified/configured, Users will see every CLM Presentation associated to Products they have access to</a:t>
            </a:r>
          </a:p>
          <a:p>
            <a:pPr lvl="1"/>
            <a:r>
              <a:rPr lang="en-US" u="sng" dirty="0" smtClean="0"/>
              <a:t>Visible/Selected Presentations </a:t>
            </a:r>
            <a:r>
              <a:rPr lang="en-US" dirty="0" smtClean="0"/>
              <a:t>– Users will always see this list as Empty at the outset in a private OWD setting for CLM Presentations at the outset. </a:t>
            </a:r>
            <a:r>
              <a:rPr lang="en-US" b="1" dirty="0" smtClean="0"/>
              <a:t>This list cannot be controlled/defaulted to specific state using this tool</a:t>
            </a:r>
          </a:p>
          <a:p>
            <a:r>
              <a:rPr lang="en-US" dirty="0" smtClean="0"/>
              <a:t>Available Presentations Definition</a:t>
            </a:r>
          </a:p>
          <a:p>
            <a:pPr lvl="1"/>
            <a:r>
              <a:rPr lang="en-US" dirty="0" smtClean="0"/>
              <a:t>These are defined as CLM Presentation objects that exist in Veeva however are not yet Shared with the user by any means – either using Sharing rules or manual sharing or any other way. The User will never be able to see these presentations at the outset</a:t>
            </a:r>
          </a:p>
          <a:p>
            <a:r>
              <a:rPr lang="en-US" dirty="0" smtClean="0"/>
              <a:t>Visible Presentations Definition</a:t>
            </a:r>
          </a:p>
          <a:p>
            <a:pPr lvl="1"/>
            <a:r>
              <a:rPr lang="en-US" dirty="0" smtClean="0"/>
              <a:t>These are defined as CLM Presentation objects that exist in Veeva AND the user has access to these presentations. To set a default on these, Users will need to put in Sharing rules or share Presentations manually with the User</a:t>
            </a:r>
          </a:p>
        </p:txBody>
      </p:sp>
    </p:spTree>
    <p:extLst>
      <p:ext uri="{BB962C8B-B14F-4D97-AF65-F5344CB8AC3E}">
        <p14:creationId xmlns:p14="http://schemas.microsoft.com/office/powerpoint/2010/main" val="249256571"/>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CVC Overview</a:t>
            </a:r>
            <a:endParaRPr lang="en-US" dirty="0"/>
          </a:p>
        </p:txBody>
      </p:sp>
      <p:sp>
        <p:nvSpPr>
          <p:cNvPr id="3" name="Content Placeholder 2"/>
          <p:cNvSpPr>
            <a:spLocks noGrp="1"/>
          </p:cNvSpPr>
          <p:nvPr>
            <p:ph idx="1"/>
          </p:nvPr>
        </p:nvSpPr>
        <p:spPr/>
        <p:txBody>
          <a:bodyPr/>
          <a:lstStyle/>
          <a:p>
            <a:r>
              <a:rPr lang="en-US" dirty="0"/>
              <a:t>CLM Visibility Configuration Object (CVC</a:t>
            </a:r>
            <a:r>
              <a:rPr lang="en-US" dirty="0" smtClean="0"/>
              <a:t>)</a:t>
            </a:r>
          </a:p>
          <a:p>
            <a:pPr lvl="1"/>
            <a:r>
              <a:rPr lang="en-US" dirty="0" smtClean="0"/>
              <a:t>CVC is a configuration setting for the V-CVM </a:t>
            </a:r>
            <a:r>
              <a:rPr lang="en-US" b="1" dirty="0" smtClean="0"/>
              <a:t>tool </a:t>
            </a:r>
            <a:r>
              <a:rPr lang="en-US" b="1" u="sng" dirty="0" smtClean="0"/>
              <a:t>that defines what further filters need to be applied to the Default Available List. At no time will a user ever be able to see more than the Default Available List</a:t>
            </a:r>
          </a:p>
          <a:p>
            <a:pPr lvl="1"/>
            <a:endParaRPr lang="en-US" dirty="0" smtClean="0"/>
          </a:p>
          <a:p>
            <a:pPr lvl="1"/>
            <a:r>
              <a:rPr lang="en-US" dirty="0" smtClean="0"/>
              <a:t>A CVC object can be created at a User, Profile and/or Public Group level</a:t>
            </a:r>
          </a:p>
          <a:p>
            <a:pPr lvl="1"/>
            <a:endParaRPr lang="en-US" dirty="0" smtClean="0"/>
          </a:p>
          <a:p>
            <a:pPr lvl="1"/>
            <a:r>
              <a:rPr lang="en-US" dirty="0" smtClean="0"/>
              <a:t>Each User/Profile/Public Group level CVC must be unique for that level</a:t>
            </a:r>
          </a:p>
          <a:p>
            <a:pPr lvl="1"/>
            <a:endParaRPr lang="en-US" dirty="0" smtClean="0"/>
          </a:p>
          <a:p>
            <a:pPr lvl="1"/>
            <a:r>
              <a:rPr lang="en-US" dirty="0" smtClean="0"/>
              <a:t>If no CVC exists for the logged in User at either the User, Profile or Public Group level, then Presentations shows in Available list</a:t>
            </a:r>
            <a:endParaRPr lang="en-US" dirty="0"/>
          </a:p>
          <a:p>
            <a:pPr marL="228600" lvl="1" indent="0">
              <a:buNone/>
            </a:pPr>
            <a:endParaRPr lang="en-US" dirty="0" smtClean="0"/>
          </a:p>
          <a:p>
            <a:pPr lvl="1"/>
            <a:r>
              <a:rPr lang="en-US" dirty="0" smtClean="0"/>
              <a:t>The CVCs can be manually created in Veeva, however typically will be data-loaded in practice using the </a:t>
            </a:r>
            <a:r>
              <a:rPr lang="en-US" dirty="0" err="1" smtClean="0"/>
              <a:t>Salesforce</a:t>
            </a:r>
            <a:r>
              <a:rPr lang="en-US" dirty="0" smtClean="0"/>
              <a:t> Data Loader tool by an Administrator</a:t>
            </a:r>
            <a:endParaRPr lang="en-US" dirty="0"/>
          </a:p>
        </p:txBody>
      </p:sp>
    </p:spTree>
    <p:extLst>
      <p:ext uri="{BB962C8B-B14F-4D97-AF65-F5344CB8AC3E}">
        <p14:creationId xmlns:p14="http://schemas.microsoft.com/office/powerpoint/2010/main" val="579857523"/>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CVC configuration object</a:t>
            </a:r>
            <a:endParaRPr lang="en-US" dirty="0"/>
          </a:p>
        </p:txBody>
      </p:sp>
      <p:sp>
        <p:nvSpPr>
          <p:cNvPr id="3" name="Content Placeholder 2"/>
          <p:cNvSpPr>
            <a:spLocks noGrp="1"/>
          </p:cNvSpPr>
          <p:nvPr>
            <p:ph idx="1"/>
          </p:nvPr>
        </p:nvSpPr>
        <p:spPr/>
        <p:txBody>
          <a:bodyPr/>
          <a:lstStyle/>
          <a:p>
            <a:pPr marL="0" indent="0">
              <a:buNone/>
            </a:pPr>
            <a:r>
              <a:rPr lang="en-US" dirty="0" smtClean="0"/>
              <a:t>There are overall 3 key sections that need to be populated as shown below, however at anytime, you would only populate two of these</a:t>
            </a:r>
          </a:p>
        </p:txBody>
      </p:sp>
      <p:pic>
        <p:nvPicPr>
          <p:cNvPr id="4" name="Picture 3"/>
          <p:cNvPicPr>
            <a:picLocks noChangeAspect="1"/>
          </p:cNvPicPr>
          <p:nvPr/>
        </p:nvPicPr>
        <p:blipFill>
          <a:blip r:embed="rId2"/>
          <a:stretch>
            <a:fillRect/>
          </a:stretch>
        </p:blipFill>
        <p:spPr>
          <a:xfrm>
            <a:off x="1767996" y="1990400"/>
            <a:ext cx="5105879" cy="4261600"/>
          </a:xfrm>
          <a:prstGeom prst="rect">
            <a:avLst/>
          </a:prstGeom>
        </p:spPr>
      </p:pic>
    </p:spTree>
    <p:extLst>
      <p:ext uri="{BB962C8B-B14F-4D97-AF65-F5344CB8AC3E}">
        <p14:creationId xmlns:p14="http://schemas.microsoft.com/office/powerpoint/2010/main" val="3568891919"/>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CVC </a:t>
            </a:r>
            <a:r>
              <a:rPr lang="en-US" dirty="0" err="1" smtClean="0"/>
              <a:t>Config</a:t>
            </a:r>
            <a:r>
              <a:rPr lang="en-US" dirty="0" smtClean="0"/>
              <a:t>: Entity Configuration</a:t>
            </a:r>
            <a:endParaRPr lang="en-US" dirty="0"/>
          </a:p>
        </p:txBody>
      </p:sp>
      <p:sp>
        <p:nvSpPr>
          <p:cNvPr id="3" name="Content Placeholder 2"/>
          <p:cNvSpPr>
            <a:spLocks noGrp="1"/>
          </p:cNvSpPr>
          <p:nvPr>
            <p:ph idx="1"/>
          </p:nvPr>
        </p:nvSpPr>
        <p:spPr/>
        <p:txBody>
          <a:bodyPr/>
          <a:lstStyle/>
          <a:p>
            <a:r>
              <a:rPr lang="en-US" dirty="0" smtClean="0"/>
              <a:t>Each CVC has two mandatory fields that must always be populated:</a:t>
            </a:r>
          </a:p>
          <a:p>
            <a:pPr lvl="1"/>
            <a:r>
              <a:rPr lang="en-US" u="sng" dirty="0" smtClean="0"/>
              <a:t>Entity Type: </a:t>
            </a:r>
            <a:r>
              <a:rPr lang="en-US" dirty="0" smtClean="0"/>
              <a:t>This </a:t>
            </a:r>
            <a:r>
              <a:rPr lang="en-US" dirty="0" err="1" smtClean="0"/>
              <a:t>Picklist</a:t>
            </a:r>
            <a:r>
              <a:rPr lang="en-US" dirty="0" smtClean="0"/>
              <a:t> field defines if the CVC applies for a Profile, User or a Public Group. Valid values are Profile, User and Public Group</a:t>
            </a:r>
          </a:p>
          <a:p>
            <a:pPr marL="228600" lvl="1" indent="0">
              <a:buNone/>
            </a:pPr>
            <a:endParaRPr lang="en-US" dirty="0" smtClean="0"/>
          </a:p>
          <a:p>
            <a:pPr lvl="1"/>
            <a:r>
              <a:rPr lang="en-US" u="sng" dirty="0" smtClean="0"/>
              <a:t>Entity Name: </a:t>
            </a:r>
            <a:r>
              <a:rPr lang="en-US" dirty="0" smtClean="0"/>
              <a:t>This is a text field that needs to be populated with either a </a:t>
            </a:r>
            <a:r>
              <a:rPr lang="en-US" dirty="0" err="1" smtClean="0"/>
              <a:t>UserName</a:t>
            </a:r>
            <a:r>
              <a:rPr lang="en-US" dirty="0" smtClean="0"/>
              <a:t>, Profile Name or Public Group, depending on Entity type selected</a:t>
            </a:r>
          </a:p>
          <a:p>
            <a:pPr lvl="1"/>
            <a:endParaRPr lang="en-US" dirty="0" smtClean="0"/>
          </a:p>
          <a:p>
            <a:r>
              <a:rPr lang="en-US" dirty="0" smtClean="0"/>
              <a:t>System has in-built mechanism to ensure valid Entity Name is entered and throws an error for invalid Entity Names</a:t>
            </a:r>
          </a:p>
          <a:p>
            <a:pPr lvl="1"/>
            <a:endParaRPr lang="en-US" dirty="0" smtClean="0"/>
          </a:p>
          <a:p>
            <a:r>
              <a:rPr lang="en-US" dirty="0" smtClean="0"/>
              <a:t>Each Entity can only have one (1) CVC instance. The Unique External ID for this  object is basically the Entity ID and will cause an error if duplicates are attempted to be added</a:t>
            </a:r>
            <a:endParaRPr lang="en-US" dirty="0"/>
          </a:p>
          <a:p>
            <a:pPr marL="228600" lvl="1" indent="0">
              <a:buNone/>
            </a:pPr>
            <a:endParaRPr lang="en-US" dirty="0" smtClean="0"/>
          </a:p>
        </p:txBody>
      </p:sp>
    </p:spTree>
    <p:extLst>
      <p:ext uri="{BB962C8B-B14F-4D97-AF65-F5344CB8AC3E}">
        <p14:creationId xmlns:p14="http://schemas.microsoft.com/office/powerpoint/2010/main" val="2899108309"/>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CVC </a:t>
            </a:r>
            <a:r>
              <a:rPr lang="en-US" dirty="0" err="1" smtClean="0"/>
              <a:t>Config</a:t>
            </a:r>
            <a:r>
              <a:rPr lang="en-US" dirty="0" smtClean="0"/>
              <a:t>: Available Presentation Names</a:t>
            </a:r>
            <a:endParaRPr lang="en-US" dirty="0"/>
          </a:p>
        </p:txBody>
      </p:sp>
      <p:sp>
        <p:nvSpPr>
          <p:cNvPr id="3" name="Content Placeholder 2"/>
          <p:cNvSpPr>
            <a:spLocks noGrp="1"/>
          </p:cNvSpPr>
          <p:nvPr>
            <p:ph idx="1"/>
          </p:nvPr>
        </p:nvSpPr>
        <p:spPr/>
        <p:txBody>
          <a:bodyPr/>
          <a:lstStyle/>
          <a:p>
            <a:r>
              <a:rPr lang="en-US" dirty="0" smtClean="0"/>
              <a:t>Each CVC has two optional fields that may be populated</a:t>
            </a:r>
            <a:r>
              <a:rPr lang="en-US" dirty="0"/>
              <a:t> </a:t>
            </a:r>
            <a:r>
              <a:rPr lang="en-US" dirty="0" smtClean="0"/>
              <a:t>if there is a clear mapping available between Entity Type (Public Group/Profile/User) and CLM Presentations that need to be made available to that Entity</a:t>
            </a:r>
          </a:p>
          <a:p>
            <a:pPr lvl="1"/>
            <a:r>
              <a:rPr lang="en-US" dirty="0"/>
              <a:t>Available CLM Presentations (List 1) &amp; Available CLM Presentations (List 2</a:t>
            </a:r>
            <a:r>
              <a:rPr lang="en-US" dirty="0" smtClean="0"/>
              <a:t>) – Each of these fields is a 255 character </a:t>
            </a:r>
            <a:r>
              <a:rPr lang="en-US" dirty="0" err="1" smtClean="0"/>
              <a:t>Textarea</a:t>
            </a:r>
            <a:r>
              <a:rPr lang="en-US" dirty="0" smtClean="0"/>
              <a:t> field and will take a semi-colon </a:t>
            </a:r>
            <a:r>
              <a:rPr lang="en-US" dirty="0" err="1" smtClean="0"/>
              <a:t>seperated</a:t>
            </a:r>
            <a:r>
              <a:rPr lang="en-US" dirty="0" smtClean="0"/>
              <a:t> list of CLM Presentation Names</a:t>
            </a:r>
          </a:p>
          <a:p>
            <a:pPr lvl="1"/>
            <a:r>
              <a:rPr lang="en-US" dirty="0" smtClean="0"/>
              <a:t>Two fields are provided in case one field is not enough to handle all CLM Presentation names</a:t>
            </a:r>
          </a:p>
          <a:p>
            <a:pPr lvl="1"/>
            <a:r>
              <a:rPr lang="en-US" dirty="0" err="1" smtClean="0"/>
              <a:t>Eg</a:t>
            </a:r>
            <a:r>
              <a:rPr lang="en-US" dirty="0" smtClean="0"/>
              <a:t>: Safety of </a:t>
            </a:r>
            <a:r>
              <a:rPr lang="en-US" dirty="0" err="1" smtClean="0"/>
              <a:t>Cholecap;Therapy</a:t>
            </a:r>
            <a:r>
              <a:rPr lang="en-US" dirty="0" smtClean="0"/>
              <a:t> Days;</a:t>
            </a:r>
          </a:p>
          <a:p>
            <a:r>
              <a:rPr lang="en-US" dirty="0" smtClean="0"/>
              <a:t>If more than one CVC instances exist for a logged in user (say one at a Profile level and one at Public Group level) with CLM Presentation names specified, then the system will </a:t>
            </a:r>
            <a:r>
              <a:rPr lang="en-US" u="sng" dirty="0" smtClean="0"/>
              <a:t>combine</a:t>
            </a:r>
            <a:r>
              <a:rPr lang="en-US" dirty="0" smtClean="0"/>
              <a:t> the two lists from all CVCs and make them all available to the User. This is the only option available if Names are specified</a:t>
            </a:r>
          </a:p>
          <a:p>
            <a:pPr lvl="1"/>
            <a:endParaRPr lang="en-US" dirty="0"/>
          </a:p>
          <a:p>
            <a:endParaRPr lang="en-US" dirty="0" smtClean="0"/>
          </a:p>
        </p:txBody>
      </p:sp>
    </p:spTree>
    <p:extLst>
      <p:ext uri="{BB962C8B-B14F-4D97-AF65-F5344CB8AC3E}">
        <p14:creationId xmlns:p14="http://schemas.microsoft.com/office/powerpoint/2010/main" val="177037755"/>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CVC </a:t>
            </a:r>
            <a:r>
              <a:rPr lang="en-US" dirty="0" err="1" smtClean="0"/>
              <a:t>Config</a:t>
            </a:r>
            <a:r>
              <a:rPr lang="en-US" dirty="0" smtClean="0"/>
              <a:t>: Custom Criteria</a:t>
            </a:r>
            <a:endParaRPr lang="en-US" dirty="0"/>
          </a:p>
        </p:txBody>
      </p:sp>
      <p:sp>
        <p:nvSpPr>
          <p:cNvPr id="3" name="Content Placeholder 2"/>
          <p:cNvSpPr>
            <a:spLocks noGrp="1"/>
          </p:cNvSpPr>
          <p:nvPr>
            <p:ph idx="1"/>
          </p:nvPr>
        </p:nvSpPr>
        <p:spPr/>
        <p:txBody>
          <a:bodyPr/>
          <a:lstStyle/>
          <a:p>
            <a:r>
              <a:rPr lang="en-US" dirty="0" smtClean="0"/>
              <a:t>A Custom Criteria based on CLM Presentation Object fields can also be specified </a:t>
            </a:r>
            <a:r>
              <a:rPr lang="en-US" i="1" dirty="0" smtClean="0"/>
              <a:t>instead</a:t>
            </a:r>
            <a:r>
              <a:rPr lang="en-US" dirty="0" smtClean="0"/>
              <a:t> of filtering based on Presentation names</a:t>
            </a:r>
          </a:p>
          <a:p>
            <a:r>
              <a:rPr lang="en-US" dirty="0" smtClean="0"/>
              <a:t>Specifying the Custom Criteria involves the following fields:</a:t>
            </a:r>
          </a:p>
          <a:p>
            <a:pPr lvl="1"/>
            <a:r>
              <a:rPr lang="en-US" u="sng" dirty="0" smtClean="0"/>
              <a:t>Use Custom Criteria</a:t>
            </a:r>
            <a:r>
              <a:rPr lang="en-US" dirty="0" smtClean="0"/>
              <a:t>: Must be checked to use Custom Criteria. If this is checked, any values in Available Names List 1 &amp; 2 are cleared on Save</a:t>
            </a:r>
          </a:p>
          <a:p>
            <a:pPr lvl="1"/>
            <a:r>
              <a:rPr lang="en-US" u="sng" dirty="0" smtClean="0"/>
              <a:t>Custom Criteria</a:t>
            </a:r>
            <a:r>
              <a:rPr lang="en-US" dirty="0" smtClean="0"/>
              <a:t>: Must be populated with a string that constructs a valid where clause (without the word “where”) based on CLM Presentation Object fields or lookup fields on the CLM Presentation object</a:t>
            </a:r>
          </a:p>
          <a:p>
            <a:pPr marL="512763" lvl="2" indent="0">
              <a:buNone/>
            </a:pPr>
            <a:r>
              <a:rPr lang="en-US" dirty="0"/>
              <a:t>	</a:t>
            </a:r>
            <a:r>
              <a:rPr lang="en-US" dirty="0" err="1" smtClean="0"/>
              <a:t>Eg</a:t>
            </a:r>
            <a:r>
              <a:rPr lang="en-US" dirty="0"/>
              <a:t>: </a:t>
            </a:r>
            <a:r>
              <a:rPr lang="en-US" dirty="0" err="1"/>
              <a:t>Country_Usage__c</a:t>
            </a:r>
            <a:r>
              <a:rPr lang="en-US" dirty="0"/>
              <a:t> = 'US Only' and Type_</a:t>
            </a:r>
            <a:r>
              <a:rPr lang="en-US" dirty="0" err="1"/>
              <a:t>vod</a:t>
            </a:r>
            <a:r>
              <a:rPr lang="en-US" dirty="0"/>
              <a:t>__c = '</a:t>
            </a:r>
            <a:r>
              <a:rPr lang="en-US" dirty="0" smtClean="0"/>
              <a:t>HQ’</a:t>
            </a:r>
          </a:p>
          <a:p>
            <a:pPr lvl="1"/>
            <a:r>
              <a:rPr lang="en-US" u="sng" dirty="0" smtClean="0"/>
              <a:t>Exclusive Criteria ?</a:t>
            </a:r>
            <a:r>
              <a:rPr lang="en-US" dirty="0" smtClean="0"/>
              <a:t>: This can only be checked at the User level (Entity type = User). If checked, then criteria in this CVC overrides any other criteria that may exist at the Public Group and/or Profile level</a:t>
            </a:r>
          </a:p>
          <a:p>
            <a:pPr lvl="1"/>
            <a:r>
              <a:rPr lang="en-US" u="sng" dirty="0" smtClean="0"/>
              <a:t>Active</a:t>
            </a:r>
            <a:r>
              <a:rPr lang="en-US" dirty="0" smtClean="0"/>
              <a:t>: Must be checked for the CVC to take effect. Only Active CVCs are considered by </a:t>
            </a:r>
            <a:r>
              <a:rPr lang="en-US" dirty="0"/>
              <a:t>the Selector. All Validations &amp; checks still apply even to non-active </a:t>
            </a:r>
            <a:r>
              <a:rPr lang="en-US" dirty="0" smtClean="0"/>
              <a:t>CVCs</a:t>
            </a:r>
            <a:endParaRPr lang="en-US" dirty="0"/>
          </a:p>
          <a:p>
            <a:endParaRPr lang="en-US" dirty="0" smtClean="0"/>
          </a:p>
        </p:txBody>
      </p:sp>
    </p:spTree>
    <p:extLst>
      <p:ext uri="{BB962C8B-B14F-4D97-AF65-F5344CB8AC3E}">
        <p14:creationId xmlns:p14="http://schemas.microsoft.com/office/powerpoint/2010/main" val="990119007"/>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Selective CLM Content (Key Message) Download</a:t>
            </a:r>
            <a:endParaRPr lang="en-US" i="1" dirty="0"/>
          </a:p>
        </p:txBody>
      </p:sp>
      <p:sp>
        <p:nvSpPr>
          <p:cNvPr id="3" name="Content Placeholder 2"/>
          <p:cNvSpPr>
            <a:spLocks noGrp="1"/>
          </p:cNvSpPr>
          <p:nvPr>
            <p:ph idx="1"/>
          </p:nvPr>
        </p:nvSpPr>
        <p:spPr>
          <a:xfrm>
            <a:off x="457200" y="1276709"/>
            <a:ext cx="8229600" cy="5152665"/>
          </a:xfrm>
        </p:spPr>
        <p:txBody>
          <a:bodyPr/>
          <a:lstStyle/>
          <a:p>
            <a:r>
              <a:rPr lang="en-US" dirty="0" err="1" smtClean="0"/>
              <a:t>iRep</a:t>
            </a:r>
            <a:r>
              <a:rPr lang="en-US" dirty="0" smtClean="0"/>
              <a:t> </a:t>
            </a:r>
            <a:r>
              <a:rPr lang="en-US" dirty="0" smtClean="0"/>
              <a:t>is built to download ALL Key Messages (including CLM Content Key Messages) associated to User’s accessible Products</a:t>
            </a:r>
          </a:p>
          <a:p>
            <a:r>
              <a:rPr lang="en-US" dirty="0" smtClean="0"/>
              <a:t>This may result in User(s) being stuck with downloading CLM Content (Key Messages) that they have actually chosen NOT to download using the CLM Selector tool</a:t>
            </a:r>
          </a:p>
          <a:p>
            <a:r>
              <a:rPr lang="en-US" dirty="0" smtClean="0"/>
              <a:t>To get around this, the CLM Selector implements a mechanism to selectively download only those CLM Content/Key Messages for a User that he has chosen to make available for themselves</a:t>
            </a:r>
          </a:p>
          <a:p>
            <a:r>
              <a:rPr lang="en-US" dirty="0" smtClean="0"/>
              <a:t>This mechanism has zero effect on non-CLM Key message downloads nor would it apply to groups/people who are not using the CLM Selector </a:t>
            </a:r>
            <a:r>
              <a:rPr lang="en-US" dirty="0" smtClean="0"/>
              <a:t>tool</a:t>
            </a:r>
          </a:p>
          <a:p>
            <a:r>
              <a:rPr lang="en-US" dirty="0"/>
              <a:t>As of Release </a:t>
            </a:r>
            <a:r>
              <a:rPr lang="en-US" dirty="0" smtClean="0"/>
              <a:t>1.0 for CLM Selector, </a:t>
            </a:r>
            <a:r>
              <a:rPr lang="en-US" dirty="0"/>
              <a:t>end users must make at-least one visibility change using the Selector to enable this </a:t>
            </a:r>
            <a:r>
              <a:rPr lang="en-US" dirty="0" smtClean="0"/>
              <a:t>functionality</a:t>
            </a:r>
            <a:endParaRPr lang="en-US" dirty="0" smtClean="0"/>
          </a:p>
        </p:txBody>
      </p:sp>
    </p:spTree>
    <p:extLst>
      <p:ext uri="{BB962C8B-B14F-4D97-AF65-F5344CB8AC3E}">
        <p14:creationId xmlns:p14="http://schemas.microsoft.com/office/powerpoint/2010/main" val="3355303095"/>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Selective CLM Content (Key Message) Download</a:t>
            </a:r>
            <a:endParaRPr lang="en-US" i="1" dirty="0"/>
          </a:p>
        </p:txBody>
      </p:sp>
      <p:sp>
        <p:nvSpPr>
          <p:cNvPr id="3" name="Content Placeholder 2"/>
          <p:cNvSpPr>
            <a:spLocks noGrp="1"/>
          </p:cNvSpPr>
          <p:nvPr>
            <p:ph idx="1"/>
          </p:nvPr>
        </p:nvSpPr>
        <p:spPr>
          <a:xfrm>
            <a:off x="457200" y="1276709"/>
            <a:ext cx="8229600" cy="5184415"/>
          </a:xfrm>
        </p:spPr>
        <p:txBody>
          <a:bodyPr/>
          <a:lstStyle/>
          <a:p>
            <a:r>
              <a:rPr lang="en-US" dirty="0" smtClean="0"/>
              <a:t>CLM Selector adds a new Object called “Invisible CLM Key Message</a:t>
            </a:r>
            <a:r>
              <a:rPr lang="en-US" dirty="0" smtClean="0"/>
              <a:t>”</a:t>
            </a:r>
          </a:p>
          <a:p>
            <a:r>
              <a:rPr lang="en-US" dirty="0" smtClean="0"/>
              <a:t> </a:t>
            </a:r>
            <a:r>
              <a:rPr lang="en-US" u="sng" dirty="0" smtClean="0"/>
              <a:t>ALL End User Profiles must have read/create access to this Object</a:t>
            </a:r>
            <a:endParaRPr lang="en-US" dirty="0" smtClean="0"/>
          </a:p>
          <a:p>
            <a:r>
              <a:rPr lang="en-US" dirty="0" smtClean="0"/>
              <a:t>Since this mechanism is targeting the </a:t>
            </a:r>
            <a:r>
              <a:rPr lang="en-US" dirty="0" err="1" smtClean="0"/>
              <a:t>iRep</a:t>
            </a:r>
            <a:r>
              <a:rPr lang="en-US" dirty="0" smtClean="0"/>
              <a:t> download functionality which is linked to Products, it takes into account ALL Key Messages associated to the User accessible Products when populating this table</a:t>
            </a:r>
          </a:p>
          <a:p>
            <a:r>
              <a:rPr lang="en-US" dirty="0" smtClean="0"/>
              <a:t>Additionally, a “Top Level</a:t>
            </a:r>
            <a:r>
              <a:rPr lang="en-US" dirty="0" smtClean="0"/>
              <a:t>” or “Full Sync” </a:t>
            </a:r>
            <a:r>
              <a:rPr lang="en-US" dirty="0" err="1" smtClean="0"/>
              <a:t>VMobile</a:t>
            </a:r>
            <a:r>
              <a:rPr lang="en-US" dirty="0" smtClean="0"/>
              <a:t> Object Configuration (VMOC) needs to exist either at the Org or Profile level for Key </a:t>
            </a:r>
            <a:r>
              <a:rPr lang="en-US" dirty="0" smtClean="0"/>
              <a:t>Message object </a:t>
            </a:r>
            <a:r>
              <a:rPr lang="en-US" dirty="0" smtClean="0"/>
              <a:t>with the following criteria included:</a:t>
            </a:r>
            <a:endParaRPr lang="en-US" dirty="0"/>
          </a:p>
          <a:p>
            <a:pPr lvl="1"/>
            <a:r>
              <a:rPr lang="en-US" dirty="0" smtClean="0">
                <a:latin typeface="Courier New"/>
                <a:cs typeface="Courier New"/>
              </a:rPr>
              <a:t>Where </a:t>
            </a:r>
            <a:r>
              <a:rPr lang="en-US" dirty="0">
                <a:latin typeface="Courier New"/>
                <a:cs typeface="Courier New"/>
              </a:rPr>
              <a:t>Id Not In (Select </a:t>
            </a:r>
            <a:r>
              <a:rPr lang="en-US" dirty="0" err="1" smtClean="0">
                <a:latin typeface="Courier New"/>
                <a:cs typeface="Courier New"/>
              </a:rPr>
              <a:t>Key_Message__c</a:t>
            </a:r>
            <a:r>
              <a:rPr lang="en-US" dirty="0" smtClean="0">
                <a:latin typeface="Courier New"/>
                <a:cs typeface="Courier New"/>
              </a:rPr>
              <a:t> </a:t>
            </a:r>
            <a:r>
              <a:rPr lang="en-US" dirty="0">
                <a:latin typeface="Courier New"/>
                <a:cs typeface="Courier New"/>
              </a:rPr>
              <a:t>from </a:t>
            </a:r>
            <a:r>
              <a:rPr lang="en-US" dirty="0" err="1">
                <a:latin typeface="Courier New"/>
                <a:cs typeface="Courier New"/>
              </a:rPr>
              <a:t>Invisible_CLM_Key_Message__c</a:t>
            </a:r>
            <a:r>
              <a:rPr lang="en-US" dirty="0">
                <a:latin typeface="Courier New"/>
                <a:cs typeface="Courier New"/>
              </a:rPr>
              <a:t> where </a:t>
            </a:r>
            <a:r>
              <a:rPr lang="en-US" dirty="0" err="1">
                <a:latin typeface="Courier New"/>
                <a:cs typeface="Courier New"/>
              </a:rPr>
              <a:t>OwnerId</a:t>
            </a:r>
            <a:r>
              <a:rPr lang="en-US" dirty="0">
                <a:latin typeface="Courier New"/>
                <a:cs typeface="Courier New"/>
              </a:rPr>
              <a:t> = @@VOD_SF_USER_ID@@)</a:t>
            </a:r>
            <a:endParaRPr lang="en-US" dirty="0" smtClean="0">
              <a:latin typeface="Courier New"/>
              <a:cs typeface="Courier New"/>
            </a:endParaRPr>
          </a:p>
        </p:txBody>
      </p:sp>
    </p:spTree>
    <p:extLst>
      <p:ext uri="{BB962C8B-B14F-4D97-AF65-F5344CB8AC3E}">
        <p14:creationId xmlns:p14="http://schemas.microsoft.com/office/powerpoint/2010/main" val="2892958993"/>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VMOC for Selective Key Message Download</a:t>
            </a:r>
            <a:endParaRPr lang="en-US" i="1" dirty="0"/>
          </a:p>
        </p:txBody>
      </p:sp>
      <p:pic>
        <p:nvPicPr>
          <p:cNvPr id="6" name="Content Placeholder 5" descr="VMOC_Snap.png"/>
          <p:cNvPicPr>
            <a:picLocks noGrp="1" noChangeAspect="1"/>
          </p:cNvPicPr>
          <p:nvPr>
            <p:ph idx="1"/>
          </p:nvPr>
        </p:nvPicPr>
        <p:blipFill rotWithShape="1">
          <a:blip r:embed="rId2">
            <a:extLst>
              <a:ext uri="{28A0092B-C50C-407E-A947-70E740481C1C}">
                <a14:useLocalDpi xmlns:a14="http://schemas.microsoft.com/office/drawing/2010/main" val="0"/>
              </a:ext>
            </a:extLst>
          </a:blip>
          <a:srcRect t="-55659" b="-55659"/>
          <a:stretch/>
        </p:blipFill>
        <p:spPr>
          <a:xfrm>
            <a:off x="822325" y="2874553"/>
            <a:ext cx="7718425" cy="4710522"/>
          </a:xfrm>
        </p:spPr>
      </p:pic>
      <p:sp>
        <p:nvSpPr>
          <p:cNvPr id="7" name="Content Placeholder 2"/>
          <p:cNvSpPr txBox="1">
            <a:spLocks/>
          </p:cNvSpPr>
          <p:nvPr/>
        </p:nvSpPr>
        <p:spPr bwMode="auto">
          <a:xfrm>
            <a:off x="457200" y="1276710"/>
            <a:ext cx="8289925" cy="25332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0" fontAlgn="base" hangingPunct="0">
              <a:spcBef>
                <a:spcPts val="1800"/>
              </a:spcBef>
              <a:spcAft>
                <a:spcPct val="0"/>
              </a:spcAft>
              <a:buSzPct val="80000"/>
              <a:buBlip>
                <a:blip r:embed="rId3"/>
              </a:buBlip>
              <a:defRPr sz="2000" b="1" kern="1200">
                <a:solidFill>
                  <a:schemeClr val="tx1"/>
                </a:solidFill>
                <a:latin typeface="Franklin Gothic Book" pitchFamily="34" charset="0"/>
                <a:ea typeface="+mn-ea"/>
                <a:cs typeface="+mn-cs"/>
              </a:defRPr>
            </a:lvl1pPr>
            <a:lvl2pPr marL="514350" indent="-285750" algn="l" rtl="0" eaLnBrk="0" fontAlgn="base" hangingPunct="0">
              <a:spcBef>
                <a:spcPts val="500"/>
              </a:spcBef>
              <a:spcAft>
                <a:spcPct val="0"/>
              </a:spcAft>
              <a:buClr>
                <a:schemeClr val="accent6"/>
              </a:buClr>
              <a:buSzPct val="80000"/>
              <a:buFont typeface="Arial" pitchFamily="34" charset="0"/>
              <a:buChar char="►"/>
              <a:defRPr sz="1800" kern="1200">
                <a:solidFill>
                  <a:schemeClr val="tx1"/>
                </a:solidFill>
                <a:latin typeface="Franklin Gothic Book" pitchFamily="34" charset="0"/>
                <a:ea typeface="+mn-ea"/>
                <a:cs typeface="+mn-cs"/>
              </a:defRPr>
            </a:lvl2pPr>
            <a:lvl3pPr marL="741363" indent="-228600" algn="l" rtl="0" eaLnBrk="0" fontAlgn="base" hangingPunct="0">
              <a:spcBef>
                <a:spcPts val="500"/>
              </a:spcBef>
              <a:spcAft>
                <a:spcPct val="0"/>
              </a:spcAft>
              <a:buClr>
                <a:srgbClr val="F89700"/>
              </a:buClr>
              <a:buFont typeface="Arial" charset="0"/>
              <a:buChar char="•"/>
              <a:defRPr sz="1600" kern="1200">
                <a:solidFill>
                  <a:schemeClr val="tx1"/>
                </a:solidFill>
                <a:latin typeface="Franklin Gothic Book" pitchFamily="34" charset="0"/>
                <a:ea typeface="+mn-ea"/>
                <a:cs typeface="+mn-cs"/>
              </a:defRPr>
            </a:lvl3pPr>
            <a:lvl4pPr marL="969963" indent="-228600" algn="l" rtl="0" eaLnBrk="0" fontAlgn="base" hangingPunct="0">
              <a:spcBef>
                <a:spcPts val="500"/>
              </a:spcBef>
              <a:spcAft>
                <a:spcPct val="0"/>
              </a:spcAft>
              <a:buClr>
                <a:srgbClr val="F89700"/>
              </a:buClr>
              <a:buFont typeface="Arial" charset="0"/>
              <a:buChar char="–"/>
              <a:defRPr sz="1400" kern="1200">
                <a:solidFill>
                  <a:schemeClr val="tx1"/>
                </a:solidFill>
                <a:latin typeface="Franklin Gothic Book" pitchFamily="34" charset="0"/>
                <a:ea typeface="+mn-ea"/>
                <a:cs typeface="+mn-cs"/>
              </a:defRPr>
            </a:lvl4pPr>
            <a:lvl5pPr marL="1198563" indent="-228600" algn="l" rtl="0" eaLnBrk="0" fontAlgn="base" hangingPunct="0">
              <a:spcBef>
                <a:spcPts val="500"/>
              </a:spcBef>
              <a:spcAft>
                <a:spcPct val="0"/>
              </a:spcAft>
              <a:buClr>
                <a:srgbClr val="F89700"/>
              </a:buClr>
              <a:buFont typeface="Arial" charset="0"/>
              <a:buChar char="»"/>
              <a:defRPr sz="1400" kern="1200">
                <a:solidFill>
                  <a:schemeClr val="tx1"/>
                </a:solidFill>
                <a:latin typeface="Franklin Gothic Book"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If there is already a VMOC with a where clause for Key Messages, append the afore-mentioned clause to it using an “AND” operator</a:t>
            </a:r>
          </a:p>
          <a:p>
            <a:r>
              <a:rPr lang="en-US" dirty="0" smtClean="0"/>
              <a:t>If there is none, then the where clause can be fed in on its own. Clear cache after VMOC update</a:t>
            </a:r>
          </a:p>
          <a:p>
            <a:r>
              <a:rPr lang="en-US" dirty="0" smtClean="0"/>
              <a:t>Note– Put “AND </a:t>
            </a:r>
            <a:r>
              <a:rPr lang="en-US" dirty="0"/>
              <a:t>Product_</a:t>
            </a:r>
            <a:r>
              <a:rPr lang="en-US" dirty="0" err="1"/>
              <a:t>vod</a:t>
            </a:r>
            <a:r>
              <a:rPr lang="en-US" dirty="0"/>
              <a:t>__c &lt;&gt; </a:t>
            </a:r>
            <a:r>
              <a:rPr lang="en-US" dirty="0" smtClean="0"/>
              <a:t>'’” because it seems if no Products are assigned, then those key messages are also downloaded</a:t>
            </a:r>
          </a:p>
        </p:txBody>
      </p:sp>
    </p:spTree>
    <p:extLst>
      <p:ext uri="{BB962C8B-B14F-4D97-AF65-F5344CB8AC3E}">
        <p14:creationId xmlns:p14="http://schemas.microsoft.com/office/powerpoint/2010/main" val="3606412478"/>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Setting</a:t>
            </a:r>
            <a:endParaRPr lang="en-US" dirty="0"/>
          </a:p>
        </p:txBody>
      </p:sp>
      <p:sp>
        <p:nvSpPr>
          <p:cNvPr id="3" name="Content Placeholder 2"/>
          <p:cNvSpPr>
            <a:spLocks noGrp="1"/>
          </p:cNvSpPr>
          <p:nvPr>
            <p:ph idx="1"/>
          </p:nvPr>
        </p:nvSpPr>
        <p:spPr/>
        <p:txBody>
          <a:bodyPr/>
          <a:lstStyle/>
          <a:p>
            <a:r>
              <a:rPr lang="en-US" dirty="0" smtClean="0"/>
              <a:t>Custom </a:t>
            </a:r>
            <a:r>
              <a:rPr lang="en-US" dirty="0"/>
              <a:t>setting (</a:t>
            </a:r>
            <a:r>
              <a:rPr lang="en-US" dirty="0" err="1"/>
              <a:t>VPROF_CLM_Selector_Setting__c</a:t>
            </a:r>
            <a:r>
              <a:rPr lang="en-US" dirty="0" smtClean="0"/>
              <a:t>) controls some of the CLM Selector behavior and UI Messaging</a:t>
            </a:r>
            <a:endParaRPr lang="en-US" dirty="0"/>
          </a:p>
          <a:p>
            <a:pPr lvl="1"/>
            <a:r>
              <a:rPr lang="en-US" dirty="0"/>
              <a:t>Hierarchy type (can be set at User, Profile or Org level)</a:t>
            </a:r>
          </a:p>
          <a:p>
            <a:pPr lvl="1"/>
            <a:r>
              <a:rPr lang="en-US" dirty="0"/>
              <a:t>Must have </a:t>
            </a:r>
            <a:r>
              <a:rPr lang="en-US" dirty="0" smtClean="0"/>
              <a:t>at-least </a:t>
            </a:r>
            <a:r>
              <a:rPr lang="en-US" dirty="0"/>
              <a:t>an org level custom setting to ensure smooth VF page renditions. Some of the attributes are optional as described </a:t>
            </a:r>
            <a:r>
              <a:rPr lang="en-US" dirty="0" smtClean="0"/>
              <a:t>below</a:t>
            </a:r>
            <a:endParaRPr lang="en-US" dirty="0"/>
          </a:p>
          <a:p>
            <a:pPr lvl="1"/>
            <a:r>
              <a:rPr lang="en-US" dirty="0"/>
              <a:t>Optional attributes:</a:t>
            </a:r>
          </a:p>
          <a:p>
            <a:pPr lvl="2"/>
            <a:r>
              <a:rPr lang="en-US" dirty="0" err="1"/>
              <a:t>Default_No_CVC_Behavior__c</a:t>
            </a:r>
            <a:r>
              <a:rPr lang="en-US" dirty="0"/>
              <a:t> (Default value </a:t>
            </a:r>
            <a:r>
              <a:rPr lang="en-US" i="1" dirty="0"/>
              <a:t>DISPLAY_ALL</a:t>
            </a:r>
            <a:r>
              <a:rPr lang="en-US" dirty="0"/>
              <a:t>)</a:t>
            </a:r>
          </a:p>
          <a:p>
            <a:pPr lvl="2"/>
            <a:r>
              <a:rPr lang="en-US" dirty="0" err="1"/>
              <a:t>Enable_Key_Message_Download_Handling__c</a:t>
            </a:r>
            <a:r>
              <a:rPr lang="en-US" dirty="0"/>
              <a:t> (Default value </a:t>
            </a:r>
            <a:r>
              <a:rPr lang="en-US" i="1" dirty="0"/>
              <a:t>true</a:t>
            </a:r>
            <a:r>
              <a:rPr lang="en-US" dirty="0"/>
              <a:t>)</a:t>
            </a:r>
          </a:p>
          <a:p>
            <a:pPr lvl="1"/>
            <a:r>
              <a:rPr lang="en-US" dirty="0"/>
              <a:t>Required attributes (all have default values defined):</a:t>
            </a:r>
          </a:p>
          <a:p>
            <a:pPr lvl="2"/>
            <a:r>
              <a:rPr lang="en-US" dirty="0" err="1" smtClean="0"/>
              <a:t>Page_Title__c</a:t>
            </a:r>
            <a:r>
              <a:rPr lang="en-US" dirty="0" smtClean="0"/>
              <a:t>, </a:t>
            </a:r>
            <a:r>
              <a:rPr lang="en-US" dirty="0" err="1" smtClean="0"/>
              <a:t>Available_List_Title__c</a:t>
            </a:r>
            <a:r>
              <a:rPr lang="en-US" dirty="0" smtClean="0"/>
              <a:t>, </a:t>
            </a:r>
            <a:r>
              <a:rPr lang="en-US" dirty="0" err="1" smtClean="0"/>
              <a:t>Visible_List_Title__c</a:t>
            </a:r>
            <a:r>
              <a:rPr lang="en-US" dirty="0" smtClean="0"/>
              <a:t>, </a:t>
            </a:r>
            <a:r>
              <a:rPr lang="en-US" dirty="0" err="1" smtClean="0"/>
              <a:t>Box_Size__c</a:t>
            </a:r>
            <a:r>
              <a:rPr lang="en-US" dirty="0" smtClean="0"/>
              <a:t>, </a:t>
            </a:r>
            <a:r>
              <a:rPr lang="en-US" dirty="0" err="1" smtClean="0"/>
              <a:t>Box_width__c</a:t>
            </a:r>
            <a:r>
              <a:rPr lang="en-US" dirty="0" smtClean="0"/>
              <a:t>, </a:t>
            </a:r>
            <a:r>
              <a:rPr lang="en-US" dirty="0" err="1" smtClean="0"/>
              <a:t>Update_Button_Text__c</a:t>
            </a:r>
            <a:endParaRPr lang="en-US" dirty="0"/>
          </a:p>
          <a:p>
            <a:pPr lvl="1"/>
            <a:endParaRPr lang="en-US" dirty="0" smtClean="0"/>
          </a:p>
        </p:txBody>
      </p:sp>
    </p:spTree>
    <p:extLst>
      <p:ext uri="{BB962C8B-B14F-4D97-AF65-F5344CB8AC3E}">
        <p14:creationId xmlns:p14="http://schemas.microsoft.com/office/powerpoint/2010/main" val="3698418076"/>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Training overview &amp; goals</a:t>
            </a:r>
          </a:p>
        </p:txBody>
      </p:sp>
      <p:sp>
        <p:nvSpPr>
          <p:cNvPr id="10243" name="Content Placeholder 2"/>
          <p:cNvSpPr>
            <a:spLocks noGrp="1"/>
          </p:cNvSpPr>
          <p:nvPr>
            <p:ph idx="1"/>
          </p:nvPr>
        </p:nvSpPr>
        <p:spPr>
          <a:xfrm>
            <a:off x="457200" y="1371600"/>
            <a:ext cx="8229600" cy="4927600"/>
          </a:xfrm>
        </p:spPr>
        <p:txBody>
          <a:bodyPr/>
          <a:lstStyle/>
          <a:p>
            <a:pPr>
              <a:defRPr/>
            </a:pPr>
            <a:r>
              <a:rPr lang="en-US" dirty="0" smtClean="0"/>
              <a:t>This training is designed for the use and configuration of the CLM Selector tool</a:t>
            </a:r>
          </a:p>
          <a:p>
            <a:pPr>
              <a:defRPr/>
            </a:pPr>
            <a:r>
              <a:rPr lang="en-US" dirty="0" smtClean="0"/>
              <a:t>The CLM Selector tool allows end users (Reps/MSLs) to pick and choose which CLM Presentations they would like to Select and download to </a:t>
            </a:r>
            <a:r>
              <a:rPr lang="en-US" dirty="0" err="1" smtClean="0"/>
              <a:t>iRep</a:t>
            </a:r>
            <a:endParaRPr lang="en-US" dirty="0" smtClean="0"/>
          </a:p>
          <a:p>
            <a:pPr>
              <a:defRPr/>
            </a:pPr>
            <a:r>
              <a:rPr lang="en-US" dirty="0" smtClean="0"/>
              <a:t>The training will be provided to the following three groups:</a:t>
            </a:r>
          </a:p>
          <a:p>
            <a:pPr lvl="1">
              <a:defRPr/>
            </a:pPr>
            <a:r>
              <a:rPr lang="en-US" dirty="0" smtClean="0"/>
              <a:t>BETs</a:t>
            </a:r>
            <a:endParaRPr lang="en-US" dirty="0"/>
          </a:p>
          <a:p>
            <a:pPr lvl="1">
              <a:defRPr/>
            </a:pPr>
            <a:r>
              <a:rPr lang="en-US" dirty="0"/>
              <a:t>End </a:t>
            </a:r>
            <a:r>
              <a:rPr lang="en-US" dirty="0" smtClean="0"/>
              <a:t>Users (Reps/MSLs)</a:t>
            </a:r>
            <a:endParaRPr lang="en-US" dirty="0"/>
          </a:p>
          <a:p>
            <a:pPr lvl="1">
              <a:defRPr/>
            </a:pPr>
            <a:r>
              <a:rPr lang="en-US" dirty="0"/>
              <a:t>Admin </a:t>
            </a:r>
            <a:r>
              <a:rPr lang="en-US" dirty="0" smtClean="0"/>
              <a:t>training (System Admins/CLM Admins)</a:t>
            </a:r>
          </a:p>
          <a:p>
            <a:pPr marL="228600" lvl="1" indent="0">
              <a:buNone/>
              <a:defRPr/>
            </a:pPr>
            <a:endParaRPr lang="en-US" dirty="0" smtClean="0"/>
          </a:p>
        </p:txBody>
      </p:sp>
    </p:spTree>
    <p:extLst>
      <p:ext uri="{BB962C8B-B14F-4D97-AF65-F5344CB8AC3E}">
        <p14:creationId xmlns:p14="http://schemas.microsoft.com/office/powerpoint/2010/main" val="4091814175"/>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Roles and Responsibilities</a:t>
            </a:r>
          </a:p>
        </p:txBody>
      </p:sp>
      <p:sp>
        <p:nvSpPr>
          <p:cNvPr id="10243" name="Content Placeholder 2"/>
          <p:cNvSpPr>
            <a:spLocks noGrp="1"/>
          </p:cNvSpPr>
          <p:nvPr>
            <p:ph idx="1"/>
          </p:nvPr>
        </p:nvSpPr>
        <p:spPr>
          <a:xfrm>
            <a:off x="457200" y="1371600"/>
            <a:ext cx="8229600" cy="4927600"/>
          </a:xfrm>
        </p:spPr>
        <p:txBody>
          <a:bodyPr/>
          <a:lstStyle/>
          <a:p>
            <a:pPr>
              <a:defRPr/>
            </a:pPr>
            <a:r>
              <a:rPr lang="en-US" dirty="0"/>
              <a:t>BETs</a:t>
            </a:r>
          </a:p>
          <a:p>
            <a:pPr lvl="1">
              <a:defRPr/>
            </a:pPr>
            <a:r>
              <a:rPr lang="en-US" dirty="0"/>
              <a:t>BETs shall be responsible for defining the Public Groups for the Admins to be able to create these in </a:t>
            </a:r>
            <a:r>
              <a:rPr lang="en-US" dirty="0" err="1"/>
              <a:t>iConnect</a:t>
            </a:r>
            <a:endParaRPr lang="en-US" dirty="0"/>
          </a:p>
          <a:p>
            <a:pPr lvl="1">
              <a:defRPr/>
            </a:pPr>
            <a:r>
              <a:rPr lang="en-US" dirty="0" smtClean="0"/>
              <a:t>BETs shall be responsible for configuring the CLM Presentations in </a:t>
            </a:r>
            <a:r>
              <a:rPr lang="en-US" dirty="0" err="1" smtClean="0"/>
              <a:t>iConnect</a:t>
            </a:r>
            <a:r>
              <a:rPr lang="en-US" dirty="0" smtClean="0"/>
              <a:t> so as to clearly indicate which Public Groups get the Presentations</a:t>
            </a:r>
            <a:endParaRPr lang="en-US" dirty="0"/>
          </a:p>
          <a:p>
            <a:pPr>
              <a:defRPr/>
            </a:pPr>
            <a:r>
              <a:rPr lang="en-US" dirty="0" smtClean="0"/>
              <a:t>End Users</a:t>
            </a:r>
            <a:endParaRPr lang="en-US" dirty="0"/>
          </a:p>
          <a:p>
            <a:pPr lvl="1">
              <a:defRPr/>
            </a:pPr>
            <a:r>
              <a:rPr lang="en-US" dirty="0" smtClean="0"/>
              <a:t>End Users shall be responsible for understanding the use of the CLM Selector tool</a:t>
            </a:r>
            <a:endParaRPr lang="en-US" dirty="0"/>
          </a:p>
          <a:p>
            <a:pPr>
              <a:defRPr/>
            </a:pPr>
            <a:r>
              <a:rPr lang="en-US" dirty="0" smtClean="0"/>
              <a:t>Admin Users</a:t>
            </a:r>
            <a:endParaRPr lang="en-US" dirty="0"/>
          </a:p>
          <a:p>
            <a:pPr lvl="1">
              <a:defRPr/>
            </a:pPr>
            <a:r>
              <a:rPr lang="en-US" dirty="0" smtClean="0"/>
              <a:t>Admin Users shall be responsible for </a:t>
            </a:r>
          </a:p>
          <a:p>
            <a:pPr lvl="2">
              <a:defRPr/>
            </a:pPr>
            <a:r>
              <a:rPr lang="en-US" dirty="0" smtClean="0"/>
              <a:t>Creating Public Groups</a:t>
            </a:r>
          </a:p>
          <a:p>
            <a:pPr lvl="2">
              <a:defRPr/>
            </a:pPr>
            <a:r>
              <a:rPr lang="en-US" dirty="0" smtClean="0"/>
              <a:t>Configuring CVCs</a:t>
            </a:r>
          </a:p>
          <a:p>
            <a:pPr lvl="2">
              <a:defRPr/>
            </a:pPr>
            <a:r>
              <a:rPr lang="en-US" dirty="0" smtClean="0"/>
              <a:t>Making CLM Selector available to the right profiles</a:t>
            </a:r>
          </a:p>
          <a:p>
            <a:pPr lvl="1">
              <a:defRPr/>
            </a:pPr>
            <a:endParaRPr lang="en-US" dirty="0"/>
          </a:p>
          <a:p>
            <a:pPr marL="228600" lvl="1" indent="0">
              <a:buNone/>
              <a:defRPr/>
            </a:pPr>
            <a:endParaRPr lang="en-US" dirty="0" smtClean="0"/>
          </a:p>
        </p:txBody>
      </p:sp>
    </p:spTree>
    <p:extLst>
      <p:ext uri="{BB962C8B-B14F-4D97-AF65-F5344CB8AC3E}">
        <p14:creationId xmlns:p14="http://schemas.microsoft.com/office/powerpoint/2010/main" val="3562247669"/>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Content Placeholder 2"/>
          <p:cNvSpPr>
            <a:spLocks noGrp="1"/>
          </p:cNvSpPr>
          <p:nvPr>
            <p:ph idx="1"/>
          </p:nvPr>
        </p:nvSpPr>
        <p:spPr>
          <a:xfrm>
            <a:off x="457200" y="1371600"/>
            <a:ext cx="8229600" cy="4927600"/>
          </a:xfrm>
        </p:spPr>
        <p:txBody>
          <a:bodyPr/>
          <a:lstStyle/>
          <a:p>
            <a:pPr marL="0" indent="0" algn="ctr">
              <a:buNone/>
              <a:defRPr/>
            </a:pPr>
            <a:endParaRPr lang="en-US" sz="6000" dirty="0" smtClean="0">
              <a:latin typeface="Apple Chancery"/>
              <a:cs typeface="Apple Chancery"/>
            </a:endParaRPr>
          </a:p>
          <a:p>
            <a:pPr marL="0" indent="0" algn="ctr">
              <a:buNone/>
              <a:defRPr/>
            </a:pPr>
            <a:r>
              <a:rPr lang="en-US" sz="6000" dirty="0" smtClean="0">
                <a:solidFill>
                  <a:srgbClr val="3366FF"/>
                </a:solidFill>
                <a:latin typeface="Apple Chancery"/>
                <a:cs typeface="Apple Chancery"/>
              </a:rPr>
              <a:t>BET Training</a:t>
            </a:r>
            <a:endParaRPr lang="en-US" sz="6000" dirty="0">
              <a:solidFill>
                <a:srgbClr val="3366FF"/>
              </a:solidFill>
              <a:latin typeface="Apple Chancery"/>
              <a:cs typeface="Apple Chancery"/>
            </a:endParaRPr>
          </a:p>
        </p:txBody>
      </p:sp>
    </p:spTree>
    <p:extLst>
      <p:ext uri="{BB962C8B-B14F-4D97-AF65-F5344CB8AC3E}">
        <p14:creationId xmlns:p14="http://schemas.microsoft.com/office/powerpoint/2010/main" val="3833409573"/>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BET Training: Pre-requisites</a:t>
            </a:r>
          </a:p>
        </p:txBody>
      </p:sp>
      <p:sp>
        <p:nvSpPr>
          <p:cNvPr id="10243" name="Content Placeholder 2"/>
          <p:cNvSpPr>
            <a:spLocks noGrp="1"/>
          </p:cNvSpPr>
          <p:nvPr>
            <p:ph idx="1"/>
          </p:nvPr>
        </p:nvSpPr>
        <p:spPr>
          <a:xfrm>
            <a:off x="457200" y="1371600"/>
            <a:ext cx="8229600" cy="4927600"/>
          </a:xfrm>
        </p:spPr>
        <p:txBody>
          <a:bodyPr/>
          <a:lstStyle/>
          <a:p>
            <a:pPr>
              <a:defRPr/>
            </a:pPr>
            <a:r>
              <a:rPr lang="en-US" dirty="0" smtClean="0">
                <a:solidFill>
                  <a:srgbClr val="000000"/>
                </a:solidFill>
              </a:rPr>
              <a:t>CLM must be enabled for the organization</a:t>
            </a:r>
          </a:p>
          <a:p>
            <a:pPr>
              <a:defRPr/>
            </a:pPr>
            <a:r>
              <a:rPr lang="en-US" dirty="0" smtClean="0">
                <a:solidFill>
                  <a:srgbClr val="000000"/>
                </a:solidFill>
              </a:rPr>
              <a:t>CLM Presentations must already exist in the organization</a:t>
            </a:r>
          </a:p>
          <a:p>
            <a:pPr>
              <a:defRPr/>
            </a:pPr>
            <a:r>
              <a:rPr lang="en-US" dirty="0">
                <a:solidFill>
                  <a:srgbClr val="000000"/>
                </a:solidFill>
              </a:rPr>
              <a:t>BETs must have edit permissions on the following fields on the CLM Presentation object (they must be assigned profile </a:t>
            </a:r>
            <a:r>
              <a:rPr lang="en-US" b="0" i="1" dirty="0">
                <a:solidFill>
                  <a:srgbClr val="000000"/>
                </a:solidFill>
              </a:rPr>
              <a:t>“JNJ CLM Content </a:t>
            </a:r>
            <a:r>
              <a:rPr lang="en-US" b="0" i="1" dirty="0" err="1">
                <a:solidFill>
                  <a:srgbClr val="000000"/>
                </a:solidFill>
              </a:rPr>
              <a:t>Mgmt</a:t>
            </a:r>
            <a:r>
              <a:rPr lang="en-US" b="0" i="1" dirty="0">
                <a:solidFill>
                  <a:srgbClr val="000000"/>
                </a:solidFill>
              </a:rPr>
              <a:t>”</a:t>
            </a:r>
            <a:r>
              <a:rPr lang="en-US" dirty="0">
                <a:solidFill>
                  <a:srgbClr val="000000"/>
                </a:solidFill>
              </a:rPr>
              <a:t> in </a:t>
            </a:r>
            <a:r>
              <a:rPr lang="en-US" dirty="0" err="1">
                <a:solidFill>
                  <a:srgbClr val="000000"/>
                </a:solidFill>
              </a:rPr>
              <a:t>iConnect</a:t>
            </a:r>
            <a:r>
              <a:rPr lang="en-US" dirty="0">
                <a:solidFill>
                  <a:srgbClr val="000000"/>
                </a:solidFill>
              </a:rPr>
              <a:t>):</a:t>
            </a:r>
          </a:p>
          <a:p>
            <a:pPr lvl="1">
              <a:defRPr/>
            </a:pPr>
            <a:r>
              <a:rPr lang="en-US" dirty="0">
                <a:solidFill>
                  <a:srgbClr val="000000"/>
                </a:solidFill>
              </a:rPr>
              <a:t>Groups_to_Share_to_</a:t>
            </a:r>
            <a:r>
              <a:rPr lang="en-US" dirty="0" err="1">
                <a:solidFill>
                  <a:srgbClr val="000000"/>
                </a:solidFill>
              </a:rPr>
              <a:t>JnJ</a:t>
            </a:r>
            <a:r>
              <a:rPr lang="en-US" dirty="0">
                <a:solidFill>
                  <a:srgbClr val="000000"/>
                </a:solidFill>
              </a:rPr>
              <a:t>__c</a:t>
            </a:r>
          </a:p>
          <a:p>
            <a:pPr lvl="1">
              <a:defRPr/>
            </a:pPr>
            <a:r>
              <a:rPr lang="en-US" dirty="0" err="1" smtClean="0">
                <a:solidFill>
                  <a:srgbClr val="000000"/>
                </a:solidFill>
              </a:rPr>
              <a:t>Country_Usage_JNJ__c</a:t>
            </a:r>
            <a:endParaRPr lang="en-US" dirty="0">
              <a:solidFill>
                <a:srgbClr val="000000"/>
              </a:solidFill>
            </a:endParaRPr>
          </a:p>
        </p:txBody>
      </p:sp>
    </p:spTree>
    <p:extLst>
      <p:ext uri="{BB962C8B-B14F-4D97-AF65-F5344CB8AC3E}">
        <p14:creationId xmlns:p14="http://schemas.microsoft.com/office/powerpoint/2010/main" val="1596202151"/>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BET Training: Configuration steps</a:t>
            </a:r>
          </a:p>
        </p:txBody>
      </p:sp>
      <p:sp>
        <p:nvSpPr>
          <p:cNvPr id="10243" name="Content Placeholder 2"/>
          <p:cNvSpPr>
            <a:spLocks noGrp="1"/>
          </p:cNvSpPr>
          <p:nvPr>
            <p:ph idx="1"/>
          </p:nvPr>
        </p:nvSpPr>
        <p:spPr>
          <a:xfrm>
            <a:off x="457200" y="1371600"/>
            <a:ext cx="8229600" cy="4927600"/>
          </a:xfrm>
        </p:spPr>
        <p:txBody>
          <a:bodyPr/>
          <a:lstStyle/>
          <a:p>
            <a:pPr>
              <a:defRPr/>
            </a:pPr>
            <a:r>
              <a:rPr lang="en-US" dirty="0" smtClean="0">
                <a:solidFill>
                  <a:srgbClr val="000000"/>
                </a:solidFill>
              </a:rPr>
              <a:t>Login to Veeva using your </a:t>
            </a:r>
            <a:r>
              <a:rPr lang="en-US" dirty="0" err="1" smtClean="0">
                <a:solidFill>
                  <a:srgbClr val="000000"/>
                </a:solidFill>
              </a:rPr>
              <a:t>UserId</a:t>
            </a:r>
            <a:r>
              <a:rPr lang="en-US" dirty="0" smtClean="0">
                <a:solidFill>
                  <a:srgbClr val="000000"/>
                </a:solidFill>
              </a:rPr>
              <a:t> and Password</a:t>
            </a:r>
          </a:p>
          <a:p>
            <a:pPr>
              <a:defRPr/>
            </a:pPr>
            <a:r>
              <a:rPr lang="en-US" dirty="0" smtClean="0">
                <a:solidFill>
                  <a:srgbClr val="000000"/>
                </a:solidFill>
              </a:rPr>
              <a:t>Navigate to the “CLM Presentations” tab by clicking on it</a:t>
            </a:r>
          </a:p>
          <a:p>
            <a:pPr marL="0" indent="0">
              <a:buNone/>
              <a:defRPr/>
            </a:pPr>
            <a:endParaRPr lang="en-US" dirty="0">
              <a:solidFill>
                <a:srgbClr val="000000"/>
              </a:solidFill>
            </a:endParaRPr>
          </a:p>
        </p:txBody>
      </p:sp>
      <p:pic>
        <p:nvPicPr>
          <p:cNvPr id="2" name="Picture 1"/>
          <p:cNvPicPr>
            <a:picLocks noChangeAspect="1"/>
          </p:cNvPicPr>
          <p:nvPr/>
        </p:nvPicPr>
        <p:blipFill>
          <a:blip r:embed="rId3"/>
          <a:stretch>
            <a:fillRect/>
          </a:stretch>
        </p:blipFill>
        <p:spPr>
          <a:xfrm>
            <a:off x="1031875" y="2524125"/>
            <a:ext cx="6972300" cy="3797300"/>
          </a:xfrm>
          <a:prstGeom prst="rect">
            <a:avLst/>
          </a:prstGeom>
        </p:spPr>
      </p:pic>
    </p:spTree>
    <p:extLst>
      <p:ext uri="{BB962C8B-B14F-4D97-AF65-F5344CB8AC3E}">
        <p14:creationId xmlns:p14="http://schemas.microsoft.com/office/powerpoint/2010/main" val="1474141944"/>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BET Training: Configuration steps</a:t>
            </a:r>
          </a:p>
        </p:txBody>
      </p:sp>
      <p:sp>
        <p:nvSpPr>
          <p:cNvPr id="10243" name="Content Placeholder 2"/>
          <p:cNvSpPr>
            <a:spLocks noGrp="1"/>
          </p:cNvSpPr>
          <p:nvPr>
            <p:ph idx="1"/>
          </p:nvPr>
        </p:nvSpPr>
        <p:spPr>
          <a:xfrm>
            <a:off x="457200" y="1371600"/>
            <a:ext cx="8229600" cy="4927600"/>
          </a:xfrm>
        </p:spPr>
        <p:txBody>
          <a:bodyPr/>
          <a:lstStyle/>
          <a:p>
            <a:pPr>
              <a:defRPr/>
            </a:pPr>
            <a:r>
              <a:rPr lang="en-US" dirty="0" smtClean="0">
                <a:solidFill>
                  <a:srgbClr val="000000"/>
                </a:solidFill>
              </a:rPr>
              <a:t>Click the “Go” button next to the “All” List View</a:t>
            </a:r>
          </a:p>
          <a:p>
            <a:pPr>
              <a:defRPr/>
            </a:pPr>
            <a:r>
              <a:rPr lang="en-US" dirty="0" smtClean="0">
                <a:solidFill>
                  <a:srgbClr val="000000"/>
                </a:solidFill>
              </a:rPr>
              <a:t>Select a CLM Presentation to be added to a Public Group by click on CLM Presentation Name link of the corresponding CLM Presentation</a:t>
            </a:r>
            <a:endParaRPr lang="en-US" dirty="0">
              <a:solidFill>
                <a:srgbClr val="000000"/>
              </a:solidFill>
            </a:endParaRPr>
          </a:p>
        </p:txBody>
      </p:sp>
      <p:pic>
        <p:nvPicPr>
          <p:cNvPr id="3" name="Picture 2"/>
          <p:cNvPicPr>
            <a:picLocks noChangeAspect="1"/>
          </p:cNvPicPr>
          <p:nvPr/>
        </p:nvPicPr>
        <p:blipFill>
          <a:blip r:embed="rId3"/>
          <a:stretch>
            <a:fillRect/>
          </a:stretch>
        </p:blipFill>
        <p:spPr>
          <a:xfrm>
            <a:off x="620697" y="3013075"/>
            <a:ext cx="7999427" cy="2971799"/>
          </a:xfrm>
          <a:prstGeom prst="rect">
            <a:avLst/>
          </a:prstGeom>
        </p:spPr>
      </p:pic>
    </p:spTree>
    <p:extLst>
      <p:ext uri="{BB962C8B-B14F-4D97-AF65-F5344CB8AC3E}">
        <p14:creationId xmlns:p14="http://schemas.microsoft.com/office/powerpoint/2010/main" val="1376590306"/>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BET Training: Configuration steps</a:t>
            </a:r>
          </a:p>
        </p:txBody>
      </p:sp>
      <p:sp>
        <p:nvSpPr>
          <p:cNvPr id="10243" name="Content Placeholder 2"/>
          <p:cNvSpPr>
            <a:spLocks noGrp="1"/>
          </p:cNvSpPr>
          <p:nvPr>
            <p:ph idx="1"/>
          </p:nvPr>
        </p:nvSpPr>
        <p:spPr>
          <a:xfrm>
            <a:off x="457200" y="1371600"/>
            <a:ext cx="8229600" cy="4927600"/>
          </a:xfrm>
        </p:spPr>
        <p:txBody>
          <a:bodyPr/>
          <a:lstStyle/>
          <a:p>
            <a:pPr>
              <a:defRPr/>
            </a:pPr>
            <a:r>
              <a:rPr lang="en-US" dirty="0" smtClean="0">
                <a:solidFill>
                  <a:srgbClr val="000000"/>
                </a:solidFill>
              </a:rPr>
              <a:t>Add one or more Public Groups that you would like this CLM Presentation shared to:</a:t>
            </a:r>
          </a:p>
          <a:p>
            <a:pPr lvl="1">
              <a:defRPr/>
            </a:pPr>
            <a:r>
              <a:rPr lang="en-US" dirty="0" smtClean="0">
                <a:solidFill>
                  <a:srgbClr val="000000"/>
                </a:solidFill>
              </a:rPr>
              <a:t>Update the field “Groups to Share to” by adding each Public Group name in the format ;;&lt;</a:t>
            </a:r>
            <a:r>
              <a:rPr lang="en-US" dirty="0" err="1" smtClean="0">
                <a:solidFill>
                  <a:srgbClr val="000000"/>
                </a:solidFill>
              </a:rPr>
              <a:t>PublicGroupName</a:t>
            </a:r>
            <a:r>
              <a:rPr lang="en-US" dirty="0" smtClean="0">
                <a:solidFill>
                  <a:srgbClr val="000000"/>
                </a:solidFill>
              </a:rPr>
              <a:t>&gt;;; </a:t>
            </a:r>
          </a:p>
          <a:p>
            <a:pPr lvl="2">
              <a:defRPr/>
            </a:pPr>
            <a:r>
              <a:rPr lang="en-US" dirty="0" smtClean="0">
                <a:solidFill>
                  <a:srgbClr val="000000"/>
                </a:solidFill>
              </a:rPr>
              <a:t>For </a:t>
            </a:r>
            <a:r>
              <a:rPr lang="en-US" dirty="0" err="1" smtClean="0">
                <a:solidFill>
                  <a:srgbClr val="000000"/>
                </a:solidFill>
              </a:rPr>
              <a:t>eg</a:t>
            </a:r>
            <a:r>
              <a:rPr lang="en-US" dirty="0" smtClean="0">
                <a:solidFill>
                  <a:srgbClr val="000000"/>
                </a:solidFill>
              </a:rPr>
              <a:t>: To share the CLM Presentation with Groups 103-41 and 103-45, “Groups </a:t>
            </a:r>
            <a:r>
              <a:rPr lang="en-US" dirty="0">
                <a:solidFill>
                  <a:srgbClr val="000000"/>
                </a:solidFill>
              </a:rPr>
              <a:t>to Share </a:t>
            </a:r>
            <a:r>
              <a:rPr lang="en-US" dirty="0" smtClean="0">
                <a:solidFill>
                  <a:srgbClr val="000000"/>
                </a:solidFill>
              </a:rPr>
              <a:t>to” field value should be appended with the following string: ;;103-41;;;;103-45;;</a:t>
            </a:r>
          </a:p>
          <a:p>
            <a:pPr lvl="1">
              <a:defRPr/>
            </a:pPr>
            <a:r>
              <a:rPr lang="en-US" dirty="0" smtClean="0">
                <a:solidFill>
                  <a:srgbClr val="000000"/>
                </a:solidFill>
              </a:rPr>
              <a:t>Update the field Country Usage if required to one of the following values: U.S. Only, Canada Only or U.S. &amp; Canada</a:t>
            </a:r>
            <a:endParaRPr lang="en-US" dirty="0">
              <a:solidFill>
                <a:srgbClr val="000000"/>
              </a:solidFill>
            </a:endParaRPr>
          </a:p>
        </p:txBody>
      </p:sp>
      <p:pic>
        <p:nvPicPr>
          <p:cNvPr id="2" name="Picture 1"/>
          <p:cNvPicPr>
            <a:picLocks noChangeAspect="1"/>
          </p:cNvPicPr>
          <p:nvPr/>
        </p:nvPicPr>
        <p:blipFill>
          <a:blip r:embed="rId3"/>
          <a:stretch>
            <a:fillRect/>
          </a:stretch>
        </p:blipFill>
        <p:spPr>
          <a:xfrm>
            <a:off x="403122" y="4175124"/>
            <a:ext cx="8296378" cy="2217289"/>
          </a:xfrm>
          <a:prstGeom prst="rect">
            <a:avLst/>
          </a:prstGeom>
        </p:spPr>
      </p:pic>
    </p:spTree>
    <p:extLst>
      <p:ext uri="{BB962C8B-B14F-4D97-AF65-F5344CB8AC3E}">
        <p14:creationId xmlns:p14="http://schemas.microsoft.com/office/powerpoint/2010/main" val="1473806650"/>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Veeva">
  <a:themeElements>
    <a:clrScheme name="Veeva Presentation">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807F83"/>
      </a:accent5>
      <a:accent6>
        <a:srgbClr val="F89700"/>
      </a:accent6>
      <a:hlink>
        <a:srgbClr val="0000FF"/>
      </a:hlink>
      <a:folHlink>
        <a:srgbClr val="800080"/>
      </a:folHlink>
    </a:clrScheme>
    <a:fontScheme name="Veeva Presentation">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28206</TotalTime>
  <Words>2034</Words>
  <Application>Microsoft Macintosh PowerPoint</Application>
  <PresentationFormat>On-screen Show (4:3)</PresentationFormat>
  <Paragraphs>169</Paragraphs>
  <Slides>29</Slides>
  <Notes>19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Veeva</vt:lpstr>
      <vt:lpstr>Veeva CLM Selector Training Modules</vt:lpstr>
      <vt:lpstr>Agenda</vt:lpstr>
      <vt:lpstr>Training overview &amp; goals</vt:lpstr>
      <vt:lpstr>Roles and Responsibilities</vt:lpstr>
      <vt:lpstr>PowerPoint Presentation</vt:lpstr>
      <vt:lpstr>BET Training: Pre-requisites</vt:lpstr>
      <vt:lpstr>BET Training: Configuration steps</vt:lpstr>
      <vt:lpstr>BET Training: Configuration steps</vt:lpstr>
      <vt:lpstr>BET Training: Configuration steps</vt:lpstr>
      <vt:lpstr>PowerPoint Presentation</vt:lpstr>
      <vt:lpstr>End User Training: Pre-requisites</vt:lpstr>
      <vt:lpstr>Veeva CLM Selector Overview</vt:lpstr>
      <vt:lpstr>End User Training: Making Available/Selected lists</vt:lpstr>
      <vt:lpstr>End User Training: Making Available/Selected lists</vt:lpstr>
      <vt:lpstr>End User Training: Updating Selections</vt:lpstr>
      <vt:lpstr>End User Training: Updating Selections</vt:lpstr>
      <vt:lpstr>PowerPoint Presentation</vt:lpstr>
      <vt:lpstr>Admin Training: Pre-requisites</vt:lpstr>
      <vt:lpstr>Admin Training: Overview</vt:lpstr>
      <vt:lpstr>V-CVM Available &amp; Visible Lists</vt:lpstr>
      <vt:lpstr>CVC Overview</vt:lpstr>
      <vt:lpstr>Building a CVC configuration object</vt:lpstr>
      <vt:lpstr>CVC Config: Entity Configuration</vt:lpstr>
      <vt:lpstr>CVC Config: Available Presentation Names</vt:lpstr>
      <vt:lpstr>CVC Config: Custom Criteria</vt:lpstr>
      <vt:lpstr>Selective CLM Content (Key Message) Download</vt:lpstr>
      <vt:lpstr>Selective CLM Content (Key Message) Download</vt:lpstr>
      <vt:lpstr>VMOC for Selective Key Message Download</vt:lpstr>
      <vt:lpstr>Custom Setting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Services</dc:title>
  <dc:creator>Lenovo User</dc:creator>
  <cp:lastModifiedBy>Murugesh Naidu</cp:lastModifiedBy>
  <cp:revision>504</cp:revision>
  <dcterms:created xsi:type="dcterms:W3CDTF">2010-03-08T15:10:01Z</dcterms:created>
  <dcterms:modified xsi:type="dcterms:W3CDTF">2013-06-19T21:29:14Z</dcterms:modified>
</cp:coreProperties>
</file>