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326" r:id="rId3"/>
    <p:sldId id="370" r:id="rId4"/>
    <p:sldId id="355" r:id="rId5"/>
    <p:sldId id="329" r:id="rId6"/>
    <p:sldId id="367" r:id="rId7"/>
    <p:sldId id="360" r:id="rId8"/>
    <p:sldId id="353" r:id="rId9"/>
    <p:sldId id="354" r:id="rId10"/>
    <p:sldId id="371" r:id="rId11"/>
    <p:sldId id="359" r:id="rId12"/>
    <p:sldId id="362" r:id="rId13"/>
    <p:sldId id="361" r:id="rId14"/>
    <p:sldId id="363" r:id="rId15"/>
    <p:sldId id="364" r:id="rId16"/>
    <p:sldId id="365" r:id="rId17"/>
    <p:sldId id="366" r:id="rId18"/>
    <p:sldId id="333" r:id="rId19"/>
    <p:sldId id="372" r:id="rId20"/>
    <p:sldId id="369" r:id="rId21"/>
    <p:sldId id="368" r:id="rId22"/>
    <p:sldId id="334" r:id="rId23"/>
    <p:sldId id="335" r:id="rId24"/>
    <p:sldId id="339" r:id="rId25"/>
    <p:sldId id="340" r:id="rId26"/>
    <p:sldId id="341" r:id="rId27"/>
    <p:sldId id="373" r:id="rId28"/>
    <p:sldId id="336" r:id="rId29"/>
    <p:sldId id="342" r:id="rId30"/>
    <p:sldId id="343" r:id="rId31"/>
    <p:sldId id="374" r:id="rId32"/>
    <p:sldId id="375"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a:srgbClr val="009999"/>
    <a:srgbClr val="7E9E60"/>
    <a:srgbClr val="FFCC00"/>
    <a:srgbClr val="BB28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0" autoAdjust="0"/>
    <p:restoredTop sz="96514" autoAdjust="0"/>
  </p:normalViewPr>
  <p:slideViewPr>
    <p:cSldViewPr snapToGrid="0" showGuides="1">
      <p:cViewPr>
        <p:scale>
          <a:sx n="80" d="100"/>
          <a:sy n="80" d="100"/>
        </p:scale>
        <p:origin x="-2200" y="-424"/>
      </p:cViewPr>
      <p:guideLst>
        <p:guide orient="horz" pos="2784"/>
        <p:guide pos="1758"/>
        <p:guide pos="762"/>
        <p:guide pos="3252"/>
        <p:guide pos="276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26C3AC2-031F-40E1-BFBD-53793CE0579E}" type="datetimeFigureOut">
              <a:rPr lang="en-US"/>
              <a:pPr>
                <a:defRPr/>
              </a:pPr>
              <a:t>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A2F6C52-D690-4557-8C2B-8F1283760B4D}" type="slidenum">
              <a:rPr lang="en-US"/>
              <a:pPr>
                <a:defRPr/>
              </a:pPr>
              <a:t>‹#›</a:t>
            </a:fld>
            <a:endParaRPr lang="en-US"/>
          </a:p>
        </p:txBody>
      </p:sp>
    </p:spTree>
    <p:extLst>
      <p:ext uri="{BB962C8B-B14F-4D97-AF65-F5344CB8AC3E}">
        <p14:creationId xmlns:p14="http://schemas.microsoft.com/office/powerpoint/2010/main" val="176169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F5DD509-DEC3-42EB-ABA8-C9711254DCE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FB4C98-828B-7D40-A7A9-396B5888C94E}" type="slidenum">
              <a:rPr lang="en-US" smtClean="0"/>
              <a:t>10</a:t>
            </a:fld>
            <a:endParaRPr lang="en-US"/>
          </a:p>
        </p:txBody>
      </p:sp>
    </p:spTree>
    <p:extLst>
      <p:ext uri="{BB962C8B-B14F-4D97-AF65-F5344CB8AC3E}">
        <p14:creationId xmlns:p14="http://schemas.microsoft.com/office/powerpoint/2010/main" val="55915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11</a:t>
            </a:fld>
            <a:endParaRPr lang="en-US" smtClean="0">
              <a:ea typeface="ＭＳ Ｐゴシック" pitchFamily="-108"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12</a:t>
            </a:fld>
            <a:endParaRPr lang="en-US" smtClean="0">
              <a:ea typeface="ＭＳ Ｐゴシック" pitchFamily="-108"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13</a:t>
            </a:fld>
            <a:endParaRPr lang="en-US" smtClean="0">
              <a:ea typeface="ＭＳ Ｐゴシック" pitchFamily="-108"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14</a:t>
            </a:fld>
            <a:endParaRPr lang="en-US" smtClean="0">
              <a:ea typeface="ＭＳ Ｐゴシック" pitchFamily="-108"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15</a:t>
            </a:fld>
            <a:endParaRPr lang="en-US" smtClean="0">
              <a:ea typeface="ＭＳ Ｐゴシック" pitchFamily="-108"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16</a:t>
            </a:fld>
            <a:endParaRPr lang="en-US" smtClean="0">
              <a:ea typeface="ＭＳ Ｐゴシック" pitchFamily="-108"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17</a:t>
            </a:fld>
            <a:endParaRPr lang="en-US" smtClean="0">
              <a:ea typeface="ＭＳ Ｐゴシック" pitchFamily="-108"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FB4C98-828B-7D40-A7A9-396B5888C94E}" type="slidenum">
              <a:rPr lang="en-US" smtClean="0"/>
              <a:t>19</a:t>
            </a:fld>
            <a:endParaRPr lang="en-US"/>
          </a:p>
        </p:txBody>
      </p:sp>
    </p:spTree>
    <p:extLst>
      <p:ext uri="{BB962C8B-B14F-4D97-AF65-F5344CB8AC3E}">
        <p14:creationId xmlns:p14="http://schemas.microsoft.com/office/powerpoint/2010/main" val="559155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FB4C98-828B-7D40-A7A9-396B5888C94E}" type="slidenum">
              <a:rPr lang="en-US" smtClean="0"/>
              <a:t>27</a:t>
            </a:fld>
            <a:endParaRPr lang="en-US"/>
          </a:p>
        </p:txBody>
      </p:sp>
    </p:spTree>
    <p:extLst>
      <p:ext uri="{BB962C8B-B14F-4D97-AF65-F5344CB8AC3E}">
        <p14:creationId xmlns:p14="http://schemas.microsoft.com/office/powerpoint/2010/main" val="55915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2</a:t>
            </a:fld>
            <a:endParaRPr lang="en-US" smtClean="0">
              <a:ea typeface="ＭＳ Ｐゴシック" pitchFamily="-108"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FB4C98-828B-7D40-A7A9-396B5888C94E}" type="slidenum">
              <a:rPr lang="en-US" smtClean="0"/>
              <a:t>31</a:t>
            </a:fld>
            <a:endParaRPr lang="en-US"/>
          </a:p>
        </p:txBody>
      </p:sp>
    </p:spTree>
    <p:extLst>
      <p:ext uri="{BB962C8B-B14F-4D97-AF65-F5344CB8AC3E}">
        <p14:creationId xmlns:p14="http://schemas.microsoft.com/office/powerpoint/2010/main" val="55915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FB4C98-828B-7D40-A7A9-396B5888C94E}" type="slidenum">
              <a:rPr lang="en-US" smtClean="0"/>
              <a:t>3</a:t>
            </a:fld>
            <a:endParaRPr lang="en-US"/>
          </a:p>
        </p:txBody>
      </p:sp>
    </p:spTree>
    <p:extLst>
      <p:ext uri="{BB962C8B-B14F-4D97-AF65-F5344CB8AC3E}">
        <p14:creationId xmlns:p14="http://schemas.microsoft.com/office/powerpoint/2010/main" val="55915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4</a:t>
            </a:fld>
            <a:endParaRPr lang="en-US" smtClean="0">
              <a:ea typeface="ＭＳ Ｐゴシック" pitchFamily="-108"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5</a:t>
            </a:fld>
            <a:endParaRPr lang="en-US" smtClean="0">
              <a:ea typeface="ＭＳ Ｐゴシック" pitchFamily="-108"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6</a:t>
            </a:fld>
            <a:endParaRPr lang="en-US" smtClean="0">
              <a:ea typeface="ＭＳ Ｐゴシック" pitchFamily="-108"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7</a:t>
            </a:fld>
            <a:endParaRPr lang="en-US" smtClean="0">
              <a:ea typeface="ＭＳ Ｐゴシック" pitchFamily="-108"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8</a:t>
            </a:fld>
            <a:endParaRPr lang="en-US" smtClean="0">
              <a:ea typeface="ＭＳ Ｐゴシック" pitchFamily="-108"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9</a:t>
            </a:fld>
            <a:endParaRPr lang="en-US" smtClean="0">
              <a:ea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410325"/>
            <a:ext cx="9144000" cy="446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pic>
        <p:nvPicPr>
          <p:cNvPr id="5" name="Picture 17" descr="veevalogo.png"/>
          <p:cNvPicPr>
            <a:picLocks noChangeAspect="1"/>
          </p:cNvPicPr>
          <p:nvPr/>
        </p:nvPicPr>
        <p:blipFill>
          <a:blip r:embed="rId2" cstate="print"/>
          <a:srcRect/>
          <a:stretch>
            <a:fillRect/>
          </a:stretch>
        </p:blipFill>
        <p:spPr bwMode="auto">
          <a:xfrm>
            <a:off x="2290763" y="2463800"/>
            <a:ext cx="4638675" cy="1066800"/>
          </a:xfrm>
          <a:prstGeom prst="rect">
            <a:avLst/>
          </a:prstGeom>
          <a:noFill/>
          <a:ln w="9525">
            <a:noFill/>
            <a:miter lim="800000"/>
            <a:headEnd/>
            <a:tailEnd/>
          </a:ln>
        </p:spPr>
      </p:pic>
      <p:sp>
        <p:nvSpPr>
          <p:cNvPr id="6" name="Rectangle 5"/>
          <p:cNvSpPr/>
          <p:nvPr/>
        </p:nvSpPr>
        <p:spPr>
          <a:xfrm>
            <a:off x="0" y="0"/>
            <a:ext cx="9144000" cy="346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7" name="Rectangle 6"/>
          <p:cNvSpPr/>
          <p:nvPr/>
        </p:nvSpPr>
        <p:spPr>
          <a:xfrm>
            <a:off x="265113" y="904875"/>
            <a:ext cx="8669337" cy="55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Parallelogram 7"/>
          <p:cNvSpPr/>
          <p:nvPr/>
        </p:nvSpPr>
        <p:spPr>
          <a:xfrm rot="5400000">
            <a:off x="3571875" y="5383213"/>
            <a:ext cx="1819275" cy="69850"/>
          </a:xfrm>
          <a:prstGeom prst="parallelogram">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ctrTitle"/>
          </p:nvPr>
        </p:nvSpPr>
        <p:spPr>
          <a:xfrm>
            <a:off x="4572000" y="4460875"/>
            <a:ext cx="3886200" cy="1012825"/>
          </a:xfrm>
        </p:spPr>
        <p:txBody>
          <a:bodyPr>
            <a:noAutofit/>
          </a:bodyPr>
          <a:lstStyle>
            <a:lvl1pPr>
              <a:defRPr sz="2400" b="1">
                <a:latin typeface="Franklin Gothic Dem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5626100"/>
            <a:ext cx="3886200" cy="762000"/>
          </a:xfrm>
        </p:spPr>
        <p:txBody>
          <a:bodyPr>
            <a:noAutofit/>
          </a:bodyPr>
          <a:lstStyle>
            <a:lvl1pPr marL="0" indent="0" algn="l">
              <a:buNone/>
              <a:defRPr sz="1800" b="1">
                <a:solidFill>
                  <a:schemeClr val="tx1">
                    <a:tint val="75000"/>
                  </a:schemeClr>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4" name="Rectangle 3"/>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304800" y="204788"/>
            <a:ext cx="8229600" cy="7921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09588" y="1162050"/>
            <a:ext cx="8177212" cy="4476750"/>
          </a:xfrm>
        </p:spPr>
        <p:txBody>
          <a:bodyPr rtlCol="0">
            <a:normAutofit/>
          </a:bodyPr>
          <a:lstStyle/>
          <a:p>
            <a:pPr lvl="0"/>
            <a:r>
              <a:rPr lang="en-US" noProof="0" smtClean="0"/>
              <a:t>Click icon to add chart</a:t>
            </a:r>
            <a:endParaRPr lang="en-US" noProof="0" dirty="0"/>
          </a:p>
        </p:txBody>
      </p:sp>
    </p:spTree>
  </p:cSld>
  <p:clrMapOvr>
    <a:masterClrMapping/>
  </p:clrMapOvr>
  <p:transition xmlns:p14="http://schemas.microsoft.com/office/powerpoint/2010/mai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457200" y="274638"/>
            <a:ext cx="8229600" cy="93186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76710"/>
            <a:ext cx="8229600" cy="5022490"/>
          </a:xfrm>
        </p:spPr>
        <p:txBody>
          <a:bodyPr/>
          <a:lstStyle>
            <a:lvl1pPr marL="228600" indent="-228600">
              <a:spcBef>
                <a:spcPts val="1800"/>
              </a:spcBef>
              <a:buSzPct val="80000"/>
              <a:defRPr/>
            </a:lvl1pPr>
            <a:lvl2pPr>
              <a:buClr>
                <a:schemeClr val="accent6"/>
              </a:buClr>
              <a:buSzPct val="80000"/>
              <a:buFont typeface="Arial" pitchFamily="34" charset="0"/>
              <a:buChar cha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165100" y="723900"/>
            <a:ext cx="8737600" cy="101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5" name="Parallelogram 4"/>
          <p:cNvSpPr/>
          <p:nvPr/>
        </p:nvSpPr>
        <p:spPr>
          <a:xfrm rot="5400000">
            <a:off x="3525837" y="2192338"/>
            <a:ext cx="1819275" cy="69850"/>
          </a:xfrm>
          <a:prstGeom prst="parallelogram">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6" name="Rectangle 5"/>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7" name="Rectangle 6"/>
          <p:cNvSpPr/>
          <p:nvPr userDrawn="1"/>
        </p:nvSpPr>
        <p:spPr>
          <a:xfrm>
            <a:off x="0" y="6477000"/>
            <a:ext cx="7086600"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254000" y="1381125"/>
            <a:ext cx="3935413" cy="1844675"/>
          </a:xfrm>
        </p:spPr>
        <p:txBody>
          <a:bodyPr/>
          <a:lstStyle>
            <a:lvl1pPr algn="l">
              <a:defRPr sz="32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28600" y="3124200"/>
            <a:ext cx="3935413" cy="1079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ransition xmlns:p14="http://schemas.microsoft.com/office/powerpoint/2010/mai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6426200"/>
            <a:ext cx="7213600" cy="434975"/>
          </a:xfrm>
          <a:prstGeom prst="rect">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027" name="Title Placeholder 1"/>
          <p:cNvSpPr>
            <a:spLocks noGrp="1"/>
          </p:cNvSpPr>
          <p:nvPr>
            <p:ph type="title"/>
          </p:nvPr>
        </p:nvSpPr>
        <p:spPr bwMode="auto">
          <a:xfrm>
            <a:off x="457200" y="274638"/>
            <a:ext cx="8229600" cy="9128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276350"/>
            <a:ext cx="8229600" cy="484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4"/>
            <a:r>
              <a:rPr lang="en-US" dirty="0" smtClean="0"/>
              <a:t>Fifth level</a:t>
            </a:r>
          </a:p>
        </p:txBody>
      </p:sp>
      <p:sp>
        <p:nvSpPr>
          <p:cNvPr id="13" name="Rectangle 12"/>
          <p:cNvSpPr/>
          <p:nvPr/>
        </p:nvSpPr>
        <p:spPr>
          <a:xfrm>
            <a:off x="7315200" y="6470650"/>
            <a:ext cx="182880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pic>
        <p:nvPicPr>
          <p:cNvPr id="1030" name="Picture 11" descr="veevalogo.png"/>
          <p:cNvPicPr>
            <a:picLocks noChangeAspect="1"/>
          </p:cNvPicPr>
          <p:nvPr/>
        </p:nvPicPr>
        <p:blipFill>
          <a:blip r:embed="rId12" cstate="print"/>
          <a:srcRect/>
          <a:stretch>
            <a:fillRect/>
          </a:stretch>
        </p:blipFill>
        <p:spPr bwMode="auto">
          <a:xfrm>
            <a:off x="7416800" y="6423025"/>
            <a:ext cx="1562100" cy="358775"/>
          </a:xfrm>
          <a:prstGeom prst="rect">
            <a:avLst/>
          </a:prstGeom>
          <a:noFill/>
          <a:ln w="9525">
            <a:noFill/>
            <a:miter lim="800000"/>
            <a:headEnd/>
            <a:tailEnd/>
          </a:ln>
        </p:spPr>
      </p:pic>
      <p:sp>
        <p:nvSpPr>
          <p:cNvPr id="11" name="Right Triangle 10"/>
          <p:cNvSpPr/>
          <p:nvPr/>
        </p:nvSpPr>
        <p:spPr>
          <a:xfrm>
            <a:off x="7204075" y="6415088"/>
            <a:ext cx="206375" cy="446087"/>
          </a:xfrm>
          <a:prstGeom prst="rtTriangle">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0" name="Rectangle 9"/>
          <p:cNvSpPr>
            <a:spLocks/>
          </p:cNvSpPr>
          <p:nvPr/>
        </p:nvSpPr>
        <p:spPr>
          <a:xfrm>
            <a:off x="0" y="0"/>
            <a:ext cx="9144000" cy="249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5" name="Parallelogram 14"/>
          <p:cNvSpPr/>
          <p:nvPr/>
        </p:nvSpPr>
        <p:spPr>
          <a:xfrm flipH="1" flipV="1">
            <a:off x="382588" y="1165225"/>
            <a:ext cx="8413750" cy="26988"/>
          </a:xfrm>
          <a:prstGeom prst="parallelogram">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7" name="Right Triangle 16"/>
          <p:cNvSpPr/>
          <p:nvPr/>
        </p:nvSpPr>
        <p:spPr>
          <a:xfrm>
            <a:off x="0" y="-6350"/>
            <a:ext cx="204788" cy="4460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2" name="Rectangle 11"/>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2" name="Rectangle 21"/>
          <p:cNvSpPr/>
          <p:nvPr/>
        </p:nvSpPr>
        <p:spPr>
          <a:xfrm>
            <a:off x="0" y="0"/>
            <a:ext cx="9144000" cy="6858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userDrawn="1"/>
        </p:nvSpPr>
        <p:spPr>
          <a:xfrm>
            <a:off x="0" y="6535738"/>
            <a:ext cx="7162800" cy="215900"/>
          </a:xfrm>
          <a:prstGeom prst="rect">
            <a:avLst/>
          </a:prstGeom>
          <a:noFill/>
        </p:spPr>
        <p:txBody>
          <a:bodyPr>
            <a:spAutoFit/>
          </a:bodyPr>
          <a:lstStyle/>
          <a:p>
            <a:pPr>
              <a:tabLst>
                <a:tab pos="6858000" algn="r"/>
              </a:tabLst>
              <a:defRPr/>
            </a:pPr>
            <a:fld id="{2A8DC564-1BFA-4E70-B318-19BE1171AE8C}" type="slidenum">
              <a:rPr lang="en-US" sz="800">
                <a:solidFill>
                  <a:schemeClr val="bg1"/>
                </a:solidFill>
                <a:latin typeface="Arial" pitchFamily="34" charset="0"/>
              </a:rPr>
              <a:pPr>
                <a:tabLst>
                  <a:tab pos="6858000" algn="r"/>
                </a:tabLst>
                <a:defRPr/>
              </a:pPr>
              <a:t>‹#›</a:t>
            </a:fld>
            <a:r>
              <a:rPr lang="en-US" sz="800" dirty="0">
                <a:solidFill>
                  <a:schemeClr val="bg1"/>
                </a:solidFill>
                <a:latin typeface="Arial" pitchFamily="34" charset="0"/>
              </a:rPr>
              <a:t> 	 ©</a:t>
            </a:r>
            <a:r>
              <a:rPr lang="en-US" sz="800" dirty="0" smtClean="0">
                <a:solidFill>
                  <a:schemeClr val="bg1"/>
                </a:solidFill>
                <a:latin typeface="Arial" pitchFamily="34" charset="0"/>
              </a:rPr>
              <a:t>2013 </a:t>
            </a:r>
            <a:r>
              <a:rPr lang="en-US" sz="800" dirty="0">
                <a:solidFill>
                  <a:schemeClr val="bg1"/>
                </a:solidFill>
                <a:latin typeface="Arial" pitchFamily="34" charset="0"/>
              </a:rPr>
              <a:t>Veeva Systems</a:t>
            </a:r>
            <a:endParaRPr lang="en-US" sz="800" dirty="0">
              <a:latin typeface="Arial" pitchFamily="34" charset="0"/>
            </a:endParaRPr>
          </a:p>
        </p:txBody>
      </p:sp>
      <p:sp>
        <p:nvSpPr>
          <p:cNvPr id="2" name="TextBox 1"/>
          <p:cNvSpPr txBox="1"/>
          <p:nvPr userDrawn="1"/>
        </p:nvSpPr>
        <p:spPr>
          <a:xfrm>
            <a:off x="2901246" y="6516158"/>
            <a:ext cx="2250937" cy="307777"/>
          </a:xfrm>
          <a:prstGeom prst="rect">
            <a:avLst/>
          </a:prstGeom>
          <a:noFill/>
        </p:spPr>
        <p:txBody>
          <a:bodyPr wrap="none" rtlCol="0">
            <a:spAutoFit/>
          </a:bodyPr>
          <a:lstStyle/>
          <a:p>
            <a:r>
              <a:rPr lang="en-US" sz="1400" b="1" dirty="0" smtClean="0">
                <a:solidFill>
                  <a:schemeClr val="bg1"/>
                </a:solidFill>
              </a:rPr>
              <a:t>Confidential Information</a:t>
            </a:r>
            <a:endParaRPr lang="en-US" sz="14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600" r:id="rId1"/>
    <p:sldLayoutId id="2147484601" r:id="rId2"/>
    <p:sldLayoutId id="2147484602" r:id="rId3"/>
    <p:sldLayoutId id="2147484603" r:id="rId4"/>
    <p:sldLayoutId id="2147484604" r:id="rId5"/>
    <p:sldLayoutId id="2147484605" r:id="rId6"/>
    <p:sldLayoutId id="2147484597" r:id="rId7"/>
    <p:sldLayoutId id="2147484598" r:id="rId8"/>
    <p:sldLayoutId id="2147484599" r:id="rId9"/>
    <p:sldLayoutId id="2147484606" r:id="rId10"/>
  </p:sldLayoutIdLst>
  <p:transition xmlns:p14="http://schemas.microsoft.com/office/powerpoint/2010/main" spd="med">
    <p:wipe dir="d"/>
  </p:transition>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sz="2800" kern="1200">
          <a:solidFill>
            <a:schemeClr val="tx1"/>
          </a:solidFill>
          <a:latin typeface="Franklin Gothic Demi" pitchFamily="34" charset="0"/>
          <a:ea typeface="+mj-ea"/>
          <a:cs typeface="+mj-cs"/>
        </a:defRPr>
      </a:lvl1pPr>
      <a:lvl2pPr algn="l" rtl="0" eaLnBrk="0" fontAlgn="base" hangingPunct="0">
        <a:spcBef>
          <a:spcPct val="0"/>
        </a:spcBef>
        <a:spcAft>
          <a:spcPct val="0"/>
        </a:spcAft>
        <a:defRPr sz="2800">
          <a:solidFill>
            <a:schemeClr val="tx1"/>
          </a:solidFill>
          <a:latin typeface="Franklin Gothic Demi" pitchFamily="34" charset="0"/>
        </a:defRPr>
      </a:lvl2pPr>
      <a:lvl3pPr algn="l" rtl="0" eaLnBrk="0" fontAlgn="base" hangingPunct="0">
        <a:spcBef>
          <a:spcPct val="0"/>
        </a:spcBef>
        <a:spcAft>
          <a:spcPct val="0"/>
        </a:spcAft>
        <a:defRPr sz="2800">
          <a:solidFill>
            <a:schemeClr val="tx1"/>
          </a:solidFill>
          <a:latin typeface="Franklin Gothic Demi" pitchFamily="34" charset="0"/>
        </a:defRPr>
      </a:lvl3pPr>
      <a:lvl4pPr algn="l" rtl="0" eaLnBrk="0" fontAlgn="base" hangingPunct="0">
        <a:spcBef>
          <a:spcPct val="0"/>
        </a:spcBef>
        <a:spcAft>
          <a:spcPct val="0"/>
        </a:spcAft>
        <a:defRPr sz="2800">
          <a:solidFill>
            <a:schemeClr val="tx1"/>
          </a:solidFill>
          <a:latin typeface="Franklin Gothic Demi" pitchFamily="34" charset="0"/>
        </a:defRPr>
      </a:lvl4pPr>
      <a:lvl5pPr algn="l" rtl="0" eaLnBrk="0" fontAlgn="base" hangingPunct="0">
        <a:spcBef>
          <a:spcPct val="0"/>
        </a:spcBef>
        <a:spcAft>
          <a:spcPct val="0"/>
        </a:spcAft>
        <a:defRPr sz="2800">
          <a:solidFill>
            <a:schemeClr val="tx1"/>
          </a:solidFill>
          <a:latin typeface="Franklin Gothic Demi" pitchFamily="34" charset="0"/>
        </a:defRPr>
      </a:lvl5pPr>
      <a:lvl6pPr marL="457200" algn="l" rtl="0" eaLnBrk="1" fontAlgn="base" hangingPunct="1">
        <a:spcBef>
          <a:spcPct val="0"/>
        </a:spcBef>
        <a:spcAft>
          <a:spcPct val="0"/>
        </a:spcAft>
        <a:defRPr sz="3600">
          <a:solidFill>
            <a:schemeClr val="tx1"/>
          </a:solidFill>
          <a:latin typeface="Franklin Gothic Demi" pitchFamily="34" charset="0"/>
        </a:defRPr>
      </a:lvl6pPr>
      <a:lvl7pPr marL="914400" algn="l" rtl="0" eaLnBrk="1" fontAlgn="base" hangingPunct="1">
        <a:spcBef>
          <a:spcPct val="0"/>
        </a:spcBef>
        <a:spcAft>
          <a:spcPct val="0"/>
        </a:spcAft>
        <a:defRPr sz="3600">
          <a:solidFill>
            <a:schemeClr val="tx1"/>
          </a:solidFill>
          <a:latin typeface="Franklin Gothic Demi" pitchFamily="34" charset="0"/>
        </a:defRPr>
      </a:lvl7pPr>
      <a:lvl8pPr marL="1371600" algn="l" rtl="0" eaLnBrk="1" fontAlgn="base" hangingPunct="1">
        <a:spcBef>
          <a:spcPct val="0"/>
        </a:spcBef>
        <a:spcAft>
          <a:spcPct val="0"/>
        </a:spcAft>
        <a:defRPr sz="3600">
          <a:solidFill>
            <a:schemeClr val="tx1"/>
          </a:solidFill>
          <a:latin typeface="Franklin Gothic Demi" pitchFamily="34" charset="0"/>
        </a:defRPr>
      </a:lvl8pPr>
      <a:lvl9pPr marL="1828800" algn="l" rtl="0" eaLnBrk="1" fontAlgn="base" hangingPunct="1">
        <a:spcBef>
          <a:spcPct val="0"/>
        </a:spcBef>
        <a:spcAft>
          <a:spcPct val="0"/>
        </a:spcAft>
        <a:defRPr sz="3600">
          <a:solidFill>
            <a:schemeClr val="tx1"/>
          </a:solidFill>
          <a:latin typeface="Franklin Gothic Demi" pitchFamily="34" charset="0"/>
        </a:defRPr>
      </a:lvl9pPr>
    </p:titleStyle>
    <p:bodyStyle>
      <a:lvl1pPr marL="228600" indent="-228600" algn="l" rtl="0" eaLnBrk="0" fontAlgn="base" hangingPunct="0">
        <a:spcBef>
          <a:spcPts val="500"/>
        </a:spcBef>
        <a:spcAft>
          <a:spcPct val="0"/>
        </a:spcAft>
        <a:buSzPct val="85000"/>
        <a:buBlip>
          <a:blip r:embed="rId13"/>
        </a:buBlip>
        <a:defRPr sz="2000" b="1" kern="1200">
          <a:solidFill>
            <a:schemeClr val="tx1"/>
          </a:solidFill>
          <a:latin typeface="Franklin Gothic Book" pitchFamily="34" charset="0"/>
          <a:ea typeface="+mn-ea"/>
          <a:cs typeface="+mn-cs"/>
        </a:defRPr>
      </a:lvl1pPr>
      <a:lvl2pPr marL="514350" indent="-285750" algn="l" rtl="0" eaLnBrk="0" fontAlgn="base" hangingPunct="0">
        <a:spcBef>
          <a:spcPts val="500"/>
        </a:spcBef>
        <a:spcAft>
          <a:spcPct val="0"/>
        </a:spcAft>
        <a:buClr>
          <a:srgbClr val="F89700"/>
        </a:buClr>
        <a:buSzPct val="85000"/>
        <a:buFont typeface="Arial" charset="0"/>
        <a:buChar char="►"/>
        <a:defRPr sz="2800" kern="1200">
          <a:solidFill>
            <a:schemeClr val="tx1"/>
          </a:solidFill>
          <a:latin typeface="Franklin Gothic Book" pitchFamily="34" charset="0"/>
          <a:ea typeface="+mn-ea"/>
          <a:cs typeface="+mn-cs"/>
        </a:defRPr>
      </a:lvl2pPr>
      <a:lvl3pPr marL="741363" indent="-228600" algn="l" rtl="0" eaLnBrk="0" fontAlgn="base" hangingPunct="0">
        <a:spcBef>
          <a:spcPts val="500"/>
        </a:spcBef>
        <a:spcAft>
          <a:spcPct val="0"/>
        </a:spcAft>
        <a:buClr>
          <a:srgbClr val="F89700"/>
        </a:buClr>
        <a:buFont typeface="Arial" charset="0"/>
        <a:buChar char="•"/>
        <a:defRPr sz="1600" kern="1200">
          <a:solidFill>
            <a:schemeClr val="tx1"/>
          </a:solidFill>
          <a:latin typeface="Franklin Gothic Book" pitchFamily="34" charset="0"/>
          <a:ea typeface="+mn-ea"/>
          <a:cs typeface="+mn-cs"/>
        </a:defRPr>
      </a:lvl3pPr>
      <a:lvl4pPr marL="9699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4pPr>
      <a:lvl5pPr marL="11985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eevaCodeRepo/VeevaCLMVisibility"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workbench.developerforce.com/login.php"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724400" y="4359274"/>
            <a:ext cx="4171244" cy="1012825"/>
          </a:xfrm>
        </p:spPr>
        <p:txBody>
          <a:bodyPr/>
          <a:lstStyle/>
          <a:p>
            <a:pPr algn="ctr" eaLnBrk="1" hangingPunct="1"/>
            <a:r>
              <a:rPr lang="en-US" dirty="0" smtClean="0"/>
              <a:t>Veeva CLM Selector v1.0</a:t>
            </a:r>
          </a:p>
        </p:txBody>
      </p:sp>
      <p:sp>
        <p:nvSpPr>
          <p:cNvPr id="4" name="Subtitle 3"/>
          <p:cNvSpPr>
            <a:spLocks noGrp="1"/>
          </p:cNvSpPr>
          <p:nvPr>
            <p:ph type="subTitle" idx="1"/>
          </p:nvPr>
        </p:nvSpPr>
        <p:spPr>
          <a:xfrm>
            <a:off x="5034844" y="5599290"/>
            <a:ext cx="3019392" cy="687210"/>
          </a:xfrm>
        </p:spPr>
        <p:txBody>
          <a:bodyPr/>
          <a:lstStyle/>
          <a:p>
            <a:pPr>
              <a:defRPr/>
            </a:pPr>
            <a:r>
              <a:rPr lang="en-US" dirty="0" smtClean="0"/>
              <a:t>Veeva Professional Services</a:t>
            </a:r>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Installation</a:t>
            </a:r>
            <a:endParaRPr lang="en-US" dirty="0"/>
          </a:p>
        </p:txBody>
      </p:sp>
    </p:spTree>
    <p:extLst>
      <p:ext uri="{BB962C8B-B14F-4D97-AF65-F5344CB8AC3E}">
        <p14:creationId xmlns:p14="http://schemas.microsoft.com/office/powerpoint/2010/main" val="423283070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sp>
        <p:nvSpPr>
          <p:cNvPr id="10243" name="Content Placeholder 2"/>
          <p:cNvSpPr>
            <a:spLocks noGrp="1"/>
          </p:cNvSpPr>
          <p:nvPr>
            <p:ph idx="1"/>
          </p:nvPr>
        </p:nvSpPr>
        <p:spPr>
          <a:xfrm>
            <a:off x="457200" y="1371600"/>
            <a:ext cx="8432800" cy="4946650"/>
          </a:xfrm>
        </p:spPr>
        <p:txBody>
          <a:bodyPr/>
          <a:lstStyle/>
          <a:p>
            <a:pPr marL="457200" indent="-457200">
              <a:buFont typeface="+mj-lt"/>
              <a:buAutoNum type="arabicPeriod"/>
              <a:defRPr/>
            </a:pPr>
            <a:r>
              <a:rPr lang="en-US" dirty="0" smtClean="0">
                <a:solidFill>
                  <a:srgbClr val="000000"/>
                </a:solidFill>
              </a:rPr>
              <a:t>Go to the following </a:t>
            </a:r>
            <a:r>
              <a:rPr lang="en-US" dirty="0" err="1" smtClean="0">
                <a:solidFill>
                  <a:srgbClr val="000000"/>
                </a:solidFill>
              </a:rPr>
              <a:t>GitHub</a:t>
            </a:r>
            <a:r>
              <a:rPr lang="en-US" dirty="0" smtClean="0">
                <a:solidFill>
                  <a:srgbClr val="000000"/>
                </a:solidFill>
              </a:rPr>
              <a:t> URL using your favorite browser:</a:t>
            </a:r>
          </a:p>
          <a:p>
            <a:pPr lvl="1">
              <a:defRPr/>
            </a:pPr>
            <a:r>
              <a:rPr lang="en-US" dirty="0">
                <a:solidFill>
                  <a:srgbClr val="000000"/>
                </a:solidFill>
                <a:hlinkClick r:id="rId3"/>
              </a:rPr>
              <a:t>https://github.com/VeevaCodeRepo/</a:t>
            </a:r>
            <a:r>
              <a:rPr lang="en-US" dirty="0" smtClean="0">
                <a:solidFill>
                  <a:srgbClr val="000000"/>
                </a:solidFill>
                <a:hlinkClick r:id="rId3"/>
              </a:rPr>
              <a:t>VeevaCLMVisibility</a:t>
            </a:r>
            <a:endParaRPr lang="en-US" dirty="0" smtClean="0">
              <a:solidFill>
                <a:srgbClr val="000000"/>
              </a:solidFill>
            </a:endParaRPr>
          </a:p>
          <a:p>
            <a:pPr marL="457200" indent="-457200">
              <a:buFont typeface="+mj-lt"/>
              <a:buAutoNum type="arabicPeriod"/>
              <a:defRPr/>
            </a:pPr>
            <a:r>
              <a:rPr lang="en-US" dirty="0" smtClean="0">
                <a:solidFill>
                  <a:srgbClr val="000000"/>
                </a:solidFill>
              </a:rPr>
              <a:t>Click on the ZIP (               ) button to download the </a:t>
            </a:r>
            <a:r>
              <a:rPr lang="en-US" dirty="0">
                <a:solidFill>
                  <a:srgbClr val="000000"/>
                </a:solidFill>
              </a:rPr>
              <a:t>source files (</a:t>
            </a:r>
            <a:r>
              <a:rPr lang="en-US" dirty="0" err="1">
                <a:solidFill>
                  <a:srgbClr val="000000"/>
                </a:solidFill>
              </a:rPr>
              <a:t>VeevaCLMVisibility-</a:t>
            </a:r>
            <a:r>
              <a:rPr lang="en-US" dirty="0" err="1" smtClean="0">
                <a:solidFill>
                  <a:srgbClr val="000000"/>
                </a:solidFill>
              </a:rPr>
              <a:t>master.zip</a:t>
            </a:r>
            <a:r>
              <a:rPr lang="en-US" dirty="0" smtClean="0">
                <a:solidFill>
                  <a:srgbClr val="000000"/>
                </a:solidFill>
              </a:rPr>
              <a:t>) onto your hard drive</a:t>
            </a:r>
          </a:p>
          <a:p>
            <a:pPr marL="457200" indent="-457200">
              <a:buFont typeface="+mj-lt"/>
              <a:buAutoNum type="arabicPeriod"/>
              <a:defRPr/>
            </a:pPr>
            <a:r>
              <a:rPr lang="en-US" dirty="0" smtClean="0">
                <a:solidFill>
                  <a:srgbClr val="000000"/>
                </a:solidFill>
              </a:rPr>
              <a:t>Expand the zip file and double-click into the folder till you see a folder called “</a:t>
            </a:r>
            <a:r>
              <a:rPr lang="en-US" dirty="0" err="1" smtClean="0">
                <a:solidFill>
                  <a:srgbClr val="000000"/>
                </a:solidFill>
              </a:rPr>
              <a:t>src</a:t>
            </a:r>
            <a:r>
              <a:rPr lang="en-US" dirty="0" smtClean="0">
                <a:solidFill>
                  <a:srgbClr val="000000"/>
                </a:solidFill>
              </a:rPr>
              <a:t>”</a:t>
            </a:r>
          </a:p>
          <a:p>
            <a:pPr marL="457200" indent="-457200">
              <a:buFont typeface="+mj-lt"/>
              <a:buAutoNum type="arabicPeriod"/>
              <a:defRPr/>
            </a:pPr>
            <a:r>
              <a:rPr lang="en-US" dirty="0" smtClean="0">
                <a:solidFill>
                  <a:srgbClr val="000000"/>
                </a:solidFill>
              </a:rPr>
              <a:t>Right click on the “</a:t>
            </a:r>
            <a:r>
              <a:rPr lang="en-US" dirty="0" err="1" smtClean="0">
                <a:solidFill>
                  <a:srgbClr val="000000"/>
                </a:solidFill>
              </a:rPr>
              <a:t>src</a:t>
            </a:r>
            <a:r>
              <a:rPr lang="en-US" dirty="0" smtClean="0">
                <a:solidFill>
                  <a:srgbClr val="000000"/>
                </a:solidFill>
              </a:rPr>
              <a:t>” folder and zip it into a zip file –let’s call it  </a:t>
            </a:r>
            <a:r>
              <a:rPr lang="en-US" dirty="0" err="1" smtClean="0">
                <a:solidFill>
                  <a:srgbClr val="000000"/>
                </a:solidFill>
              </a:rPr>
              <a:t>src.zip</a:t>
            </a:r>
            <a:r>
              <a:rPr lang="en-US" dirty="0" smtClean="0">
                <a:solidFill>
                  <a:srgbClr val="000000"/>
                </a:solidFill>
              </a:rPr>
              <a:t> (NOTE: I’ve had to use Windows Zip (</a:t>
            </a:r>
            <a:r>
              <a:rPr lang="en-US" dirty="0" err="1" smtClean="0">
                <a:solidFill>
                  <a:srgbClr val="000000"/>
                </a:solidFill>
              </a:rPr>
              <a:t>winzip</a:t>
            </a:r>
            <a:r>
              <a:rPr lang="en-US" dirty="0" smtClean="0">
                <a:solidFill>
                  <a:srgbClr val="000000"/>
                </a:solidFill>
              </a:rPr>
              <a:t>) to create this file using my Windows Parallel on the MAC. MAC OS/X compression does not seem to work with SFDC Workbench)</a:t>
            </a:r>
          </a:p>
          <a:p>
            <a:pPr marL="457200" indent="-457200">
              <a:buFont typeface="+mj-lt"/>
              <a:buAutoNum type="arabicPeriod"/>
              <a:defRPr/>
            </a:pPr>
            <a:r>
              <a:rPr lang="en-US" dirty="0" smtClean="0">
                <a:solidFill>
                  <a:srgbClr val="000000"/>
                </a:solidFill>
              </a:rPr>
              <a:t>Login to the </a:t>
            </a:r>
            <a:r>
              <a:rPr lang="en-US" dirty="0" err="1" smtClean="0">
                <a:solidFill>
                  <a:srgbClr val="000000"/>
                </a:solidFill>
              </a:rPr>
              <a:t>Salesforce</a:t>
            </a:r>
            <a:r>
              <a:rPr lang="en-US" dirty="0" smtClean="0">
                <a:solidFill>
                  <a:srgbClr val="000000"/>
                </a:solidFill>
              </a:rPr>
              <a:t> Org where you would like to install the CLM Selector</a:t>
            </a:r>
          </a:p>
          <a:p>
            <a:pPr>
              <a:defRPr/>
            </a:pPr>
            <a:endParaRPr lang="en-US" dirty="0" smtClean="0">
              <a:solidFill>
                <a:srgbClr val="000000"/>
              </a:solidFill>
            </a:endParaRPr>
          </a:p>
          <a:p>
            <a:pPr>
              <a:defRPr/>
            </a:pPr>
            <a:endParaRPr lang="en-US" dirty="0" smtClean="0">
              <a:solidFill>
                <a:srgbClr val="000000"/>
              </a:solidFill>
            </a:endParaRPr>
          </a:p>
          <a:p>
            <a:pPr>
              <a:defRPr/>
            </a:pPr>
            <a:endParaRPr lang="en-US" dirty="0">
              <a:solidFill>
                <a:srgbClr val="000000"/>
              </a:solidFill>
            </a:endParaRPr>
          </a:p>
        </p:txBody>
      </p:sp>
      <p:pic>
        <p:nvPicPr>
          <p:cNvPr id="2" name="Picture 1"/>
          <p:cNvPicPr>
            <a:picLocks noChangeAspect="1"/>
          </p:cNvPicPr>
          <p:nvPr/>
        </p:nvPicPr>
        <p:blipFill>
          <a:blip r:embed="rId4"/>
          <a:stretch>
            <a:fillRect/>
          </a:stretch>
        </p:blipFill>
        <p:spPr>
          <a:xfrm>
            <a:off x="2638425" y="2292350"/>
            <a:ext cx="774700" cy="304800"/>
          </a:xfrm>
          <a:prstGeom prst="rect">
            <a:avLst/>
          </a:prstGeom>
        </p:spPr>
      </p:pic>
    </p:spTree>
    <p:extLst>
      <p:ext uri="{BB962C8B-B14F-4D97-AF65-F5344CB8AC3E}">
        <p14:creationId xmlns:p14="http://schemas.microsoft.com/office/powerpoint/2010/main" val="206218448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sp>
        <p:nvSpPr>
          <p:cNvPr id="10243" name="Content Placeholder 2"/>
          <p:cNvSpPr>
            <a:spLocks noGrp="1"/>
          </p:cNvSpPr>
          <p:nvPr>
            <p:ph idx="1"/>
          </p:nvPr>
        </p:nvSpPr>
        <p:spPr>
          <a:xfrm>
            <a:off x="457200" y="1371600"/>
            <a:ext cx="8432800" cy="4946650"/>
          </a:xfrm>
        </p:spPr>
        <p:txBody>
          <a:bodyPr/>
          <a:lstStyle/>
          <a:p>
            <a:pPr marL="457200" indent="-457200">
              <a:buFont typeface="+mj-lt"/>
              <a:buAutoNum type="arabicPeriod" startAt="6"/>
              <a:defRPr/>
            </a:pPr>
            <a:r>
              <a:rPr lang="en-US" dirty="0">
                <a:solidFill>
                  <a:srgbClr val="000000"/>
                </a:solidFill>
              </a:rPr>
              <a:t>Open another tab in the browser and navigate to the </a:t>
            </a:r>
            <a:r>
              <a:rPr lang="en-US" dirty="0">
                <a:solidFill>
                  <a:srgbClr val="000000"/>
                </a:solidFill>
                <a:hlinkClick r:id="rId3"/>
              </a:rPr>
              <a:t>SFDC Workbench site</a:t>
            </a:r>
            <a:r>
              <a:rPr lang="en-US" dirty="0">
                <a:solidFill>
                  <a:srgbClr val="000000"/>
                </a:solidFill>
              </a:rPr>
              <a:t> (choose Sandbox or Production depending on what type of Org you logged into in Step #5</a:t>
            </a:r>
            <a:r>
              <a:rPr lang="en-US" dirty="0" smtClean="0">
                <a:solidFill>
                  <a:srgbClr val="000000"/>
                </a:solidFill>
              </a:rPr>
              <a:t>)</a:t>
            </a:r>
            <a:endParaRPr lang="en-US" dirty="0" smtClean="0">
              <a:solidFill>
                <a:srgbClr val="000000"/>
              </a:solidFill>
            </a:endParaRPr>
          </a:p>
          <a:p>
            <a:pPr marL="457200" indent="-457200">
              <a:buFont typeface="+mj-lt"/>
              <a:buAutoNum type="arabicPeriod" startAt="6"/>
              <a:defRPr/>
            </a:pPr>
            <a:r>
              <a:rPr lang="en-US" dirty="0" smtClean="0">
                <a:solidFill>
                  <a:srgbClr val="000000"/>
                </a:solidFill>
              </a:rPr>
              <a:t>Click the “Login with </a:t>
            </a:r>
            <a:r>
              <a:rPr lang="en-US" dirty="0" err="1" smtClean="0">
                <a:solidFill>
                  <a:srgbClr val="000000"/>
                </a:solidFill>
              </a:rPr>
              <a:t>Salesforce</a:t>
            </a:r>
            <a:r>
              <a:rPr lang="en-US" dirty="0" smtClean="0">
                <a:solidFill>
                  <a:srgbClr val="000000"/>
                </a:solidFill>
              </a:rPr>
              <a:t>” button to login to the workbench using </a:t>
            </a:r>
            <a:r>
              <a:rPr lang="en-US" dirty="0" err="1" smtClean="0">
                <a:solidFill>
                  <a:srgbClr val="000000"/>
                </a:solidFill>
              </a:rPr>
              <a:t>Oauth</a:t>
            </a:r>
            <a:endParaRPr lang="en-US" dirty="0" smtClean="0">
              <a:solidFill>
                <a:srgbClr val="000000"/>
              </a:solidFill>
            </a:endParaRPr>
          </a:p>
          <a:p>
            <a:pPr marL="457200" indent="-457200">
              <a:buFont typeface="+mj-lt"/>
              <a:buAutoNum type="arabicPeriod" startAt="6"/>
              <a:defRPr/>
            </a:pPr>
            <a:r>
              <a:rPr lang="en-US" dirty="0" smtClean="0">
                <a:solidFill>
                  <a:srgbClr val="000000"/>
                </a:solidFill>
              </a:rPr>
              <a:t>If this is the first time you are accessing this org via Workbench, you will see the following message. Click Allow to proceed further</a:t>
            </a:r>
            <a:endParaRPr lang="en-US" dirty="0">
              <a:solidFill>
                <a:srgbClr val="000000"/>
              </a:solidFill>
            </a:endParaRPr>
          </a:p>
        </p:txBody>
      </p:sp>
      <p:pic>
        <p:nvPicPr>
          <p:cNvPr id="3" name="Picture 2"/>
          <p:cNvPicPr>
            <a:picLocks noChangeAspect="1"/>
          </p:cNvPicPr>
          <p:nvPr/>
        </p:nvPicPr>
        <p:blipFill>
          <a:blip r:embed="rId4"/>
          <a:stretch>
            <a:fillRect/>
          </a:stretch>
        </p:blipFill>
        <p:spPr>
          <a:xfrm>
            <a:off x="1635125" y="4191000"/>
            <a:ext cx="4841875" cy="2025649"/>
          </a:xfrm>
          <a:prstGeom prst="rect">
            <a:avLst/>
          </a:prstGeom>
        </p:spPr>
      </p:pic>
    </p:spTree>
    <p:extLst>
      <p:ext uri="{BB962C8B-B14F-4D97-AF65-F5344CB8AC3E}">
        <p14:creationId xmlns:p14="http://schemas.microsoft.com/office/powerpoint/2010/main" val="293620424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sp>
        <p:nvSpPr>
          <p:cNvPr id="10243" name="Content Placeholder 2"/>
          <p:cNvSpPr>
            <a:spLocks noGrp="1"/>
          </p:cNvSpPr>
          <p:nvPr>
            <p:ph idx="1"/>
          </p:nvPr>
        </p:nvSpPr>
        <p:spPr>
          <a:xfrm>
            <a:off x="457200" y="1371600"/>
            <a:ext cx="8229600" cy="5073650"/>
          </a:xfrm>
        </p:spPr>
        <p:txBody>
          <a:bodyPr/>
          <a:lstStyle/>
          <a:p>
            <a:pPr marL="457200" indent="-457200">
              <a:buFont typeface="+mj-lt"/>
              <a:buAutoNum type="arabicPeriod" startAt="9"/>
              <a:defRPr/>
            </a:pPr>
            <a:r>
              <a:rPr lang="en-US" dirty="0" smtClean="0">
                <a:solidFill>
                  <a:srgbClr val="000000"/>
                </a:solidFill>
              </a:rPr>
              <a:t>From the Workbench home page, click </a:t>
            </a:r>
            <a:r>
              <a:rPr lang="en-US" dirty="0" err="1" smtClean="0">
                <a:solidFill>
                  <a:srgbClr val="000000"/>
                </a:solidFill>
              </a:rPr>
              <a:t>Migration</a:t>
            </a:r>
            <a:r>
              <a:rPr lang="en-US" dirty="0" err="1" smtClean="0">
                <a:solidFill>
                  <a:srgbClr val="000000"/>
                </a:solidFill>
                <a:sym typeface="Wingdings"/>
              </a:rPr>
              <a:t>Deploy</a:t>
            </a:r>
            <a:endParaRPr lang="en-US" dirty="0" smtClean="0">
              <a:solidFill>
                <a:srgbClr val="000000"/>
              </a:solidFill>
              <a:sym typeface="Wingdings"/>
            </a:endParaRPr>
          </a:p>
          <a:p>
            <a:pPr marL="457200" indent="-457200">
              <a:buFont typeface="+mj-lt"/>
              <a:buAutoNum type="arabicPeriod" startAt="9"/>
              <a:defRPr/>
            </a:pPr>
            <a:endParaRPr lang="en-US" dirty="0" smtClean="0">
              <a:solidFill>
                <a:srgbClr val="000000"/>
              </a:solidFill>
              <a:sym typeface="Wingdings"/>
            </a:endParaRPr>
          </a:p>
          <a:p>
            <a:pPr marL="0" indent="0">
              <a:buNone/>
              <a:defRPr/>
            </a:pPr>
            <a:endParaRPr lang="en-US" dirty="0" smtClean="0">
              <a:solidFill>
                <a:srgbClr val="000000"/>
              </a:solidFill>
            </a:endParaRPr>
          </a:p>
          <a:p>
            <a:pPr>
              <a:defRPr/>
            </a:pPr>
            <a:endParaRPr lang="en-US" dirty="0" smtClean="0">
              <a:solidFill>
                <a:srgbClr val="000000"/>
              </a:solidFill>
            </a:endParaRPr>
          </a:p>
          <a:p>
            <a:pPr>
              <a:defRPr/>
            </a:pPr>
            <a:endParaRPr lang="en-US" dirty="0">
              <a:solidFill>
                <a:srgbClr val="000000"/>
              </a:solidFill>
            </a:endParaRPr>
          </a:p>
          <a:p>
            <a:pPr>
              <a:defRPr/>
            </a:pPr>
            <a:endParaRPr lang="en-US" dirty="0" smtClean="0">
              <a:solidFill>
                <a:srgbClr val="000000"/>
              </a:solidFill>
            </a:endParaRPr>
          </a:p>
          <a:p>
            <a:pPr marL="457200" indent="-457200">
              <a:buFont typeface="+mj-lt"/>
              <a:buAutoNum type="arabicPeriod" startAt="10"/>
              <a:defRPr/>
            </a:pPr>
            <a:r>
              <a:rPr lang="en-US" dirty="0">
                <a:solidFill>
                  <a:srgbClr val="000000"/>
                </a:solidFill>
                <a:sym typeface="Wingdings"/>
              </a:rPr>
              <a:t>On the next </a:t>
            </a:r>
            <a:r>
              <a:rPr lang="en-US" dirty="0" smtClean="0">
                <a:solidFill>
                  <a:srgbClr val="000000"/>
                </a:solidFill>
                <a:sym typeface="Wingdings"/>
              </a:rPr>
              <a:t>screen, choose “</a:t>
            </a:r>
            <a:r>
              <a:rPr lang="en-US" dirty="0" err="1" smtClean="0">
                <a:solidFill>
                  <a:srgbClr val="000000"/>
                </a:solidFill>
                <a:sym typeface="Wingdings"/>
              </a:rPr>
              <a:t>src.zip</a:t>
            </a:r>
            <a:r>
              <a:rPr lang="en-US" dirty="0" smtClean="0">
                <a:solidFill>
                  <a:srgbClr val="000000"/>
                </a:solidFill>
                <a:sym typeface="Wingdings"/>
              </a:rPr>
              <a:t>” file by clicking the “Choose File” button and check the “Check Only” checkbox to only validate but not actually deploy the code into your destination org</a:t>
            </a:r>
          </a:p>
          <a:p>
            <a:pPr marL="457200" indent="-457200">
              <a:buFont typeface="+mj-lt"/>
              <a:buAutoNum type="arabicPeriod" startAt="10"/>
              <a:defRPr/>
            </a:pPr>
            <a:r>
              <a:rPr lang="en-US" dirty="0" smtClean="0">
                <a:solidFill>
                  <a:srgbClr val="000000"/>
                </a:solidFill>
                <a:sym typeface="Wingdings"/>
              </a:rPr>
              <a:t>Once the “Check Only” succeeds, repeat step #10 but without the “Check Only” </a:t>
            </a:r>
            <a:r>
              <a:rPr lang="en-US" dirty="0" err="1" smtClean="0">
                <a:solidFill>
                  <a:srgbClr val="000000"/>
                </a:solidFill>
                <a:sym typeface="Wingdings"/>
              </a:rPr>
              <a:t>checbox</a:t>
            </a:r>
            <a:r>
              <a:rPr lang="en-US" dirty="0" smtClean="0">
                <a:solidFill>
                  <a:srgbClr val="000000"/>
                </a:solidFill>
                <a:sym typeface="Wingdings"/>
              </a:rPr>
              <a:t> checked to actually deploy the Selector</a:t>
            </a: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1047750" y="2060575"/>
            <a:ext cx="7000875" cy="2008515"/>
          </a:xfrm>
          <a:prstGeom prst="rect">
            <a:avLst/>
          </a:prstGeom>
        </p:spPr>
      </p:pic>
    </p:spTree>
    <p:extLst>
      <p:ext uri="{BB962C8B-B14F-4D97-AF65-F5344CB8AC3E}">
        <p14:creationId xmlns:p14="http://schemas.microsoft.com/office/powerpoint/2010/main" val="175175344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pic>
        <p:nvPicPr>
          <p:cNvPr id="5" name="Content Placeholder 4"/>
          <p:cNvPicPr>
            <a:picLocks noGrp="1" noChangeAspect="1"/>
          </p:cNvPicPr>
          <p:nvPr>
            <p:ph idx="1"/>
          </p:nvPr>
        </p:nvPicPr>
        <p:blipFill>
          <a:blip r:embed="rId3"/>
          <a:srcRect l="589" r="589"/>
          <a:stretch>
            <a:fillRect/>
          </a:stretch>
        </p:blipFill>
        <p:spPr/>
      </p:pic>
    </p:spTree>
    <p:extLst>
      <p:ext uri="{BB962C8B-B14F-4D97-AF65-F5344CB8AC3E}">
        <p14:creationId xmlns:p14="http://schemas.microsoft.com/office/powerpoint/2010/main" val="425691671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pic>
        <p:nvPicPr>
          <p:cNvPr id="3" name="Content Placeholder 2"/>
          <p:cNvPicPr>
            <a:picLocks noGrp="1" noChangeAspect="1"/>
          </p:cNvPicPr>
          <p:nvPr>
            <p:ph idx="1"/>
          </p:nvPr>
        </p:nvPicPr>
        <p:blipFill>
          <a:blip r:embed="rId3"/>
          <a:srcRect l="-24656" r="-24656"/>
          <a:stretch>
            <a:fillRect/>
          </a:stretch>
        </p:blipFill>
        <p:spPr>
          <a:xfrm>
            <a:off x="457200" y="1276350"/>
            <a:ext cx="8229600" cy="5022850"/>
          </a:xfrm>
        </p:spPr>
      </p:pic>
    </p:spTree>
    <p:extLst>
      <p:ext uri="{BB962C8B-B14F-4D97-AF65-F5344CB8AC3E}">
        <p14:creationId xmlns:p14="http://schemas.microsoft.com/office/powerpoint/2010/main" val="138545846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a:t>
            </a:r>
            <a:endParaRPr lang="en-US" dirty="0" smtClean="0"/>
          </a:p>
        </p:txBody>
      </p:sp>
      <p:pic>
        <p:nvPicPr>
          <p:cNvPr id="3" name="Content Placeholder 2"/>
          <p:cNvPicPr>
            <a:picLocks noGrp="1" noChangeAspect="1"/>
          </p:cNvPicPr>
          <p:nvPr>
            <p:ph idx="1"/>
          </p:nvPr>
        </p:nvPicPr>
        <p:blipFill>
          <a:blip r:embed="rId3"/>
          <a:srcRect l="-24656" r="-24656"/>
          <a:stretch>
            <a:fillRect/>
          </a:stretch>
        </p:blipFill>
        <p:spPr>
          <a:xfrm>
            <a:off x="457200" y="1276350"/>
            <a:ext cx="8229600" cy="5022850"/>
          </a:xfrm>
        </p:spPr>
      </p:pic>
    </p:spTree>
    <p:extLst>
      <p:ext uri="{BB962C8B-B14F-4D97-AF65-F5344CB8AC3E}">
        <p14:creationId xmlns:p14="http://schemas.microsoft.com/office/powerpoint/2010/main" val="10768984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Installation: Final Confirmation Step</a:t>
            </a:r>
            <a:endParaRPr lang="en-US" dirty="0" smtClean="0"/>
          </a:p>
        </p:txBody>
      </p:sp>
      <p:pic>
        <p:nvPicPr>
          <p:cNvPr id="6" name="Content Placeholder 5"/>
          <p:cNvPicPr>
            <a:picLocks noGrp="1" noChangeAspect="1"/>
          </p:cNvPicPr>
          <p:nvPr>
            <p:ph idx="1"/>
          </p:nvPr>
        </p:nvPicPr>
        <p:blipFill>
          <a:blip r:embed="rId3"/>
          <a:srcRect t="-12286" b="-12286"/>
          <a:stretch>
            <a:fillRect/>
          </a:stretch>
        </p:blipFill>
        <p:spPr>
          <a:xfrm>
            <a:off x="457200" y="1276350"/>
            <a:ext cx="8229600" cy="5022850"/>
          </a:xfrm>
        </p:spPr>
      </p:pic>
    </p:spTree>
    <p:extLst>
      <p:ext uri="{BB962C8B-B14F-4D97-AF65-F5344CB8AC3E}">
        <p14:creationId xmlns:p14="http://schemas.microsoft.com/office/powerpoint/2010/main" val="237135107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Post-install Steps</a:t>
            </a:r>
            <a:endParaRPr lang="en-US" dirty="0"/>
          </a:p>
        </p:txBody>
      </p:sp>
      <p:sp>
        <p:nvSpPr>
          <p:cNvPr id="3" name="Content Placeholder 2"/>
          <p:cNvSpPr>
            <a:spLocks noGrp="1"/>
          </p:cNvSpPr>
          <p:nvPr>
            <p:ph idx="1"/>
          </p:nvPr>
        </p:nvSpPr>
        <p:spPr/>
        <p:txBody>
          <a:bodyPr/>
          <a:lstStyle/>
          <a:p>
            <a:r>
              <a:rPr lang="en-US" dirty="0" smtClean="0"/>
              <a:t>After loggin</a:t>
            </a:r>
            <a:r>
              <a:rPr lang="en-US" dirty="0" smtClean="0"/>
              <a:t>g into the Veeva Org where you installed the selector, navigate to </a:t>
            </a:r>
            <a:r>
              <a:rPr lang="en-US" dirty="0" err="1" smtClean="0"/>
              <a:t>Setup</a:t>
            </a:r>
            <a:r>
              <a:rPr lang="en-US" dirty="0" err="1" smtClean="0">
                <a:sym typeface="Wingdings"/>
              </a:rPr>
              <a:t>DevelopCustom</a:t>
            </a:r>
            <a:r>
              <a:rPr lang="en-US" dirty="0" smtClean="0">
                <a:sym typeface="Wingdings"/>
              </a:rPr>
              <a:t> </a:t>
            </a:r>
            <a:r>
              <a:rPr lang="en-US" dirty="0" err="1">
                <a:sym typeface="Wingdings"/>
              </a:rPr>
              <a:t>SettingsVeeva</a:t>
            </a:r>
            <a:r>
              <a:rPr lang="en-US" dirty="0">
                <a:sym typeface="Wingdings"/>
              </a:rPr>
              <a:t> CLM Selector </a:t>
            </a:r>
            <a:r>
              <a:rPr lang="en-US" dirty="0" smtClean="0">
                <a:sym typeface="Wingdings"/>
              </a:rPr>
              <a:t>Setting</a:t>
            </a:r>
          </a:p>
          <a:p>
            <a:r>
              <a:rPr lang="en-US" dirty="0" smtClean="0">
                <a:sym typeface="Wingdings"/>
              </a:rPr>
              <a:t>Click </a:t>
            </a:r>
            <a:r>
              <a:rPr lang="en-US" dirty="0" err="1" smtClean="0">
                <a:sym typeface="Wingdings"/>
              </a:rPr>
              <a:t>ManageNew</a:t>
            </a:r>
            <a:r>
              <a:rPr lang="en-US" dirty="0" smtClean="0">
                <a:sym typeface="Wingdings"/>
              </a:rPr>
              <a:t> Save (Save a default Custom Setting). Custom Setting configuration is explained in later slides</a:t>
            </a:r>
          </a:p>
          <a:p>
            <a:r>
              <a:rPr lang="en-US" dirty="0" smtClean="0"/>
              <a:t>After the successful installation, you should notice a tab called “CLM Visibility Manager” under the “+” menu</a:t>
            </a:r>
            <a:endParaRPr lang="en-US" dirty="0" smtClean="0"/>
          </a:p>
        </p:txBody>
      </p:sp>
    </p:spTree>
    <p:extLst>
      <p:ext uri="{BB962C8B-B14F-4D97-AF65-F5344CB8AC3E}">
        <p14:creationId xmlns:p14="http://schemas.microsoft.com/office/powerpoint/2010/main" val="24925657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Configuration</a:t>
            </a:r>
            <a:endParaRPr lang="en-US" dirty="0"/>
          </a:p>
        </p:txBody>
      </p:sp>
    </p:spTree>
    <p:extLst>
      <p:ext uri="{BB962C8B-B14F-4D97-AF65-F5344CB8AC3E}">
        <p14:creationId xmlns:p14="http://schemas.microsoft.com/office/powerpoint/2010/main" val="335681059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Agenda</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t>Overview of Veeva CLM Selector</a:t>
            </a:r>
          </a:p>
          <a:p>
            <a:pPr>
              <a:defRPr/>
            </a:pPr>
            <a:r>
              <a:rPr lang="en-US" dirty="0" smtClean="0"/>
              <a:t>CLM Selector Installation</a:t>
            </a:r>
          </a:p>
          <a:p>
            <a:pPr>
              <a:defRPr/>
            </a:pPr>
            <a:r>
              <a:rPr lang="en-US" dirty="0" smtClean="0"/>
              <a:t>CLM Selector Configuration</a:t>
            </a:r>
          </a:p>
          <a:p>
            <a:pPr>
              <a:defRPr/>
            </a:pPr>
            <a:r>
              <a:rPr lang="en-US" dirty="0" smtClean="0"/>
              <a:t>Contacts and Miscellaneous Information</a:t>
            </a:r>
          </a:p>
          <a:p>
            <a:pPr>
              <a:defRPr/>
            </a:pPr>
            <a:endParaRPr lang="en-US" dirty="0"/>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Configuration Deep Dive</a:t>
            </a:r>
            <a:endParaRPr lang="en-US" dirty="0"/>
          </a:p>
        </p:txBody>
      </p:sp>
      <p:sp>
        <p:nvSpPr>
          <p:cNvPr id="3" name="Content Placeholder 2"/>
          <p:cNvSpPr>
            <a:spLocks noGrp="1"/>
          </p:cNvSpPr>
          <p:nvPr>
            <p:ph idx="1"/>
          </p:nvPr>
        </p:nvSpPr>
        <p:spPr/>
        <p:txBody>
          <a:bodyPr/>
          <a:lstStyle/>
          <a:p>
            <a:r>
              <a:rPr lang="en-US" dirty="0" smtClean="0"/>
              <a:t>CLM Selector </a:t>
            </a:r>
            <a:r>
              <a:rPr lang="en-US" dirty="0" smtClean="0"/>
              <a:t>has </a:t>
            </a:r>
            <a:r>
              <a:rPr lang="en-US" dirty="0" smtClean="0"/>
              <a:t>two main lists –</a:t>
            </a:r>
          </a:p>
          <a:p>
            <a:pPr lvl="1"/>
            <a:r>
              <a:rPr lang="en-US" u="sng" dirty="0" smtClean="0"/>
              <a:t>Available Presentations </a:t>
            </a:r>
            <a:r>
              <a:rPr lang="en-US" dirty="0" smtClean="0"/>
              <a:t>– By Default, if nothing is specified/configured, Users will see every CLM Presentation associated to Products they have access to</a:t>
            </a:r>
          </a:p>
          <a:p>
            <a:pPr lvl="1"/>
            <a:r>
              <a:rPr lang="en-US" u="sng" dirty="0" smtClean="0"/>
              <a:t>Visible/Selected Presentations </a:t>
            </a:r>
            <a:r>
              <a:rPr lang="en-US" dirty="0" smtClean="0"/>
              <a:t>– Users will always see this list as Empty at the outset in a private OWD setting for CLM Presentations at the outset. </a:t>
            </a:r>
            <a:r>
              <a:rPr lang="en-US" b="1" dirty="0" smtClean="0"/>
              <a:t>This list cannot be controlled/defaulted to specific state using this tool</a:t>
            </a:r>
          </a:p>
          <a:p>
            <a:r>
              <a:rPr lang="en-US" dirty="0" smtClean="0"/>
              <a:t>Available Presentations Definition</a:t>
            </a:r>
          </a:p>
          <a:p>
            <a:pPr lvl="1"/>
            <a:r>
              <a:rPr lang="en-US" dirty="0" smtClean="0"/>
              <a:t>These are defined as CLM Presentation objects that exist in Veeva however are not yet Shared with the user by any means – either using Sharing rules or manual sharing or any other way. The User will never be able to see these presentations at the outset</a:t>
            </a:r>
          </a:p>
          <a:p>
            <a:r>
              <a:rPr lang="en-US" dirty="0" smtClean="0"/>
              <a:t>Visible/Selected </a:t>
            </a:r>
            <a:r>
              <a:rPr lang="en-US" dirty="0" smtClean="0"/>
              <a:t>Presentations Definition</a:t>
            </a:r>
          </a:p>
          <a:p>
            <a:pPr lvl="1"/>
            <a:r>
              <a:rPr lang="en-US" dirty="0" smtClean="0"/>
              <a:t>These are defined as CLM Presentation objects that exist in Veeva AND the user has access to these presentations. To set a default on these, Users will need to put in Sharing rules or share Presentations manually with the User</a:t>
            </a:r>
          </a:p>
        </p:txBody>
      </p:sp>
    </p:spTree>
    <p:extLst>
      <p:ext uri="{BB962C8B-B14F-4D97-AF65-F5344CB8AC3E}">
        <p14:creationId xmlns:p14="http://schemas.microsoft.com/office/powerpoint/2010/main" val="214249766"/>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Custom Setting</a:t>
            </a:r>
            <a:endParaRPr lang="en-US" dirty="0"/>
          </a:p>
        </p:txBody>
      </p:sp>
      <p:sp>
        <p:nvSpPr>
          <p:cNvPr id="3" name="Content Placeholder 2"/>
          <p:cNvSpPr>
            <a:spLocks noGrp="1"/>
          </p:cNvSpPr>
          <p:nvPr>
            <p:ph idx="1"/>
          </p:nvPr>
        </p:nvSpPr>
        <p:spPr/>
        <p:txBody>
          <a:bodyPr/>
          <a:lstStyle/>
          <a:p>
            <a:r>
              <a:rPr lang="en-US" dirty="0" smtClean="0"/>
              <a:t>Custom </a:t>
            </a:r>
            <a:r>
              <a:rPr lang="en-US" dirty="0"/>
              <a:t>setting (</a:t>
            </a:r>
            <a:r>
              <a:rPr lang="en-US" dirty="0" err="1"/>
              <a:t>VPROF_CLM_Selector_Setting__c</a:t>
            </a:r>
            <a:r>
              <a:rPr lang="en-US" dirty="0" smtClean="0"/>
              <a:t>) controls some of the CLM Selector behavior and UI Messaging</a:t>
            </a:r>
            <a:endParaRPr lang="en-US" dirty="0"/>
          </a:p>
          <a:p>
            <a:pPr lvl="1"/>
            <a:r>
              <a:rPr lang="en-US" dirty="0"/>
              <a:t>Hierarchy type (can be set at User, Profile or Org level)</a:t>
            </a:r>
          </a:p>
          <a:p>
            <a:pPr lvl="1"/>
            <a:r>
              <a:rPr lang="en-US" dirty="0"/>
              <a:t>Must have </a:t>
            </a:r>
            <a:r>
              <a:rPr lang="en-US" dirty="0" smtClean="0"/>
              <a:t>at-least </a:t>
            </a:r>
            <a:r>
              <a:rPr lang="en-US" dirty="0"/>
              <a:t>an org level custom setting to ensure smooth VF page renditions. Some of the attributes are optional as described </a:t>
            </a:r>
            <a:r>
              <a:rPr lang="en-US" dirty="0" smtClean="0"/>
              <a:t>below</a:t>
            </a:r>
            <a:endParaRPr lang="en-US" dirty="0"/>
          </a:p>
          <a:p>
            <a:pPr lvl="1"/>
            <a:r>
              <a:rPr lang="en-US" dirty="0"/>
              <a:t>Optional attributes:</a:t>
            </a:r>
          </a:p>
          <a:p>
            <a:pPr lvl="2"/>
            <a:r>
              <a:rPr lang="en-US" dirty="0" err="1"/>
              <a:t>Default_No_CVC_Behavior__c</a:t>
            </a:r>
            <a:r>
              <a:rPr lang="en-US" dirty="0"/>
              <a:t> (Default value </a:t>
            </a:r>
            <a:r>
              <a:rPr lang="en-US" i="1" dirty="0"/>
              <a:t>DISPLAY_ALL</a:t>
            </a:r>
            <a:r>
              <a:rPr lang="en-US" dirty="0"/>
              <a:t>)</a:t>
            </a:r>
          </a:p>
          <a:p>
            <a:pPr lvl="2"/>
            <a:r>
              <a:rPr lang="en-US" dirty="0" err="1"/>
              <a:t>Enable_Key_Message_Download_Handling__c</a:t>
            </a:r>
            <a:r>
              <a:rPr lang="en-US" dirty="0"/>
              <a:t> (Default value </a:t>
            </a:r>
            <a:r>
              <a:rPr lang="en-US" i="1" dirty="0"/>
              <a:t>true</a:t>
            </a:r>
            <a:r>
              <a:rPr lang="en-US" dirty="0"/>
              <a:t>)</a:t>
            </a:r>
          </a:p>
          <a:p>
            <a:pPr lvl="1"/>
            <a:r>
              <a:rPr lang="en-US" dirty="0"/>
              <a:t>Required attributes (all have default values defined):</a:t>
            </a:r>
          </a:p>
          <a:p>
            <a:pPr lvl="2"/>
            <a:r>
              <a:rPr lang="en-US" dirty="0" err="1" smtClean="0"/>
              <a:t>Page_Title__c</a:t>
            </a:r>
            <a:r>
              <a:rPr lang="en-US" dirty="0" smtClean="0"/>
              <a:t>, </a:t>
            </a:r>
            <a:r>
              <a:rPr lang="en-US" dirty="0" err="1" smtClean="0"/>
              <a:t>Available_List_Title__c</a:t>
            </a:r>
            <a:r>
              <a:rPr lang="en-US" dirty="0" smtClean="0"/>
              <a:t>, </a:t>
            </a:r>
            <a:r>
              <a:rPr lang="en-US" dirty="0" err="1" smtClean="0"/>
              <a:t>Visible_List_Title__c</a:t>
            </a:r>
            <a:r>
              <a:rPr lang="en-US" dirty="0" smtClean="0"/>
              <a:t>, </a:t>
            </a:r>
            <a:r>
              <a:rPr lang="en-US" dirty="0" err="1" smtClean="0"/>
              <a:t>Box_Size__c</a:t>
            </a:r>
            <a:r>
              <a:rPr lang="en-US" dirty="0" smtClean="0"/>
              <a:t>, </a:t>
            </a:r>
            <a:r>
              <a:rPr lang="en-US" dirty="0" err="1" smtClean="0"/>
              <a:t>Box_width__c</a:t>
            </a:r>
            <a:r>
              <a:rPr lang="en-US" dirty="0" smtClean="0"/>
              <a:t>, </a:t>
            </a:r>
            <a:r>
              <a:rPr lang="en-US" dirty="0" err="1" smtClean="0"/>
              <a:t>Update_Button_Text__c</a:t>
            </a:r>
            <a:endParaRPr lang="en-US" dirty="0"/>
          </a:p>
          <a:p>
            <a:pPr lvl="1"/>
            <a:endParaRPr lang="en-US" dirty="0" smtClean="0"/>
          </a:p>
        </p:txBody>
      </p:sp>
    </p:spTree>
    <p:extLst>
      <p:ext uri="{BB962C8B-B14F-4D97-AF65-F5344CB8AC3E}">
        <p14:creationId xmlns:p14="http://schemas.microsoft.com/office/powerpoint/2010/main" val="420522734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Overview</a:t>
            </a:r>
            <a:endParaRPr lang="en-US" dirty="0"/>
          </a:p>
        </p:txBody>
      </p:sp>
      <p:sp>
        <p:nvSpPr>
          <p:cNvPr id="3" name="Content Placeholder 2"/>
          <p:cNvSpPr>
            <a:spLocks noGrp="1"/>
          </p:cNvSpPr>
          <p:nvPr>
            <p:ph idx="1"/>
          </p:nvPr>
        </p:nvSpPr>
        <p:spPr>
          <a:xfrm>
            <a:off x="457200" y="1276709"/>
            <a:ext cx="8229600" cy="5216165"/>
          </a:xfrm>
        </p:spPr>
        <p:txBody>
          <a:bodyPr/>
          <a:lstStyle/>
          <a:p>
            <a:r>
              <a:rPr lang="en-US" dirty="0"/>
              <a:t>CLM Visibility Configuration Object (CVC</a:t>
            </a:r>
            <a:r>
              <a:rPr lang="en-US" dirty="0" smtClean="0"/>
              <a:t>)</a:t>
            </a:r>
          </a:p>
          <a:p>
            <a:pPr lvl="1"/>
            <a:r>
              <a:rPr lang="en-US" dirty="0" smtClean="0"/>
              <a:t>CVC is a configuration setting for the </a:t>
            </a:r>
            <a:r>
              <a:rPr lang="en-US" dirty="0" smtClean="0"/>
              <a:t>Selector </a:t>
            </a:r>
            <a:r>
              <a:rPr lang="en-US" b="1" dirty="0" smtClean="0"/>
              <a:t>tool </a:t>
            </a:r>
            <a:r>
              <a:rPr lang="en-US" b="1" u="sng" dirty="0" smtClean="0"/>
              <a:t>that defines </a:t>
            </a:r>
            <a:r>
              <a:rPr lang="en-US" b="1" u="sng" dirty="0" smtClean="0"/>
              <a:t>further filters that </a:t>
            </a:r>
            <a:r>
              <a:rPr lang="en-US" b="1" u="sng" dirty="0" smtClean="0"/>
              <a:t>need to be applied to the Default Available List. At no time will a user ever be able to see more than the Default Available List</a:t>
            </a:r>
          </a:p>
          <a:p>
            <a:pPr lvl="1"/>
            <a:endParaRPr lang="en-US" dirty="0" smtClean="0"/>
          </a:p>
          <a:p>
            <a:pPr lvl="1"/>
            <a:r>
              <a:rPr lang="en-US" dirty="0" smtClean="0"/>
              <a:t>A CVC object can be created at a User, Profile and/or Public Group level</a:t>
            </a:r>
          </a:p>
          <a:p>
            <a:pPr lvl="1"/>
            <a:endParaRPr lang="en-US" dirty="0" smtClean="0"/>
          </a:p>
          <a:p>
            <a:pPr lvl="1"/>
            <a:r>
              <a:rPr lang="en-US" dirty="0" smtClean="0"/>
              <a:t>Each User/Profile/Public Group level CVC must be unique for that level</a:t>
            </a:r>
          </a:p>
          <a:p>
            <a:pPr lvl="1"/>
            <a:endParaRPr lang="en-US" dirty="0" smtClean="0"/>
          </a:p>
          <a:p>
            <a:pPr lvl="1"/>
            <a:r>
              <a:rPr lang="en-US" dirty="0" smtClean="0"/>
              <a:t>If no CVC exists for the logged in User at either the User, Profile or Public Group level, </a:t>
            </a:r>
            <a:r>
              <a:rPr lang="en-US" dirty="0" smtClean="0"/>
              <a:t>then depending on the Profile/User specific Custom Setting value (discussed in earlier slide), the user may see either ALL CLM Presentations linked to their Products or NONE at all</a:t>
            </a:r>
            <a:endParaRPr lang="en-US" dirty="0"/>
          </a:p>
          <a:p>
            <a:pPr marL="228600" lvl="1" indent="0">
              <a:buNone/>
            </a:pPr>
            <a:endParaRPr lang="en-US" dirty="0" smtClean="0"/>
          </a:p>
          <a:p>
            <a:pPr lvl="1"/>
            <a:r>
              <a:rPr lang="en-US" dirty="0" smtClean="0"/>
              <a:t>The CVCs can be manually created in Veeva, however typically will be data-loaded in practice using the </a:t>
            </a:r>
            <a:r>
              <a:rPr lang="en-US" dirty="0" err="1" smtClean="0"/>
              <a:t>Salesforce</a:t>
            </a:r>
            <a:r>
              <a:rPr lang="en-US" dirty="0" smtClean="0"/>
              <a:t> Data Loader tool by an Administrator</a:t>
            </a:r>
            <a:endParaRPr lang="en-US" dirty="0"/>
          </a:p>
        </p:txBody>
      </p:sp>
    </p:spTree>
    <p:extLst>
      <p:ext uri="{BB962C8B-B14F-4D97-AF65-F5344CB8AC3E}">
        <p14:creationId xmlns:p14="http://schemas.microsoft.com/office/powerpoint/2010/main" val="57985752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CVC configuration object</a:t>
            </a:r>
            <a:endParaRPr lang="en-US" dirty="0"/>
          </a:p>
        </p:txBody>
      </p:sp>
      <p:sp>
        <p:nvSpPr>
          <p:cNvPr id="3" name="Content Placeholder 2"/>
          <p:cNvSpPr>
            <a:spLocks noGrp="1"/>
          </p:cNvSpPr>
          <p:nvPr>
            <p:ph idx="1"/>
          </p:nvPr>
        </p:nvSpPr>
        <p:spPr/>
        <p:txBody>
          <a:bodyPr/>
          <a:lstStyle/>
          <a:p>
            <a:pPr marL="0" indent="0">
              <a:buNone/>
            </a:pPr>
            <a:r>
              <a:rPr lang="en-US" dirty="0" smtClean="0"/>
              <a:t>There are overall 3 key sections that need to be populated as shown below, however at anytime, you would only populate two of these</a:t>
            </a:r>
          </a:p>
        </p:txBody>
      </p:sp>
      <p:pic>
        <p:nvPicPr>
          <p:cNvPr id="4" name="Picture 3"/>
          <p:cNvPicPr>
            <a:picLocks noChangeAspect="1"/>
          </p:cNvPicPr>
          <p:nvPr/>
        </p:nvPicPr>
        <p:blipFill>
          <a:blip r:embed="rId2"/>
          <a:stretch>
            <a:fillRect/>
          </a:stretch>
        </p:blipFill>
        <p:spPr>
          <a:xfrm>
            <a:off x="1767996" y="1990400"/>
            <a:ext cx="5105879" cy="4261600"/>
          </a:xfrm>
          <a:prstGeom prst="rect">
            <a:avLst/>
          </a:prstGeom>
        </p:spPr>
      </p:pic>
    </p:spTree>
    <p:extLst>
      <p:ext uri="{BB962C8B-B14F-4D97-AF65-F5344CB8AC3E}">
        <p14:creationId xmlns:p14="http://schemas.microsoft.com/office/powerpoint/2010/main" val="356889191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Entity Configuration</a:t>
            </a:r>
            <a:endParaRPr lang="en-US" dirty="0"/>
          </a:p>
        </p:txBody>
      </p:sp>
      <p:sp>
        <p:nvSpPr>
          <p:cNvPr id="3" name="Content Placeholder 2"/>
          <p:cNvSpPr>
            <a:spLocks noGrp="1"/>
          </p:cNvSpPr>
          <p:nvPr>
            <p:ph idx="1"/>
          </p:nvPr>
        </p:nvSpPr>
        <p:spPr/>
        <p:txBody>
          <a:bodyPr/>
          <a:lstStyle/>
          <a:p>
            <a:r>
              <a:rPr lang="en-US" dirty="0" smtClean="0"/>
              <a:t>Each CVC has two mandatory fields that must always be populated:</a:t>
            </a:r>
          </a:p>
          <a:p>
            <a:pPr lvl="1"/>
            <a:r>
              <a:rPr lang="en-US" u="sng" dirty="0" smtClean="0"/>
              <a:t>Entity Type: </a:t>
            </a:r>
            <a:r>
              <a:rPr lang="en-US" dirty="0" smtClean="0"/>
              <a:t>This </a:t>
            </a:r>
            <a:r>
              <a:rPr lang="en-US" dirty="0" err="1" smtClean="0"/>
              <a:t>Picklist</a:t>
            </a:r>
            <a:r>
              <a:rPr lang="en-US" dirty="0" smtClean="0"/>
              <a:t> field defines if the CVC applies for a Profile, User or a Public Group. Valid values are Profile, User and Public Group</a:t>
            </a:r>
          </a:p>
          <a:p>
            <a:pPr marL="228600" lvl="1" indent="0">
              <a:buNone/>
            </a:pPr>
            <a:endParaRPr lang="en-US" dirty="0" smtClean="0"/>
          </a:p>
          <a:p>
            <a:pPr lvl="1"/>
            <a:r>
              <a:rPr lang="en-US" u="sng" dirty="0" smtClean="0"/>
              <a:t>Entity Name: </a:t>
            </a:r>
            <a:r>
              <a:rPr lang="en-US" dirty="0" smtClean="0"/>
              <a:t>This is a text field that needs to be populated with either a </a:t>
            </a:r>
            <a:r>
              <a:rPr lang="en-US" dirty="0" err="1" smtClean="0"/>
              <a:t>UserName</a:t>
            </a:r>
            <a:r>
              <a:rPr lang="en-US" dirty="0" smtClean="0"/>
              <a:t>, Profile Name or Public Group, depending on Entity type selected</a:t>
            </a:r>
          </a:p>
          <a:p>
            <a:pPr lvl="1"/>
            <a:endParaRPr lang="en-US" dirty="0" smtClean="0"/>
          </a:p>
          <a:p>
            <a:r>
              <a:rPr lang="en-US" dirty="0" smtClean="0"/>
              <a:t>System has in-built mechanism to ensure valid Entity Name is entered and throws an error for invalid Entity Names</a:t>
            </a:r>
          </a:p>
          <a:p>
            <a:pPr lvl="1"/>
            <a:endParaRPr lang="en-US" dirty="0" smtClean="0"/>
          </a:p>
          <a:p>
            <a:r>
              <a:rPr lang="en-US" dirty="0" smtClean="0"/>
              <a:t>Each Entity can only have one (1) CVC instance. The Unique External ID for this  object is basically the Entity ID and will cause an error if duplicates are attempted to be added</a:t>
            </a:r>
            <a:endParaRPr lang="en-US" dirty="0"/>
          </a:p>
          <a:p>
            <a:pPr marL="228600" lvl="1" indent="0">
              <a:buNone/>
            </a:pPr>
            <a:endParaRPr lang="en-US" dirty="0" smtClean="0"/>
          </a:p>
        </p:txBody>
      </p:sp>
    </p:spTree>
    <p:extLst>
      <p:ext uri="{BB962C8B-B14F-4D97-AF65-F5344CB8AC3E}">
        <p14:creationId xmlns:p14="http://schemas.microsoft.com/office/powerpoint/2010/main" val="289910830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Available Presentation Names</a:t>
            </a:r>
            <a:endParaRPr lang="en-US" dirty="0"/>
          </a:p>
        </p:txBody>
      </p:sp>
      <p:sp>
        <p:nvSpPr>
          <p:cNvPr id="3" name="Content Placeholder 2"/>
          <p:cNvSpPr>
            <a:spLocks noGrp="1"/>
          </p:cNvSpPr>
          <p:nvPr>
            <p:ph idx="1"/>
          </p:nvPr>
        </p:nvSpPr>
        <p:spPr/>
        <p:txBody>
          <a:bodyPr/>
          <a:lstStyle/>
          <a:p>
            <a:r>
              <a:rPr lang="en-US" dirty="0" smtClean="0"/>
              <a:t>Each CVC has two optional fields that may be populated</a:t>
            </a:r>
            <a:r>
              <a:rPr lang="en-US" dirty="0"/>
              <a:t> </a:t>
            </a:r>
            <a:r>
              <a:rPr lang="en-US" dirty="0" smtClean="0"/>
              <a:t>if there is a clear mapping available between Entity Type (Public Group/Profile/User) and CLM Presentations that need to be made available to that Entity</a:t>
            </a:r>
          </a:p>
          <a:p>
            <a:pPr lvl="1"/>
            <a:r>
              <a:rPr lang="en-US" dirty="0"/>
              <a:t>Available CLM Presentations (List 1) &amp; Available CLM Presentations (List 2</a:t>
            </a:r>
            <a:r>
              <a:rPr lang="en-US" dirty="0" smtClean="0"/>
              <a:t>) – Each of these fields is a 255 character </a:t>
            </a:r>
            <a:r>
              <a:rPr lang="en-US" dirty="0" err="1" smtClean="0"/>
              <a:t>Textarea</a:t>
            </a:r>
            <a:r>
              <a:rPr lang="en-US" dirty="0" smtClean="0"/>
              <a:t> field and will take a semi-colon </a:t>
            </a:r>
            <a:r>
              <a:rPr lang="en-US" dirty="0" err="1" smtClean="0"/>
              <a:t>seperated</a:t>
            </a:r>
            <a:r>
              <a:rPr lang="en-US" dirty="0" smtClean="0"/>
              <a:t> list of CLM Presentation Names</a:t>
            </a:r>
          </a:p>
          <a:p>
            <a:pPr lvl="1"/>
            <a:r>
              <a:rPr lang="en-US" dirty="0" smtClean="0"/>
              <a:t>Two fields are provided in case one field is not enough to handle all CLM Presentation names</a:t>
            </a:r>
          </a:p>
          <a:p>
            <a:pPr lvl="1"/>
            <a:r>
              <a:rPr lang="en-US" dirty="0" err="1" smtClean="0"/>
              <a:t>Eg</a:t>
            </a:r>
            <a:r>
              <a:rPr lang="en-US" dirty="0" smtClean="0"/>
              <a:t>: Safety of </a:t>
            </a:r>
            <a:r>
              <a:rPr lang="en-US" dirty="0" err="1" smtClean="0"/>
              <a:t>Cholecap;Therapy</a:t>
            </a:r>
            <a:r>
              <a:rPr lang="en-US" dirty="0" smtClean="0"/>
              <a:t> Days;</a:t>
            </a:r>
          </a:p>
          <a:p>
            <a:r>
              <a:rPr lang="en-US" dirty="0" smtClean="0"/>
              <a:t>If more than one CVC instances exist for a logged in user (say one at a Profile level and one at Public Group level) with CLM Presentation names specified, then the system will </a:t>
            </a:r>
            <a:r>
              <a:rPr lang="en-US" u="sng" dirty="0" smtClean="0"/>
              <a:t>combine</a:t>
            </a:r>
            <a:r>
              <a:rPr lang="en-US" dirty="0" smtClean="0"/>
              <a:t> the two lists from all CVCs and make them all available to the User. This is the only option available if Names are specified</a:t>
            </a:r>
          </a:p>
          <a:p>
            <a:pPr lvl="1"/>
            <a:endParaRPr lang="en-US" dirty="0"/>
          </a:p>
          <a:p>
            <a:endParaRPr lang="en-US" dirty="0" smtClean="0"/>
          </a:p>
        </p:txBody>
      </p:sp>
    </p:spTree>
    <p:extLst>
      <p:ext uri="{BB962C8B-B14F-4D97-AF65-F5344CB8AC3E}">
        <p14:creationId xmlns:p14="http://schemas.microsoft.com/office/powerpoint/2010/main" val="17703775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Custom Criteria</a:t>
            </a:r>
            <a:endParaRPr lang="en-US" dirty="0"/>
          </a:p>
        </p:txBody>
      </p:sp>
      <p:sp>
        <p:nvSpPr>
          <p:cNvPr id="3" name="Content Placeholder 2"/>
          <p:cNvSpPr>
            <a:spLocks noGrp="1"/>
          </p:cNvSpPr>
          <p:nvPr>
            <p:ph idx="1"/>
          </p:nvPr>
        </p:nvSpPr>
        <p:spPr/>
        <p:txBody>
          <a:bodyPr/>
          <a:lstStyle/>
          <a:p>
            <a:r>
              <a:rPr lang="en-US" dirty="0" smtClean="0"/>
              <a:t>A Custom Criteria based on CLM Presentation Object fields can also be specified </a:t>
            </a:r>
            <a:r>
              <a:rPr lang="en-US" i="1" dirty="0" smtClean="0"/>
              <a:t>instead</a:t>
            </a:r>
            <a:r>
              <a:rPr lang="en-US" dirty="0" smtClean="0"/>
              <a:t> of filtering based on Presentation names</a:t>
            </a:r>
          </a:p>
          <a:p>
            <a:r>
              <a:rPr lang="en-US" dirty="0" smtClean="0"/>
              <a:t>Specifying the Custom Criteria involves the following fields:</a:t>
            </a:r>
          </a:p>
          <a:p>
            <a:pPr lvl="1"/>
            <a:r>
              <a:rPr lang="en-US" u="sng" dirty="0" smtClean="0"/>
              <a:t>Use Custom Criteria</a:t>
            </a:r>
            <a:r>
              <a:rPr lang="en-US" dirty="0" smtClean="0"/>
              <a:t>: Must be checked to use Custom Criteria. If this is checked, any values in Available Names List 1 &amp; 2 are cleared on Save</a:t>
            </a:r>
          </a:p>
          <a:p>
            <a:pPr lvl="1"/>
            <a:r>
              <a:rPr lang="en-US" u="sng" dirty="0" smtClean="0"/>
              <a:t>Custom Criteria</a:t>
            </a:r>
            <a:r>
              <a:rPr lang="en-US" dirty="0" smtClean="0"/>
              <a:t>: Must be populated with a string that constructs a valid where clause (without the word “where”) based on CLM Presentation Object fields or lookup fields on the CLM Presentation object</a:t>
            </a:r>
          </a:p>
          <a:p>
            <a:pPr marL="512763" lvl="2" indent="0">
              <a:buNone/>
            </a:pPr>
            <a:r>
              <a:rPr lang="en-US" dirty="0"/>
              <a:t>	</a:t>
            </a:r>
            <a:r>
              <a:rPr lang="en-US" dirty="0" err="1" smtClean="0"/>
              <a:t>Eg</a:t>
            </a:r>
            <a:r>
              <a:rPr lang="en-US" dirty="0"/>
              <a:t>: </a:t>
            </a:r>
            <a:r>
              <a:rPr lang="en-US" dirty="0" err="1"/>
              <a:t>Country_Usage__c</a:t>
            </a:r>
            <a:r>
              <a:rPr lang="en-US" dirty="0"/>
              <a:t> = 'US Only' and Type_</a:t>
            </a:r>
            <a:r>
              <a:rPr lang="en-US" dirty="0" err="1"/>
              <a:t>vod</a:t>
            </a:r>
            <a:r>
              <a:rPr lang="en-US" dirty="0"/>
              <a:t>__c = '</a:t>
            </a:r>
            <a:r>
              <a:rPr lang="en-US" dirty="0" smtClean="0"/>
              <a:t>HQ’</a:t>
            </a:r>
          </a:p>
          <a:p>
            <a:pPr lvl="1"/>
            <a:r>
              <a:rPr lang="en-US" u="sng" dirty="0" smtClean="0"/>
              <a:t>Exclusive Criteria ?</a:t>
            </a:r>
            <a:r>
              <a:rPr lang="en-US" dirty="0" smtClean="0"/>
              <a:t>: This can only be checked at the User level (Entity type = User). If checked, then criteria in this CVC overrides any other criteria that may exist at the Public Group and/or Profile level</a:t>
            </a:r>
          </a:p>
          <a:p>
            <a:pPr lvl="1"/>
            <a:r>
              <a:rPr lang="en-US" u="sng" dirty="0" smtClean="0"/>
              <a:t>Active</a:t>
            </a:r>
            <a:r>
              <a:rPr lang="en-US" dirty="0" smtClean="0"/>
              <a:t>: Must be checked for the CVC to take effect. Only Active CVCs are considered by </a:t>
            </a:r>
            <a:r>
              <a:rPr lang="en-US" dirty="0"/>
              <a:t>the Selector. All Validations &amp; checks still apply even to non-active </a:t>
            </a:r>
            <a:r>
              <a:rPr lang="en-US" dirty="0" smtClean="0"/>
              <a:t>CVCs</a:t>
            </a:r>
            <a:endParaRPr lang="en-US" dirty="0"/>
          </a:p>
          <a:p>
            <a:endParaRPr lang="en-US" dirty="0" smtClean="0"/>
          </a:p>
        </p:txBody>
      </p:sp>
    </p:spTree>
    <p:extLst>
      <p:ext uri="{BB962C8B-B14F-4D97-AF65-F5344CB8AC3E}">
        <p14:creationId xmlns:p14="http://schemas.microsoft.com/office/powerpoint/2010/main" val="99011900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Special Handling for Key Messages</a:t>
            </a:r>
            <a:endParaRPr lang="en-US" dirty="0"/>
          </a:p>
        </p:txBody>
      </p:sp>
    </p:spTree>
    <p:extLst>
      <p:ext uri="{BB962C8B-B14F-4D97-AF65-F5344CB8AC3E}">
        <p14:creationId xmlns:p14="http://schemas.microsoft.com/office/powerpoint/2010/main" val="335681059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CLM Content (Key Message) Download</a:t>
            </a:r>
            <a:endParaRPr lang="en-US" i="1" dirty="0"/>
          </a:p>
        </p:txBody>
      </p:sp>
      <p:sp>
        <p:nvSpPr>
          <p:cNvPr id="3" name="Content Placeholder 2"/>
          <p:cNvSpPr>
            <a:spLocks noGrp="1"/>
          </p:cNvSpPr>
          <p:nvPr>
            <p:ph idx="1"/>
          </p:nvPr>
        </p:nvSpPr>
        <p:spPr/>
        <p:txBody>
          <a:bodyPr/>
          <a:lstStyle/>
          <a:p>
            <a:r>
              <a:rPr lang="en-US" dirty="0" smtClean="0"/>
              <a:t>Presently, </a:t>
            </a:r>
            <a:r>
              <a:rPr lang="en-US" dirty="0" err="1" smtClean="0"/>
              <a:t>iRep</a:t>
            </a:r>
            <a:r>
              <a:rPr lang="en-US" dirty="0" smtClean="0"/>
              <a:t> is built to download ALL Key Messages (including CLM Content Key Messages) associated to User’s accessible Products</a:t>
            </a:r>
          </a:p>
          <a:p>
            <a:r>
              <a:rPr lang="en-US" dirty="0" smtClean="0"/>
              <a:t>This may result in User(s) being stuck with downloading CLM Content (Key Messages) that they have actually chosen NOT to download using the CLM Selector tool</a:t>
            </a:r>
          </a:p>
          <a:p>
            <a:r>
              <a:rPr lang="en-US" dirty="0" smtClean="0"/>
              <a:t>To get around this, the CLM Selector implements a mechanism to selectively download only those CLM Content/Key Messages for a User that he has chosen to make available for themselves</a:t>
            </a:r>
          </a:p>
          <a:p>
            <a:r>
              <a:rPr lang="en-US" dirty="0" smtClean="0"/>
              <a:t>This mechanism has zero effect on non-CLM Key message downloads nor would it apply to groups/people who are not using the CLM Selector </a:t>
            </a:r>
            <a:r>
              <a:rPr lang="en-US" dirty="0" smtClean="0"/>
              <a:t>tool</a:t>
            </a:r>
          </a:p>
          <a:p>
            <a:r>
              <a:rPr lang="en-US" dirty="0" smtClean="0"/>
              <a:t>The User must however make at-least one qualifying change to Visibility using the Selector for this to kick in (as of </a:t>
            </a:r>
            <a:r>
              <a:rPr lang="en-US" dirty="0" err="1" smtClean="0"/>
              <a:t>Rel</a:t>
            </a:r>
            <a:r>
              <a:rPr lang="en-US" dirty="0" smtClean="0"/>
              <a:t> 1.0)</a:t>
            </a:r>
            <a:endParaRPr lang="en-US" dirty="0" smtClean="0"/>
          </a:p>
        </p:txBody>
      </p:sp>
    </p:spTree>
    <p:extLst>
      <p:ext uri="{BB962C8B-B14F-4D97-AF65-F5344CB8AC3E}">
        <p14:creationId xmlns:p14="http://schemas.microsoft.com/office/powerpoint/2010/main" val="335530309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a:t>
            </a:r>
            <a:r>
              <a:rPr lang="en-US" dirty="0" smtClean="0"/>
              <a:t>Content Download</a:t>
            </a:r>
            <a:r>
              <a:rPr lang="en-US" i="1" dirty="0" smtClean="0"/>
              <a:t> Under the Hood</a:t>
            </a:r>
            <a:endParaRPr lang="en-US" i="1" dirty="0"/>
          </a:p>
        </p:txBody>
      </p:sp>
      <p:sp>
        <p:nvSpPr>
          <p:cNvPr id="3" name="Content Placeholder 2"/>
          <p:cNvSpPr>
            <a:spLocks noGrp="1"/>
          </p:cNvSpPr>
          <p:nvPr>
            <p:ph idx="1"/>
          </p:nvPr>
        </p:nvSpPr>
        <p:spPr/>
        <p:txBody>
          <a:bodyPr/>
          <a:lstStyle/>
          <a:p>
            <a:r>
              <a:rPr lang="en-US" dirty="0" smtClean="0"/>
              <a:t>CLM Selector adds a new Object called “Invisible CLM Key Message”</a:t>
            </a:r>
          </a:p>
          <a:p>
            <a:r>
              <a:rPr lang="en-US" dirty="0" smtClean="0"/>
              <a:t>After every CLM visibility change performed using the CLM Selector User, </a:t>
            </a:r>
            <a:r>
              <a:rPr lang="en-US" dirty="0"/>
              <a:t>the “Invisible CLM Key Message</a:t>
            </a:r>
            <a:r>
              <a:rPr lang="en-US" dirty="0" smtClean="0"/>
              <a:t>” table is updated with associated Key Messages that are </a:t>
            </a:r>
            <a:r>
              <a:rPr lang="en-US" u="sng" dirty="0" smtClean="0"/>
              <a:t>not</a:t>
            </a:r>
            <a:r>
              <a:rPr lang="en-US" dirty="0" smtClean="0"/>
              <a:t> visible </a:t>
            </a:r>
            <a:r>
              <a:rPr lang="en-US" dirty="0" smtClean="0"/>
              <a:t>to the user</a:t>
            </a:r>
          </a:p>
          <a:p>
            <a:r>
              <a:rPr lang="en-US" dirty="0" smtClean="0"/>
              <a:t>Additionally</a:t>
            </a:r>
            <a:r>
              <a:rPr lang="en-US" dirty="0" smtClean="0"/>
              <a:t>, a “Top Level” </a:t>
            </a:r>
            <a:r>
              <a:rPr lang="en-US" dirty="0" err="1" smtClean="0"/>
              <a:t>VMobile</a:t>
            </a:r>
            <a:r>
              <a:rPr lang="en-US" dirty="0" smtClean="0"/>
              <a:t> Object Configuration (VMOC) needs to exist either at the Org or Profile level for Key Messages with the following criteria included:</a:t>
            </a:r>
            <a:endParaRPr lang="en-US" dirty="0"/>
          </a:p>
          <a:p>
            <a:pPr lvl="1"/>
            <a:r>
              <a:rPr lang="en-US" dirty="0" smtClean="0">
                <a:latin typeface="Courier New"/>
                <a:cs typeface="Courier New"/>
              </a:rPr>
              <a:t>Where </a:t>
            </a:r>
            <a:r>
              <a:rPr lang="en-US" dirty="0">
                <a:latin typeface="Courier New"/>
                <a:cs typeface="Courier New"/>
              </a:rPr>
              <a:t>Id Not In (Select </a:t>
            </a:r>
            <a:r>
              <a:rPr lang="en-US" dirty="0" err="1" smtClean="0">
                <a:latin typeface="Courier New"/>
                <a:cs typeface="Courier New"/>
              </a:rPr>
              <a:t>Key_Message__c</a:t>
            </a:r>
            <a:r>
              <a:rPr lang="en-US" dirty="0" smtClean="0">
                <a:latin typeface="Courier New"/>
                <a:cs typeface="Courier New"/>
              </a:rPr>
              <a:t> </a:t>
            </a:r>
            <a:r>
              <a:rPr lang="en-US" dirty="0">
                <a:latin typeface="Courier New"/>
                <a:cs typeface="Courier New"/>
              </a:rPr>
              <a:t>from </a:t>
            </a:r>
            <a:r>
              <a:rPr lang="en-US" dirty="0" err="1">
                <a:latin typeface="Courier New"/>
                <a:cs typeface="Courier New"/>
              </a:rPr>
              <a:t>Invisible_CLM_Key_Message__c</a:t>
            </a:r>
            <a:r>
              <a:rPr lang="en-US" dirty="0">
                <a:latin typeface="Courier New"/>
                <a:cs typeface="Courier New"/>
              </a:rPr>
              <a:t> where </a:t>
            </a:r>
            <a:r>
              <a:rPr lang="en-US" dirty="0" err="1">
                <a:latin typeface="Courier New"/>
                <a:cs typeface="Courier New"/>
              </a:rPr>
              <a:t>OwnerId</a:t>
            </a:r>
            <a:r>
              <a:rPr lang="en-US" dirty="0">
                <a:latin typeface="Courier New"/>
                <a:cs typeface="Courier New"/>
              </a:rPr>
              <a:t> = @@VOD_SF_USER_ID@@)</a:t>
            </a:r>
            <a:endParaRPr lang="en-US" dirty="0" smtClean="0">
              <a:latin typeface="Courier New"/>
              <a:cs typeface="Courier New"/>
            </a:endParaRPr>
          </a:p>
        </p:txBody>
      </p:sp>
    </p:spTree>
    <p:extLst>
      <p:ext uri="{BB962C8B-B14F-4D97-AF65-F5344CB8AC3E}">
        <p14:creationId xmlns:p14="http://schemas.microsoft.com/office/powerpoint/2010/main" val="289295899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CLM Selector Overview and </a:t>
            </a:r>
            <a:r>
              <a:rPr lang="en-US" dirty="0" err="1" smtClean="0"/>
              <a:t>Useability</a:t>
            </a:r>
            <a:endParaRPr lang="en-US" dirty="0"/>
          </a:p>
        </p:txBody>
      </p:sp>
    </p:spTree>
    <p:extLst>
      <p:ext uri="{BB962C8B-B14F-4D97-AF65-F5344CB8AC3E}">
        <p14:creationId xmlns:p14="http://schemas.microsoft.com/office/powerpoint/2010/main" val="119427920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VMOC for Selective Key Message Download</a:t>
            </a:r>
            <a:endParaRPr lang="en-US" i="1" dirty="0"/>
          </a:p>
        </p:txBody>
      </p:sp>
      <p:pic>
        <p:nvPicPr>
          <p:cNvPr id="6" name="Content Placeholder 5" descr="VMOC_Snap.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5659" b="-55659"/>
          <a:stretch/>
        </p:blipFill>
        <p:spPr>
          <a:xfrm>
            <a:off x="822325" y="2874553"/>
            <a:ext cx="7718425" cy="4710522"/>
          </a:xfrm>
        </p:spPr>
      </p:pic>
      <p:sp>
        <p:nvSpPr>
          <p:cNvPr id="7" name="Content Placeholder 2"/>
          <p:cNvSpPr txBox="1">
            <a:spLocks/>
          </p:cNvSpPr>
          <p:nvPr/>
        </p:nvSpPr>
        <p:spPr bwMode="auto">
          <a:xfrm>
            <a:off x="457200" y="1276710"/>
            <a:ext cx="8289925" cy="27237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ts val="1800"/>
              </a:spcBef>
              <a:spcAft>
                <a:spcPct val="0"/>
              </a:spcAft>
              <a:buSzPct val="80000"/>
              <a:buBlip>
                <a:blip r:embed="rId3"/>
              </a:buBlip>
              <a:defRPr sz="2000" b="1" kern="1200">
                <a:solidFill>
                  <a:schemeClr val="tx1"/>
                </a:solidFill>
                <a:latin typeface="Franklin Gothic Book" pitchFamily="34" charset="0"/>
                <a:ea typeface="+mn-ea"/>
                <a:cs typeface="+mn-cs"/>
              </a:defRPr>
            </a:lvl1pPr>
            <a:lvl2pPr marL="514350" indent="-285750" algn="l" rtl="0" eaLnBrk="0" fontAlgn="base" hangingPunct="0">
              <a:spcBef>
                <a:spcPts val="500"/>
              </a:spcBef>
              <a:spcAft>
                <a:spcPct val="0"/>
              </a:spcAft>
              <a:buClr>
                <a:schemeClr val="accent6"/>
              </a:buClr>
              <a:buSzPct val="80000"/>
              <a:buFont typeface="Arial" pitchFamily="34" charset="0"/>
              <a:buChar char="►"/>
              <a:defRPr sz="1800" kern="1200">
                <a:solidFill>
                  <a:schemeClr val="tx1"/>
                </a:solidFill>
                <a:latin typeface="Franklin Gothic Book" pitchFamily="34" charset="0"/>
                <a:ea typeface="+mn-ea"/>
                <a:cs typeface="+mn-cs"/>
              </a:defRPr>
            </a:lvl2pPr>
            <a:lvl3pPr marL="741363" indent="-228600" algn="l" rtl="0" eaLnBrk="0" fontAlgn="base" hangingPunct="0">
              <a:spcBef>
                <a:spcPts val="500"/>
              </a:spcBef>
              <a:spcAft>
                <a:spcPct val="0"/>
              </a:spcAft>
              <a:buClr>
                <a:srgbClr val="F89700"/>
              </a:buClr>
              <a:buFont typeface="Arial" charset="0"/>
              <a:buChar char="•"/>
              <a:defRPr sz="1600" kern="1200">
                <a:solidFill>
                  <a:schemeClr val="tx1"/>
                </a:solidFill>
                <a:latin typeface="Franklin Gothic Book" pitchFamily="34" charset="0"/>
                <a:ea typeface="+mn-ea"/>
                <a:cs typeface="+mn-cs"/>
              </a:defRPr>
            </a:lvl3pPr>
            <a:lvl4pPr marL="9699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4pPr>
            <a:lvl5pPr marL="11985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If there is already a VMOC with a where clause for Key Messages, append the afore-mentioned clause to it using an “AND” operator</a:t>
            </a:r>
          </a:p>
          <a:p>
            <a:r>
              <a:rPr lang="en-US" dirty="0" smtClean="0"/>
              <a:t>If there is none, then the where clause can be fed in on its own. Clear cache after VMOC update</a:t>
            </a:r>
          </a:p>
          <a:p>
            <a:r>
              <a:rPr lang="en-US" dirty="0" smtClean="0"/>
              <a:t>Note– Put “AND </a:t>
            </a:r>
            <a:r>
              <a:rPr lang="en-US" dirty="0"/>
              <a:t>Product_</a:t>
            </a:r>
            <a:r>
              <a:rPr lang="en-US" dirty="0" err="1"/>
              <a:t>vod</a:t>
            </a:r>
            <a:r>
              <a:rPr lang="en-US" dirty="0"/>
              <a:t>__c &lt;&gt; </a:t>
            </a:r>
            <a:r>
              <a:rPr lang="en-US" dirty="0" smtClean="0"/>
              <a:t>'’” because </a:t>
            </a:r>
            <a:r>
              <a:rPr lang="en-US" dirty="0" smtClean="0"/>
              <a:t>if </a:t>
            </a:r>
            <a:r>
              <a:rPr lang="en-US" dirty="0" smtClean="0"/>
              <a:t>no Products are </a:t>
            </a:r>
            <a:r>
              <a:rPr lang="en-US" dirty="0" smtClean="0"/>
              <a:t>assigned to Key Messages, </a:t>
            </a:r>
            <a:r>
              <a:rPr lang="en-US" dirty="0" smtClean="0"/>
              <a:t>then those key messages are also downloaded</a:t>
            </a:r>
          </a:p>
        </p:txBody>
      </p:sp>
    </p:spTree>
    <p:extLst>
      <p:ext uri="{BB962C8B-B14F-4D97-AF65-F5344CB8AC3E}">
        <p14:creationId xmlns:p14="http://schemas.microsoft.com/office/powerpoint/2010/main" val="360641247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Tree>
    <p:extLst>
      <p:ext uri="{BB962C8B-B14F-4D97-AF65-F5344CB8AC3E}">
        <p14:creationId xmlns:p14="http://schemas.microsoft.com/office/powerpoint/2010/main" val="278044878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i="1" dirty="0"/>
          </a:p>
        </p:txBody>
      </p:sp>
      <p:sp>
        <p:nvSpPr>
          <p:cNvPr id="3" name="Content Placeholder 2"/>
          <p:cNvSpPr>
            <a:spLocks noGrp="1"/>
          </p:cNvSpPr>
          <p:nvPr>
            <p:ph idx="1"/>
          </p:nvPr>
        </p:nvSpPr>
        <p:spPr/>
        <p:txBody>
          <a:bodyPr/>
          <a:lstStyle/>
          <a:p>
            <a:r>
              <a:rPr lang="en-US" dirty="0"/>
              <a:t>Carol Jacobson - All </a:t>
            </a:r>
            <a:r>
              <a:rPr lang="en-US" dirty="0" smtClean="0"/>
              <a:t>things CLM!</a:t>
            </a:r>
          </a:p>
          <a:p>
            <a:r>
              <a:rPr lang="en-US" dirty="0" smtClean="0"/>
              <a:t>Murugesh Naidu – CLM Selector Technical Architect and Developer</a:t>
            </a:r>
            <a:endParaRPr lang="en-US" dirty="0">
              <a:latin typeface="Courier New"/>
              <a:cs typeface="Courier New"/>
            </a:endParaRPr>
          </a:p>
          <a:p>
            <a:endParaRPr lang="en-US" dirty="0">
              <a:latin typeface="Courier New"/>
              <a:cs typeface="Courier New"/>
            </a:endParaRPr>
          </a:p>
        </p:txBody>
      </p:sp>
    </p:spTree>
    <p:extLst>
      <p:ext uri="{BB962C8B-B14F-4D97-AF65-F5344CB8AC3E}">
        <p14:creationId xmlns:p14="http://schemas.microsoft.com/office/powerpoint/2010/main" val="130461037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Selector/CLM Visibility Manager Overview</a:t>
            </a:r>
          </a:p>
        </p:txBody>
      </p:sp>
      <p:sp>
        <p:nvSpPr>
          <p:cNvPr id="10243" name="Content Placeholder 2"/>
          <p:cNvSpPr>
            <a:spLocks noGrp="1"/>
          </p:cNvSpPr>
          <p:nvPr>
            <p:ph idx="1"/>
          </p:nvPr>
        </p:nvSpPr>
        <p:spPr>
          <a:xfrm>
            <a:off x="457200" y="1371600"/>
            <a:ext cx="8229600" cy="803275"/>
          </a:xfrm>
        </p:spPr>
        <p:txBody>
          <a:bodyPr/>
          <a:lstStyle/>
          <a:p>
            <a:pPr>
              <a:defRPr/>
            </a:pPr>
            <a:r>
              <a:rPr lang="en-US" dirty="0" smtClean="0"/>
              <a:t>The CLM Selector tool allows end users (Reps/MSLs) to pick and choose which CLM Presentations they would like to Select and download to </a:t>
            </a:r>
            <a:r>
              <a:rPr lang="en-US" dirty="0" err="1" smtClean="0"/>
              <a:t>iRep</a:t>
            </a:r>
            <a:endParaRPr lang="en-US" dirty="0" smtClean="0"/>
          </a:p>
          <a:p>
            <a:pPr marL="228600" lvl="1" indent="0">
              <a:buNone/>
              <a:defRPr/>
            </a:pPr>
            <a:endParaRPr lang="en-US" dirty="0" smtClean="0"/>
          </a:p>
        </p:txBody>
      </p:sp>
      <p:pic>
        <p:nvPicPr>
          <p:cNvPr id="2" name="Picture 1"/>
          <p:cNvPicPr>
            <a:picLocks noChangeAspect="1"/>
          </p:cNvPicPr>
          <p:nvPr/>
        </p:nvPicPr>
        <p:blipFill>
          <a:blip r:embed="rId3"/>
          <a:stretch>
            <a:fillRect/>
          </a:stretch>
        </p:blipFill>
        <p:spPr>
          <a:xfrm>
            <a:off x="428625" y="2222500"/>
            <a:ext cx="8319319" cy="3921125"/>
          </a:xfrm>
          <a:prstGeom prst="rect">
            <a:avLst/>
          </a:prstGeom>
        </p:spPr>
      </p:pic>
    </p:spTree>
    <p:extLst>
      <p:ext uri="{BB962C8B-B14F-4D97-AF65-F5344CB8AC3E}">
        <p14:creationId xmlns:p14="http://schemas.microsoft.com/office/powerpoint/2010/main" val="409181417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Overview</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The CLM Selector tool provides the ability to a user to see their current state of visibility for CLM presentations and update it according to their specific field use needs</a:t>
            </a:r>
          </a:p>
          <a:p>
            <a:pPr>
              <a:defRPr/>
            </a:pPr>
            <a:r>
              <a:rPr lang="en-US" dirty="0" smtClean="0">
                <a:solidFill>
                  <a:srgbClr val="000000"/>
                </a:solidFill>
              </a:rPr>
              <a:t>It manifests itself as a simple Veeva/SFDC tab</a:t>
            </a:r>
          </a:p>
          <a:p>
            <a:pPr>
              <a:defRPr/>
            </a:pPr>
            <a:r>
              <a:rPr lang="en-US" dirty="0" smtClean="0"/>
              <a:t>CLM Selector </a:t>
            </a:r>
            <a:r>
              <a:rPr lang="en-US" dirty="0" smtClean="0">
                <a:solidFill>
                  <a:srgbClr val="000000"/>
                </a:solidFill>
              </a:rPr>
              <a:t>changes the Sharing structure of one or more CLM Presentations </a:t>
            </a:r>
            <a:r>
              <a:rPr lang="en-US" u="sng" dirty="0" smtClean="0">
                <a:solidFill>
                  <a:srgbClr val="000000"/>
                </a:solidFill>
              </a:rPr>
              <a:t>online only</a:t>
            </a:r>
            <a:r>
              <a:rPr lang="en-US" dirty="0">
                <a:solidFill>
                  <a:srgbClr val="000000"/>
                </a:solidFill>
              </a:rPr>
              <a:t> </a:t>
            </a:r>
            <a:endParaRPr lang="en-US" dirty="0" smtClean="0">
              <a:solidFill>
                <a:srgbClr val="000000"/>
              </a:solidFill>
            </a:endParaRPr>
          </a:p>
          <a:p>
            <a:pPr>
              <a:defRPr/>
            </a:pPr>
            <a:r>
              <a:rPr lang="en-US" dirty="0" smtClean="0">
                <a:solidFill>
                  <a:srgbClr val="000000"/>
                </a:solidFill>
              </a:rPr>
              <a:t>Users </a:t>
            </a:r>
            <a:r>
              <a:rPr lang="en-US" dirty="0" smtClean="0">
                <a:solidFill>
                  <a:srgbClr val="000000"/>
                </a:solidFill>
              </a:rPr>
              <a:t>must perform a “Refresh Database” operation on </a:t>
            </a:r>
            <a:r>
              <a:rPr lang="en-US" dirty="0" err="1" smtClean="0">
                <a:solidFill>
                  <a:srgbClr val="000000"/>
                </a:solidFill>
              </a:rPr>
              <a:t>iRep</a:t>
            </a:r>
            <a:r>
              <a:rPr lang="en-US" dirty="0" smtClean="0">
                <a:solidFill>
                  <a:srgbClr val="000000"/>
                </a:solidFill>
              </a:rPr>
              <a:t> to effect changes on </a:t>
            </a:r>
            <a:r>
              <a:rPr lang="en-US" dirty="0" err="1" smtClean="0">
                <a:solidFill>
                  <a:srgbClr val="000000"/>
                </a:solidFill>
              </a:rPr>
              <a:t>iRep</a:t>
            </a:r>
            <a:r>
              <a:rPr lang="en-US" dirty="0" smtClean="0">
                <a:solidFill>
                  <a:srgbClr val="000000"/>
                </a:solidFill>
              </a:rPr>
              <a:t> (unless v18 Enhanced Sync is enabled for CLM Presentation objects</a:t>
            </a:r>
            <a:endParaRPr lang="en-US" dirty="0" smtClean="0">
              <a:solidFill>
                <a:srgbClr val="000000"/>
              </a:solidFill>
            </a:endParaRPr>
          </a:p>
        </p:txBody>
      </p:sp>
    </p:spTree>
    <p:extLst>
      <p:ext uri="{BB962C8B-B14F-4D97-AF65-F5344CB8AC3E}">
        <p14:creationId xmlns:p14="http://schemas.microsoft.com/office/powerpoint/2010/main" val="330907893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CLM Selector Overview</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As </a:t>
            </a:r>
            <a:r>
              <a:rPr lang="en-US" dirty="0" smtClean="0">
                <a:solidFill>
                  <a:srgbClr val="000000"/>
                </a:solidFill>
              </a:rPr>
              <a:t>of Release 1.0, only the “Available Presentations” list can be controlled via Configuration – this list essentially constitutes the presentations that exist in Veeva but are not yet shared with the End </a:t>
            </a:r>
            <a:r>
              <a:rPr lang="en-US" dirty="0" smtClean="0">
                <a:solidFill>
                  <a:srgbClr val="000000"/>
                </a:solidFill>
              </a:rPr>
              <a:t>user</a:t>
            </a:r>
          </a:p>
          <a:p>
            <a:pPr>
              <a:defRPr/>
            </a:pPr>
            <a:r>
              <a:rPr lang="en-US" dirty="0" smtClean="0">
                <a:solidFill>
                  <a:srgbClr val="000000"/>
                </a:solidFill>
              </a:rPr>
              <a:t>As of Release 1.0, CLM Presentation Object’s Org Wide Default setting must be Private</a:t>
            </a:r>
          </a:p>
          <a:p>
            <a:pPr>
              <a:defRPr/>
            </a:pPr>
            <a:r>
              <a:rPr lang="en-US" dirty="0" smtClean="0">
                <a:solidFill>
                  <a:srgbClr val="000000"/>
                </a:solidFill>
              </a:rPr>
              <a:t>Key Message OWD does not matter</a:t>
            </a:r>
            <a:endParaRPr lang="en-US" dirty="0" smtClean="0">
              <a:solidFill>
                <a:srgbClr val="000000"/>
              </a:solidFill>
            </a:endParaRPr>
          </a:p>
        </p:txBody>
      </p:sp>
    </p:spTree>
    <p:extLst>
      <p:ext uri="{BB962C8B-B14F-4D97-AF65-F5344CB8AC3E}">
        <p14:creationId xmlns:p14="http://schemas.microsoft.com/office/powerpoint/2010/main" val="136429456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Using the CLM Selector tool</a:t>
            </a:r>
          </a:p>
        </p:txBody>
      </p:sp>
      <p:sp>
        <p:nvSpPr>
          <p:cNvPr id="10243" name="Content Placeholder 2"/>
          <p:cNvSpPr>
            <a:spLocks noGrp="1"/>
          </p:cNvSpPr>
          <p:nvPr>
            <p:ph idx="1"/>
          </p:nvPr>
        </p:nvSpPr>
        <p:spPr>
          <a:xfrm>
            <a:off x="457200" y="1371600"/>
            <a:ext cx="8229600" cy="4927600"/>
          </a:xfrm>
        </p:spPr>
        <p:txBody>
          <a:bodyPr/>
          <a:lstStyle/>
          <a:p>
            <a:pPr marL="0" indent="0">
              <a:buNone/>
              <a:defRPr/>
            </a:pPr>
            <a:r>
              <a:rPr lang="en-US" dirty="0" smtClean="0">
                <a:solidFill>
                  <a:srgbClr val="000000"/>
                </a:solidFill>
              </a:rPr>
              <a:t>Choose one or more or all the CLM Presentations that you would like to download to </a:t>
            </a:r>
            <a:r>
              <a:rPr lang="en-US" dirty="0" err="1" smtClean="0">
                <a:solidFill>
                  <a:srgbClr val="000000"/>
                </a:solidFill>
              </a:rPr>
              <a:t>iRep</a:t>
            </a:r>
            <a:r>
              <a:rPr lang="en-US" dirty="0" smtClean="0">
                <a:solidFill>
                  <a:srgbClr val="000000"/>
                </a:solidFill>
              </a:rPr>
              <a:t> from the “Available Presentations” list on the left</a:t>
            </a: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1254125" y="2280431"/>
            <a:ext cx="6350000" cy="2926569"/>
          </a:xfrm>
          <a:prstGeom prst="rect">
            <a:avLst/>
          </a:prstGeom>
        </p:spPr>
      </p:pic>
    </p:spTree>
    <p:extLst>
      <p:ext uri="{BB962C8B-B14F-4D97-AF65-F5344CB8AC3E}">
        <p14:creationId xmlns:p14="http://schemas.microsoft.com/office/powerpoint/2010/main" val="68760389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Using the CLM Selector: </a:t>
            </a:r>
            <a:r>
              <a:rPr lang="en-US" dirty="0" smtClean="0"/>
              <a:t>Updating Selections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Click on the “Update Visibility” button to update your changed selections</a:t>
            </a:r>
          </a:p>
          <a:p>
            <a:pPr>
              <a:defRPr/>
            </a:pPr>
            <a:r>
              <a:rPr lang="en-US" dirty="0" smtClean="0">
                <a:solidFill>
                  <a:srgbClr val="000000"/>
                </a:solidFill>
              </a:rPr>
              <a:t>Notice the success message at the bottom</a:t>
            </a:r>
          </a:p>
          <a:p>
            <a:pPr marL="0" indent="0">
              <a:buNone/>
              <a:defRPr/>
            </a:pP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682625" y="2433088"/>
            <a:ext cx="7874000" cy="3785965"/>
          </a:xfrm>
          <a:prstGeom prst="rect">
            <a:avLst/>
          </a:prstGeom>
        </p:spPr>
      </p:pic>
    </p:spTree>
    <p:extLst>
      <p:ext uri="{BB962C8B-B14F-4D97-AF65-F5344CB8AC3E}">
        <p14:creationId xmlns:p14="http://schemas.microsoft.com/office/powerpoint/2010/main" val="82003695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Using the CLM </a:t>
            </a:r>
            <a:r>
              <a:rPr lang="en-US" dirty="0" smtClean="0"/>
              <a:t>Selector: </a:t>
            </a:r>
            <a:r>
              <a:rPr lang="en-US" dirty="0" smtClean="0"/>
              <a:t>Updating Selections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Clicking the “Update Visibility” button without making any changes to Available and Selected lists will result in an error message</a:t>
            </a:r>
          </a:p>
          <a:p>
            <a:pPr>
              <a:defRPr/>
            </a:pPr>
            <a:r>
              <a:rPr lang="en-US" dirty="0">
                <a:solidFill>
                  <a:srgbClr val="000000"/>
                </a:solidFill>
              </a:rPr>
              <a:t>After updating visibility online, please perform a “Database Refresh” by logging into </a:t>
            </a:r>
            <a:r>
              <a:rPr lang="en-US" dirty="0" err="1">
                <a:solidFill>
                  <a:srgbClr val="000000"/>
                </a:solidFill>
              </a:rPr>
              <a:t>iRep</a:t>
            </a:r>
            <a:r>
              <a:rPr lang="en-US" dirty="0">
                <a:solidFill>
                  <a:srgbClr val="000000"/>
                </a:solidFill>
              </a:rPr>
              <a:t> on the </a:t>
            </a:r>
            <a:r>
              <a:rPr lang="en-US" dirty="0" err="1">
                <a:solidFill>
                  <a:srgbClr val="000000"/>
                </a:solidFill>
              </a:rPr>
              <a:t>iPad</a:t>
            </a:r>
            <a:r>
              <a:rPr lang="en-US" dirty="0">
                <a:solidFill>
                  <a:srgbClr val="000000"/>
                </a:solidFill>
              </a:rPr>
              <a:t> </a:t>
            </a:r>
            <a:r>
              <a:rPr lang="en-US" dirty="0" smtClean="0">
                <a:solidFill>
                  <a:srgbClr val="000000"/>
                </a:solidFill>
              </a:rPr>
              <a:t>(unless v18 Enhanced Sync is enabled) </a:t>
            </a:r>
            <a:endParaRPr lang="en-US" dirty="0">
              <a:solidFill>
                <a:srgbClr val="000000"/>
              </a:solidFill>
            </a:endParaRPr>
          </a:p>
          <a:p>
            <a:pPr marL="0" indent="0">
              <a:buNone/>
              <a:defRPr/>
            </a:pPr>
            <a:endParaRPr lang="en-US" dirty="0">
              <a:solidFill>
                <a:srgbClr val="000000"/>
              </a:solidFill>
            </a:endParaRPr>
          </a:p>
          <a:p>
            <a:pPr>
              <a:defRPr/>
            </a:pP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1444625" y="3097383"/>
            <a:ext cx="6254750" cy="3055573"/>
          </a:xfrm>
          <a:prstGeom prst="rect">
            <a:avLst/>
          </a:prstGeom>
        </p:spPr>
      </p:pic>
    </p:spTree>
    <p:extLst>
      <p:ext uri="{BB962C8B-B14F-4D97-AF65-F5344CB8AC3E}">
        <p14:creationId xmlns:p14="http://schemas.microsoft.com/office/powerpoint/2010/main" val="246673335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Veeva">
  <a:themeElements>
    <a:clrScheme name="Veeva Presentation">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807F83"/>
      </a:accent5>
      <a:accent6>
        <a:srgbClr val="F89700"/>
      </a:accent6>
      <a:hlink>
        <a:srgbClr val="0000FF"/>
      </a:hlink>
      <a:folHlink>
        <a:srgbClr val="800080"/>
      </a:folHlink>
    </a:clrScheme>
    <a:fontScheme name="Veeva Presentation">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28301</TotalTime>
  <Words>1961</Words>
  <Application>Microsoft Macintosh PowerPoint</Application>
  <PresentationFormat>On-screen Show (4:3)</PresentationFormat>
  <Paragraphs>151</Paragraphs>
  <Slides>32</Slides>
  <Notes>20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Veeva</vt:lpstr>
      <vt:lpstr>Veeva CLM Selector v1.0</vt:lpstr>
      <vt:lpstr>Agenda</vt:lpstr>
      <vt:lpstr>CLM Selector Overview and Useability</vt:lpstr>
      <vt:lpstr>CLM Selector/CLM Visibility Manager Overview</vt:lpstr>
      <vt:lpstr>CLM Selector Overview</vt:lpstr>
      <vt:lpstr>CLM Selector Overview</vt:lpstr>
      <vt:lpstr>Using the CLM Selector tool</vt:lpstr>
      <vt:lpstr>Using the CLM Selector: Updating Selections</vt:lpstr>
      <vt:lpstr>Using the CLM Selector: Updating Selections</vt:lpstr>
      <vt:lpstr>CLM Selector Installation</vt:lpstr>
      <vt:lpstr>CLM Selector Installation</vt:lpstr>
      <vt:lpstr>CLM Selector Installation</vt:lpstr>
      <vt:lpstr>CLM Selector Installation</vt:lpstr>
      <vt:lpstr>CLM Selector Installation</vt:lpstr>
      <vt:lpstr>CLM Selector Installation</vt:lpstr>
      <vt:lpstr>CLM Selector Installation</vt:lpstr>
      <vt:lpstr>CLM Selector Installation: Final Confirmation Step</vt:lpstr>
      <vt:lpstr>Post-install Steps</vt:lpstr>
      <vt:lpstr>CLM Selector Configuration</vt:lpstr>
      <vt:lpstr>CLM Selector Configuration Deep Dive</vt:lpstr>
      <vt:lpstr>CLM Selector Custom Setting</vt:lpstr>
      <vt:lpstr>CVC Overview</vt:lpstr>
      <vt:lpstr>Building a CVC configuration object</vt:lpstr>
      <vt:lpstr>CVC Config: Entity Configuration</vt:lpstr>
      <vt:lpstr>CVC Config: Available Presentation Names</vt:lpstr>
      <vt:lpstr>CVC Config: Custom Criteria</vt:lpstr>
      <vt:lpstr>CLM Selector Special Handling for Key Messages</vt:lpstr>
      <vt:lpstr>Selective CLM Content (Key Message) Download</vt:lpstr>
      <vt:lpstr>Selective Content Download Under the Hood</vt:lpstr>
      <vt:lpstr>VMOC for Selective Key Message Download</vt:lpstr>
      <vt:lpstr>Contacts</vt:lpstr>
      <vt:lpstr>Contacts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Services</dc:title>
  <dc:creator>Lenovo User</dc:creator>
  <cp:lastModifiedBy>Murugesh Naidu</cp:lastModifiedBy>
  <cp:revision>542</cp:revision>
  <dcterms:created xsi:type="dcterms:W3CDTF">2010-03-08T15:10:01Z</dcterms:created>
  <dcterms:modified xsi:type="dcterms:W3CDTF">2013-06-20T22:52:43Z</dcterms:modified>
</cp:coreProperties>
</file>