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4" r:id="rId10"/>
    <p:sldId id="268" r:id="rId11"/>
    <p:sldId id="269" r:id="rId12"/>
    <p:sldId id="265" r:id="rId13"/>
    <p:sldId id="267" r:id="rId14"/>
    <p:sldId id="266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AAA83-CEF9-4FDB-87D2-1CE425A22A21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6AA43-B7F3-47C6-B82D-96CE13FF6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17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6AA43-B7F3-47C6-B82D-96CE13FF60B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57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655"/>
              </a:lnSpc>
            </a:pPr>
            <a:r>
              <a:rPr spc="-10" dirty="0"/>
              <a:t>International</a:t>
            </a:r>
            <a:r>
              <a:rPr spc="50" dirty="0"/>
              <a:t> </a:t>
            </a:r>
            <a:r>
              <a:rPr spc="-10" dirty="0"/>
              <a:t>Institute</a:t>
            </a:r>
            <a:r>
              <a:rPr spc="40" dirty="0"/>
              <a:t> </a:t>
            </a:r>
            <a:r>
              <a:rPr spc="-10" dirty="0"/>
              <a:t>of</a:t>
            </a:r>
            <a:r>
              <a:rPr spc="-5" dirty="0"/>
              <a:t> </a:t>
            </a:r>
            <a:r>
              <a:rPr spc="-10" dirty="0"/>
              <a:t>Information</a:t>
            </a:r>
            <a:r>
              <a:rPr spc="35" dirty="0"/>
              <a:t> </a:t>
            </a:r>
            <a:r>
              <a:rPr spc="-10" dirty="0"/>
              <a:t>Technology,</a:t>
            </a:r>
            <a:r>
              <a:rPr spc="10" dirty="0"/>
              <a:t> </a:t>
            </a:r>
            <a:r>
              <a:rPr spc="-10" dirty="0"/>
              <a:t>Naya</a:t>
            </a:r>
            <a:r>
              <a:rPr spc="15" dirty="0"/>
              <a:t> </a:t>
            </a:r>
            <a:r>
              <a:rPr spc="-10" dirty="0"/>
              <a:t>Raipur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36525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655"/>
              </a:lnSpc>
            </a:pPr>
            <a:r>
              <a:rPr spc="-10" dirty="0"/>
              <a:t>International</a:t>
            </a:r>
            <a:r>
              <a:rPr spc="50" dirty="0"/>
              <a:t> </a:t>
            </a:r>
            <a:r>
              <a:rPr spc="-10" dirty="0"/>
              <a:t>Institute</a:t>
            </a:r>
            <a:r>
              <a:rPr spc="40" dirty="0"/>
              <a:t> </a:t>
            </a:r>
            <a:r>
              <a:rPr spc="-10" dirty="0"/>
              <a:t>of</a:t>
            </a:r>
            <a:r>
              <a:rPr spc="-5" dirty="0"/>
              <a:t> </a:t>
            </a:r>
            <a:r>
              <a:rPr spc="-10" dirty="0"/>
              <a:t>Information</a:t>
            </a:r>
            <a:r>
              <a:rPr spc="35" dirty="0"/>
              <a:t> </a:t>
            </a:r>
            <a:r>
              <a:rPr spc="-10" dirty="0"/>
              <a:t>Technology,</a:t>
            </a:r>
            <a:r>
              <a:rPr spc="10" dirty="0"/>
              <a:t> </a:t>
            </a:r>
            <a:r>
              <a:rPr spc="-10" dirty="0"/>
              <a:t>Naya</a:t>
            </a:r>
            <a:r>
              <a:rPr spc="15" dirty="0"/>
              <a:t> </a:t>
            </a:r>
            <a:r>
              <a:rPr spc="-10" dirty="0"/>
              <a:t>Raipur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36525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655"/>
              </a:lnSpc>
            </a:pPr>
            <a:r>
              <a:rPr spc="-10" dirty="0"/>
              <a:t>International</a:t>
            </a:r>
            <a:r>
              <a:rPr spc="50" dirty="0"/>
              <a:t> </a:t>
            </a:r>
            <a:r>
              <a:rPr spc="-10" dirty="0"/>
              <a:t>Institute</a:t>
            </a:r>
            <a:r>
              <a:rPr spc="40" dirty="0"/>
              <a:t> </a:t>
            </a:r>
            <a:r>
              <a:rPr spc="-10" dirty="0"/>
              <a:t>of</a:t>
            </a:r>
            <a:r>
              <a:rPr spc="-5" dirty="0"/>
              <a:t> </a:t>
            </a:r>
            <a:r>
              <a:rPr spc="-10" dirty="0"/>
              <a:t>Information</a:t>
            </a:r>
            <a:r>
              <a:rPr spc="35" dirty="0"/>
              <a:t> </a:t>
            </a:r>
            <a:r>
              <a:rPr spc="-10" dirty="0"/>
              <a:t>Technology,</a:t>
            </a:r>
            <a:r>
              <a:rPr spc="10" dirty="0"/>
              <a:t> </a:t>
            </a:r>
            <a:r>
              <a:rPr spc="-10" dirty="0"/>
              <a:t>Naya</a:t>
            </a:r>
            <a:r>
              <a:rPr spc="15" dirty="0"/>
              <a:t> </a:t>
            </a:r>
            <a:r>
              <a:rPr spc="-10" dirty="0"/>
              <a:t>Raipur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36525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655"/>
              </a:lnSpc>
            </a:pPr>
            <a:r>
              <a:rPr spc="-10" dirty="0"/>
              <a:t>International</a:t>
            </a:r>
            <a:r>
              <a:rPr spc="50" dirty="0"/>
              <a:t> </a:t>
            </a:r>
            <a:r>
              <a:rPr spc="-10" dirty="0"/>
              <a:t>Institute</a:t>
            </a:r>
            <a:r>
              <a:rPr spc="40" dirty="0"/>
              <a:t> </a:t>
            </a:r>
            <a:r>
              <a:rPr spc="-10" dirty="0"/>
              <a:t>of</a:t>
            </a:r>
            <a:r>
              <a:rPr spc="-5" dirty="0"/>
              <a:t> </a:t>
            </a:r>
            <a:r>
              <a:rPr spc="-10" dirty="0"/>
              <a:t>Information</a:t>
            </a:r>
            <a:r>
              <a:rPr spc="35" dirty="0"/>
              <a:t> </a:t>
            </a:r>
            <a:r>
              <a:rPr spc="-10" dirty="0"/>
              <a:t>Technology,</a:t>
            </a:r>
            <a:r>
              <a:rPr spc="10" dirty="0"/>
              <a:t> </a:t>
            </a:r>
            <a:r>
              <a:rPr spc="-10" dirty="0"/>
              <a:t>Naya</a:t>
            </a:r>
            <a:r>
              <a:rPr spc="15" dirty="0"/>
              <a:t> </a:t>
            </a:r>
            <a:r>
              <a:rPr spc="-10" dirty="0"/>
              <a:t>Raipur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36525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655"/>
              </a:lnSpc>
            </a:pPr>
            <a:r>
              <a:rPr spc="-10" dirty="0"/>
              <a:t>International</a:t>
            </a:r>
            <a:r>
              <a:rPr spc="50" dirty="0"/>
              <a:t> </a:t>
            </a:r>
            <a:r>
              <a:rPr spc="-10" dirty="0"/>
              <a:t>Institute</a:t>
            </a:r>
            <a:r>
              <a:rPr spc="40" dirty="0"/>
              <a:t> </a:t>
            </a:r>
            <a:r>
              <a:rPr spc="-10" dirty="0"/>
              <a:t>of</a:t>
            </a:r>
            <a:r>
              <a:rPr spc="-5" dirty="0"/>
              <a:t> </a:t>
            </a:r>
            <a:r>
              <a:rPr spc="-10" dirty="0"/>
              <a:t>Information</a:t>
            </a:r>
            <a:r>
              <a:rPr spc="35" dirty="0"/>
              <a:t> </a:t>
            </a:r>
            <a:r>
              <a:rPr spc="-10" dirty="0"/>
              <a:t>Technology,</a:t>
            </a:r>
            <a:r>
              <a:rPr spc="10" dirty="0"/>
              <a:t> </a:t>
            </a:r>
            <a:r>
              <a:rPr spc="-10" dirty="0"/>
              <a:t>Naya</a:t>
            </a:r>
            <a:r>
              <a:rPr spc="15" dirty="0"/>
              <a:t> </a:t>
            </a:r>
            <a:r>
              <a:rPr spc="-10" dirty="0"/>
              <a:t>Raipur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36525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64807"/>
            <a:ext cx="12192000" cy="393700"/>
          </a:xfrm>
          <a:custGeom>
            <a:avLst/>
            <a:gdLst/>
            <a:ahLst/>
            <a:cxnLst/>
            <a:rect l="l" t="t" r="r" b="b"/>
            <a:pathLst>
              <a:path w="12192000" h="393700">
                <a:moveTo>
                  <a:pt x="12192000" y="0"/>
                </a:moveTo>
                <a:lnTo>
                  <a:pt x="0" y="0"/>
                </a:lnTo>
                <a:lnTo>
                  <a:pt x="0" y="393190"/>
                </a:lnTo>
                <a:lnTo>
                  <a:pt x="12192000" y="39319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C247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650966" y="260275"/>
            <a:ext cx="1415228" cy="140273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28871" y="1788363"/>
            <a:ext cx="3334257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4160" y="1821612"/>
            <a:ext cx="10123678" cy="3879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55567" y="6570719"/>
            <a:ext cx="5001895" cy="226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655"/>
              </a:lnSpc>
            </a:pPr>
            <a:r>
              <a:rPr spc="-10" dirty="0"/>
              <a:t>International</a:t>
            </a:r>
            <a:r>
              <a:rPr spc="50" dirty="0"/>
              <a:t> </a:t>
            </a:r>
            <a:r>
              <a:rPr spc="-10" dirty="0"/>
              <a:t>Institute</a:t>
            </a:r>
            <a:r>
              <a:rPr spc="40" dirty="0"/>
              <a:t> </a:t>
            </a:r>
            <a:r>
              <a:rPr spc="-10" dirty="0"/>
              <a:t>of</a:t>
            </a:r>
            <a:r>
              <a:rPr spc="-5" dirty="0"/>
              <a:t> </a:t>
            </a:r>
            <a:r>
              <a:rPr spc="-10" dirty="0"/>
              <a:t>Information</a:t>
            </a:r>
            <a:r>
              <a:rPr spc="35" dirty="0"/>
              <a:t> </a:t>
            </a:r>
            <a:r>
              <a:rPr spc="-10" dirty="0"/>
              <a:t>Technology,</a:t>
            </a:r>
            <a:r>
              <a:rPr spc="10" dirty="0"/>
              <a:t> </a:t>
            </a:r>
            <a:r>
              <a:rPr spc="-10" dirty="0"/>
              <a:t>Naya</a:t>
            </a:r>
            <a:r>
              <a:rPr spc="15" dirty="0"/>
              <a:t> </a:t>
            </a:r>
            <a:r>
              <a:rPr spc="-10" dirty="0"/>
              <a:t>Raipur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06556" y="6563664"/>
            <a:ext cx="252095" cy="217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36525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511549"/>
          </a:xfrm>
          <a:custGeom>
            <a:avLst/>
            <a:gdLst/>
            <a:ahLst/>
            <a:cxnLst/>
            <a:rect l="l" t="t" r="r" b="b"/>
            <a:pathLst>
              <a:path w="12192000" h="3511550">
                <a:moveTo>
                  <a:pt x="12192000" y="0"/>
                </a:moveTo>
                <a:lnTo>
                  <a:pt x="0" y="0"/>
                </a:lnTo>
                <a:lnTo>
                  <a:pt x="0" y="3511296"/>
                </a:lnTo>
                <a:lnTo>
                  <a:pt x="12192000" y="35112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0C247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511296"/>
            <a:ext cx="12192000" cy="2563495"/>
            <a:chOff x="0" y="3511296"/>
            <a:chExt cx="12192000" cy="25634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795" y="4876859"/>
              <a:ext cx="1205892" cy="11977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511296"/>
              <a:ext cx="12192000" cy="1338580"/>
            </a:xfrm>
            <a:custGeom>
              <a:avLst/>
              <a:gdLst/>
              <a:ahLst/>
              <a:cxnLst/>
              <a:rect l="l" t="t" r="r" b="b"/>
              <a:pathLst>
                <a:path w="12192000" h="1338579">
                  <a:moveTo>
                    <a:pt x="12192000" y="0"/>
                  </a:moveTo>
                  <a:lnTo>
                    <a:pt x="0" y="0"/>
                  </a:lnTo>
                  <a:lnTo>
                    <a:pt x="0" y="1338071"/>
                  </a:lnTo>
                  <a:lnTo>
                    <a:pt x="12192000" y="133807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8592B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98498" y="5042661"/>
            <a:ext cx="52628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22989"/>
                </a:solidFill>
                <a:latin typeface="Georgia"/>
                <a:cs typeface="Georgia"/>
              </a:rPr>
              <a:t>Dr.</a:t>
            </a:r>
            <a:r>
              <a:rPr sz="1800" b="1" spc="-35" dirty="0">
                <a:solidFill>
                  <a:srgbClr val="222989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222989"/>
                </a:solidFill>
                <a:latin typeface="Georgia"/>
                <a:cs typeface="Georgia"/>
              </a:rPr>
              <a:t>Shyama</a:t>
            </a:r>
            <a:r>
              <a:rPr sz="1800" b="1" spc="-15" dirty="0">
                <a:solidFill>
                  <a:srgbClr val="222989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222989"/>
                </a:solidFill>
                <a:latin typeface="Georgia"/>
                <a:cs typeface="Georgia"/>
              </a:rPr>
              <a:t>Prasad</a:t>
            </a:r>
            <a:r>
              <a:rPr sz="1800" b="1" spc="-30" dirty="0">
                <a:solidFill>
                  <a:srgbClr val="222989"/>
                </a:solidFill>
                <a:latin typeface="Georgia"/>
                <a:cs typeface="Georgia"/>
              </a:rPr>
              <a:t> </a:t>
            </a:r>
            <a:r>
              <a:rPr sz="1800" b="1" spc="-5" dirty="0">
                <a:solidFill>
                  <a:srgbClr val="222989"/>
                </a:solidFill>
                <a:latin typeface="Georgia"/>
                <a:cs typeface="Georgia"/>
              </a:rPr>
              <a:t>Mukherjee</a:t>
            </a:r>
            <a:r>
              <a:rPr sz="1800" b="1" spc="-40" dirty="0">
                <a:solidFill>
                  <a:srgbClr val="222989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222989"/>
                </a:solidFill>
                <a:latin typeface="Georgia"/>
                <a:cs typeface="Georgia"/>
              </a:rPr>
              <a:t>International </a:t>
            </a:r>
            <a:r>
              <a:rPr sz="1800" b="1" spc="-440" dirty="0">
                <a:solidFill>
                  <a:srgbClr val="222989"/>
                </a:solidFill>
                <a:latin typeface="Georgia"/>
                <a:cs typeface="Georgia"/>
              </a:rPr>
              <a:t> </a:t>
            </a:r>
            <a:r>
              <a:rPr sz="1800" b="1" spc="-5" dirty="0">
                <a:solidFill>
                  <a:srgbClr val="222989"/>
                </a:solidFill>
                <a:latin typeface="Georgia"/>
                <a:cs typeface="Georgia"/>
              </a:rPr>
              <a:t>Institute </a:t>
            </a:r>
            <a:r>
              <a:rPr sz="1800" b="1" dirty="0">
                <a:solidFill>
                  <a:srgbClr val="222989"/>
                </a:solidFill>
                <a:latin typeface="Georgia"/>
                <a:cs typeface="Georgia"/>
              </a:rPr>
              <a:t>of </a:t>
            </a:r>
            <a:r>
              <a:rPr sz="1800" b="1" spc="-5" dirty="0">
                <a:solidFill>
                  <a:srgbClr val="222989"/>
                </a:solidFill>
                <a:latin typeface="Georgia"/>
                <a:cs typeface="Georgia"/>
              </a:rPr>
              <a:t>Information </a:t>
            </a:r>
            <a:r>
              <a:rPr sz="1800" b="1" dirty="0">
                <a:solidFill>
                  <a:srgbClr val="222989"/>
                </a:solidFill>
                <a:latin typeface="Georgia"/>
                <a:cs typeface="Georgia"/>
              </a:rPr>
              <a:t>Technology, Naya </a:t>
            </a:r>
            <a:r>
              <a:rPr sz="1800" b="1" spc="5" dirty="0">
                <a:solidFill>
                  <a:srgbClr val="222989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222989"/>
                </a:solidFill>
                <a:latin typeface="Georgia"/>
                <a:cs typeface="Georgia"/>
              </a:rPr>
              <a:t>Raipur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0" y="762001"/>
            <a:ext cx="12649200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br>
              <a:rPr lang="en-US" sz="3600" dirty="0">
                <a:latin typeface="Times New Roman"/>
                <a:cs typeface="Times New Roman"/>
              </a:rPr>
            </a:br>
            <a:br>
              <a:rPr lang="en-US" sz="3600" dirty="0">
                <a:latin typeface="Times New Roman"/>
                <a:cs typeface="Times New Roman"/>
              </a:rPr>
            </a:br>
            <a:r>
              <a:rPr lang="en-US" sz="3600" dirty="0">
                <a:latin typeface="Times New Roman"/>
                <a:cs typeface="Times New Roman"/>
              </a:rPr>
              <a:t>Optimal Gameplay in Take Away Sticks: </a:t>
            </a:r>
            <a:br>
              <a:rPr lang="en-US" sz="3600" dirty="0">
                <a:latin typeface="Times New Roman"/>
                <a:cs typeface="Times New Roman"/>
              </a:rPr>
            </a:br>
            <a:r>
              <a:rPr lang="en-US" sz="3600" dirty="0">
                <a:latin typeface="Times New Roman"/>
                <a:cs typeface="Times New Roman"/>
              </a:rPr>
              <a:t>Leveraging the Sprague-Grundy Strategy</a:t>
            </a:r>
            <a:br>
              <a:rPr lang="en-US" sz="4800" dirty="0">
                <a:latin typeface="Times New Roman"/>
                <a:cs typeface="Times New Roman"/>
              </a:rPr>
            </a:br>
            <a:endParaRPr sz="4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56608" y="3773804"/>
            <a:ext cx="216471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Supervisor</a:t>
            </a:r>
            <a:r>
              <a:rPr sz="2400" spc="-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name: </a:t>
            </a:r>
            <a:r>
              <a:rPr sz="2400" spc="-5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Dr.Srinivasa</a:t>
            </a:r>
            <a:r>
              <a:rPr sz="24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K</a:t>
            </a:r>
            <a:r>
              <a:rPr sz="24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G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1571" y="3882339"/>
            <a:ext cx="21056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Date:30-04-2024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89275" y="6522516"/>
            <a:ext cx="576262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dirty="0">
                <a:solidFill>
                  <a:srgbClr val="FFFFFF"/>
                </a:solidFill>
                <a:latin typeface="Georgia"/>
                <a:cs typeface="Georgia"/>
              </a:rPr>
              <a:t>International</a:t>
            </a:r>
            <a:r>
              <a:rPr sz="16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FFFFFF"/>
                </a:solidFill>
                <a:latin typeface="Georgia"/>
                <a:cs typeface="Georgia"/>
              </a:rPr>
              <a:t>Institute</a:t>
            </a:r>
            <a:r>
              <a:rPr sz="16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16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FFFFFF"/>
                </a:solidFill>
                <a:latin typeface="Georgia"/>
                <a:cs typeface="Georgia"/>
              </a:rPr>
              <a:t>Information</a:t>
            </a:r>
            <a:r>
              <a:rPr sz="16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FFFFFF"/>
                </a:solidFill>
                <a:latin typeface="Georgia"/>
                <a:cs typeface="Georgia"/>
              </a:rPr>
              <a:t>Technology,</a:t>
            </a:r>
            <a:r>
              <a:rPr sz="16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FFFFFF"/>
                </a:solidFill>
                <a:latin typeface="Georgia"/>
                <a:cs typeface="Georgia"/>
              </a:rPr>
              <a:t>Naya</a:t>
            </a:r>
            <a:r>
              <a:rPr sz="16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Georgia"/>
                <a:cs typeface="Georgia"/>
              </a:rPr>
              <a:t>Raipur</a:t>
            </a:r>
            <a:endParaRPr sz="1600" dirty="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023" y="3511296"/>
            <a:ext cx="3045461" cy="1303818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30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Group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Member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names: </a:t>
            </a:r>
            <a:r>
              <a:rPr sz="1600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lang="en-IN" sz="1600" spc="-484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12700" marR="5080" algn="just">
              <a:lnSpc>
                <a:spcPct val="90000"/>
              </a:lnSpc>
              <a:spcBef>
                <a:spcPts val="330"/>
              </a:spcBef>
            </a:pPr>
            <a:r>
              <a:rPr lang="en-IN"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Thakur Jaideep Singh</a:t>
            </a:r>
          </a:p>
          <a:p>
            <a:pPr marL="12700" marR="5080">
              <a:lnSpc>
                <a:spcPct val="90000"/>
              </a:lnSpc>
              <a:spcBef>
                <a:spcPts val="330"/>
              </a:spcBef>
            </a:pPr>
            <a:r>
              <a:rPr lang="en-IN"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KVSG Vinayak</a:t>
            </a:r>
            <a:endParaRPr lang="en-IN" sz="1600" spc="-1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90000"/>
              </a:lnSpc>
              <a:spcBef>
                <a:spcPts val="330"/>
              </a:spcBef>
            </a:pPr>
            <a:r>
              <a:rPr lang="en-IN"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Aneesh Narayan Bandaru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ts val="2160"/>
              </a:lnSpc>
            </a:pPr>
            <a:r>
              <a:rPr lang="en-IN" sz="1600" dirty="0">
                <a:solidFill>
                  <a:srgbClr val="FFFFFF"/>
                </a:solidFill>
                <a:latin typeface="Times New Roman"/>
                <a:cs typeface="Times New Roman"/>
              </a:rPr>
              <a:t>M. Sri Sathvik Chowdary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89396625-A9E8-C9C5-8292-744BF17F09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7047FB69-DAC0-3B67-60ED-3101356159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484A071-8C04-C54B-8A59-6E9CDB972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0025"/>
            <a:ext cx="9534525" cy="615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176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89396625-A9E8-C9C5-8292-744BF17F09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7047FB69-DAC0-3B67-60ED-3101356159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A7ACB0-22E4-CE71-E3BE-A4299B989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2400"/>
            <a:ext cx="68580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888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1524000"/>
            <a:ext cx="9983470" cy="342914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•"/>
              <a:tabLst>
                <a:tab pos="381000" algn="l"/>
                <a:tab pos="381635" algn="l"/>
              </a:tabLst>
            </a:pPr>
            <a:r>
              <a:rPr lang="en-US" sz="2200" b="1" dirty="0">
                <a:latin typeface="Times New Roman"/>
                <a:cs typeface="Times New Roman"/>
              </a:rPr>
              <a:t>Summary of Findings: </a:t>
            </a:r>
            <a:r>
              <a:rPr lang="en-US" sz="2200" dirty="0">
                <a:latin typeface="Times New Roman"/>
                <a:cs typeface="Times New Roman"/>
              </a:rPr>
              <a:t>Sprague-Grundy offers systematic approach for optimal decisions, enhancing gameplay.</a:t>
            </a:r>
          </a:p>
          <a:p>
            <a:pPr marL="12065">
              <a:lnSpc>
                <a:spcPct val="100000"/>
              </a:lnSpc>
              <a:spcBef>
                <a:spcPts val="480"/>
              </a:spcBef>
              <a:tabLst>
                <a:tab pos="381000" algn="l"/>
                <a:tab pos="381635" algn="l"/>
              </a:tabLst>
            </a:pPr>
            <a:endParaRPr lang="en-US" sz="22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•"/>
              <a:tabLst>
                <a:tab pos="381000" algn="l"/>
                <a:tab pos="381635" algn="l"/>
              </a:tabLst>
            </a:pPr>
            <a:r>
              <a:rPr lang="en-US" sz="2200" b="1" dirty="0">
                <a:latin typeface="Times New Roman"/>
                <a:cs typeface="Times New Roman"/>
              </a:rPr>
              <a:t>Importance in Game Theory: </a:t>
            </a:r>
            <a:r>
              <a:rPr lang="en-US" sz="2200" dirty="0">
                <a:latin typeface="Times New Roman"/>
                <a:cs typeface="Times New Roman"/>
              </a:rPr>
              <a:t>Establishes significance of mathematical analysis for gameplay optimization. </a:t>
            </a:r>
          </a:p>
          <a:p>
            <a:pPr marL="12065">
              <a:lnSpc>
                <a:spcPct val="100000"/>
              </a:lnSpc>
              <a:spcBef>
                <a:spcPts val="480"/>
              </a:spcBef>
              <a:tabLst>
                <a:tab pos="381000" algn="l"/>
                <a:tab pos="381635" algn="l"/>
              </a:tabLst>
            </a:pPr>
            <a:endParaRPr lang="en-US" sz="2200" b="1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•"/>
              <a:tabLst>
                <a:tab pos="381000" algn="l"/>
                <a:tab pos="381635" algn="l"/>
              </a:tabLst>
            </a:pPr>
            <a:r>
              <a:rPr lang="en-US" sz="2200" b="1" dirty="0">
                <a:latin typeface="Times New Roman"/>
                <a:cs typeface="Times New Roman"/>
              </a:rPr>
              <a:t>Potential for Future Research and Applications: </a:t>
            </a:r>
            <a:r>
              <a:rPr lang="en-US" sz="2200" dirty="0">
                <a:latin typeface="Times New Roman"/>
                <a:cs typeface="Times New Roman"/>
              </a:rPr>
              <a:t> Extending to complex games, real-world decision-making scenarios.</a:t>
            </a:r>
          </a:p>
          <a:p>
            <a:pPr marL="354965" indent="-342900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•"/>
              <a:tabLst>
                <a:tab pos="381000" algn="l"/>
                <a:tab pos="381635" algn="l"/>
              </a:tabLst>
            </a:pP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pc="-10" dirty="0"/>
              <a:t>International</a:t>
            </a:r>
            <a:r>
              <a:rPr spc="50" dirty="0"/>
              <a:t> </a:t>
            </a:r>
            <a:r>
              <a:rPr spc="-10" dirty="0"/>
              <a:t>Institute</a:t>
            </a:r>
            <a:r>
              <a:rPr spc="40" dirty="0"/>
              <a:t> </a:t>
            </a:r>
            <a:r>
              <a:rPr spc="-10" dirty="0"/>
              <a:t>of</a:t>
            </a:r>
            <a:r>
              <a:rPr spc="-5" dirty="0"/>
              <a:t> </a:t>
            </a:r>
            <a:r>
              <a:rPr spc="-10" dirty="0"/>
              <a:t>Information</a:t>
            </a:r>
            <a:r>
              <a:rPr spc="35" dirty="0"/>
              <a:t> </a:t>
            </a:r>
            <a:r>
              <a:rPr spc="-10" dirty="0"/>
              <a:t>Technology,</a:t>
            </a:r>
            <a:r>
              <a:rPr spc="10" dirty="0"/>
              <a:t> </a:t>
            </a:r>
            <a:r>
              <a:rPr spc="-10" dirty="0"/>
              <a:t>Naya</a:t>
            </a:r>
            <a:r>
              <a:rPr spc="15" dirty="0"/>
              <a:t> </a:t>
            </a:r>
            <a:r>
              <a:rPr spc="-10" dirty="0"/>
              <a:t>Raipur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45440" y="6635902"/>
            <a:ext cx="101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427685"/>
            <a:ext cx="8106409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1F5F"/>
                </a:solidFill>
                <a:latin typeface="Times New Roman"/>
                <a:cs typeface="Times New Roman"/>
              </a:rPr>
              <a:t>Conclusion</a:t>
            </a:r>
            <a:r>
              <a:rPr lang="en-IN" spc="-20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endParaRPr spc="-5" dirty="0">
              <a:solidFill>
                <a:srgbClr val="001F5F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600200"/>
            <a:ext cx="10287000" cy="4170372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•"/>
              <a:tabLst>
                <a:tab pos="381000" algn="l"/>
                <a:tab pos="381635" algn="l"/>
              </a:tabLst>
            </a:pPr>
            <a:r>
              <a:rPr lang="en-US" sz="2200" b="1" dirty="0">
                <a:latin typeface="Times New Roman"/>
                <a:cs typeface="Times New Roman"/>
              </a:rPr>
              <a:t>Extension to Complex Games: </a:t>
            </a:r>
            <a:r>
              <a:rPr lang="en-US" sz="2200" dirty="0">
                <a:latin typeface="Times New Roman"/>
                <a:cs typeface="Times New Roman"/>
              </a:rPr>
              <a:t> Exploring Sprague-Grundy in diverse environments with imperfect information, dynamic rules.</a:t>
            </a:r>
          </a:p>
          <a:p>
            <a:pPr marL="12065">
              <a:lnSpc>
                <a:spcPct val="100000"/>
              </a:lnSpc>
              <a:spcBef>
                <a:spcPts val="480"/>
              </a:spcBef>
              <a:tabLst>
                <a:tab pos="381000" algn="l"/>
                <a:tab pos="381635" algn="l"/>
              </a:tabLst>
            </a:pPr>
            <a:endParaRPr lang="en-US" sz="22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•"/>
              <a:tabLst>
                <a:tab pos="381000" algn="l"/>
                <a:tab pos="381635" algn="l"/>
              </a:tabLst>
            </a:pPr>
            <a:r>
              <a:rPr lang="en-US" sz="2200" b="1" dirty="0">
                <a:latin typeface="Times New Roman"/>
                <a:cs typeface="Times New Roman"/>
              </a:rPr>
              <a:t>Integration with Other Techniques: </a:t>
            </a:r>
            <a:r>
              <a:rPr lang="en-US" sz="2200" dirty="0">
                <a:latin typeface="Times New Roman"/>
                <a:cs typeface="Times New Roman"/>
              </a:rPr>
              <a:t>Hybrid approaches combining computational techniques and math analysis.</a:t>
            </a:r>
          </a:p>
          <a:p>
            <a:pPr marL="354965" indent="-342900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•"/>
              <a:tabLst>
                <a:tab pos="381000" algn="l"/>
                <a:tab pos="381635" algn="l"/>
              </a:tabLst>
            </a:pPr>
            <a:endParaRPr lang="en-US" sz="22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•"/>
              <a:tabLst>
                <a:tab pos="381000" algn="l"/>
                <a:tab pos="381635" algn="l"/>
              </a:tabLst>
            </a:pPr>
            <a:r>
              <a:rPr lang="en-US" sz="2200" b="1" dirty="0">
                <a:latin typeface="Times New Roman"/>
                <a:cs typeface="Times New Roman"/>
              </a:rPr>
              <a:t>Scalability and Optimization: </a:t>
            </a:r>
            <a:r>
              <a:rPr lang="en-US" sz="2200" dirty="0">
                <a:latin typeface="Times New Roman"/>
                <a:cs typeface="Times New Roman"/>
              </a:rPr>
              <a:t>Addressing large state spaces, algorithm optimization, distributed systems.</a:t>
            </a:r>
          </a:p>
          <a:p>
            <a:pPr marL="12065">
              <a:lnSpc>
                <a:spcPct val="100000"/>
              </a:lnSpc>
              <a:spcBef>
                <a:spcPts val="480"/>
              </a:spcBef>
              <a:tabLst>
                <a:tab pos="381000" algn="l"/>
                <a:tab pos="381635" algn="l"/>
              </a:tabLst>
            </a:pPr>
            <a:endParaRPr lang="en-US" sz="22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•"/>
              <a:tabLst>
                <a:tab pos="381000" algn="l"/>
                <a:tab pos="381635" algn="l"/>
              </a:tabLst>
            </a:pPr>
            <a:r>
              <a:rPr lang="en-US" sz="2200" b="1" dirty="0">
                <a:latin typeface="Times New Roman"/>
                <a:cs typeface="Times New Roman"/>
              </a:rPr>
              <a:t>Real-world Applications Beyond Recreational Games: </a:t>
            </a:r>
            <a:r>
              <a:rPr lang="en-US" sz="2200" dirty="0">
                <a:latin typeface="Times New Roman"/>
                <a:cs typeface="Times New Roman"/>
              </a:rPr>
              <a:t>Leveraging principles in cybersecurity, resource allocation, strategic planning.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pc="-10" dirty="0"/>
              <a:t>International</a:t>
            </a:r>
            <a:r>
              <a:rPr spc="50" dirty="0"/>
              <a:t> </a:t>
            </a:r>
            <a:r>
              <a:rPr spc="-10" dirty="0"/>
              <a:t>Institute</a:t>
            </a:r>
            <a:r>
              <a:rPr spc="40" dirty="0"/>
              <a:t> </a:t>
            </a:r>
            <a:r>
              <a:rPr spc="-10" dirty="0"/>
              <a:t>of</a:t>
            </a:r>
            <a:r>
              <a:rPr spc="-5" dirty="0"/>
              <a:t> </a:t>
            </a:r>
            <a:r>
              <a:rPr spc="-10" dirty="0"/>
              <a:t>Information</a:t>
            </a:r>
            <a:r>
              <a:rPr spc="35" dirty="0"/>
              <a:t> </a:t>
            </a:r>
            <a:r>
              <a:rPr spc="-10" dirty="0"/>
              <a:t>Technology,</a:t>
            </a:r>
            <a:r>
              <a:rPr spc="10" dirty="0"/>
              <a:t> </a:t>
            </a:r>
            <a:r>
              <a:rPr spc="-10" dirty="0"/>
              <a:t>Naya</a:t>
            </a:r>
            <a:r>
              <a:rPr spc="15" dirty="0"/>
              <a:t> </a:t>
            </a:r>
            <a:r>
              <a:rPr spc="-10" dirty="0"/>
              <a:t>Raipur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45440" y="6635902"/>
            <a:ext cx="101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427685"/>
            <a:ext cx="8106409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pc="-5" dirty="0">
                <a:solidFill>
                  <a:srgbClr val="001F5F"/>
                </a:solidFill>
                <a:latin typeface="Times New Roman"/>
                <a:cs typeface="Times New Roman"/>
              </a:rPr>
              <a:t>Future</a:t>
            </a:r>
            <a:r>
              <a:rPr lang="en-IN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lang="en-IN" spc="-5" dirty="0">
                <a:solidFill>
                  <a:srgbClr val="001F5F"/>
                </a:solidFill>
                <a:latin typeface="Times New Roman"/>
                <a:cs typeface="Times New Roman"/>
              </a:rPr>
              <a:t>Directions</a:t>
            </a:r>
            <a:endParaRPr spc="-5" dirty="0">
              <a:solidFill>
                <a:srgbClr val="001F5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8445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47"/>
            <a:ext cx="12192000" cy="4727575"/>
          </a:xfrm>
          <a:custGeom>
            <a:avLst/>
            <a:gdLst/>
            <a:ahLst/>
            <a:cxnLst/>
            <a:rect l="l" t="t" r="r" b="b"/>
            <a:pathLst>
              <a:path w="12192000" h="4727575">
                <a:moveTo>
                  <a:pt x="12192000" y="0"/>
                </a:moveTo>
                <a:lnTo>
                  <a:pt x="0" y="0"/>
                </a:lnTo>
                <a:lnTo>
                  <a:pt x="0" y="4727448"/>
                </a:lnTo>
                <a:lnTo>
                  <a:pt x="12192000" y="4727448"/>
                </a:lnTo>
                <a:lnTo>
                  <a:pt x="12192000" y="0"/>
                </a:lnTo>
                <a:close/>
              </a:path>
            </a:pathLst>
          </a:custGeom>
          <a:solidFill>
            <a:srgbClr val="0C247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-12700" y="0"/>
            <a:ext cx="31750" cy="40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10" dirty="0">
                <a:solidFill>
                  <a:srgbClr val="0C2477"/>
                </a:solidFill>
                <a:latin typeface="Georgia"/>
                <a:cs typeface="Georgia"/>
              </a:rPr>
              <a:t>..</a:t>
            </a:r>
            <a:endParaRPr sz="1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Thank</a:t>
            </a:r>
            <a:r>
              <a:rPr spc="-60" dirty="0"/>
              <a:t> </a:t>
            </a:r>
            <a:r>
              <a:rPr spc="-5" dirty="0"/>
              <a:t>You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791" y="5026152"/>
            <a:ext cx="1202944" cy="11948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31645" y="5192014"/>
            <a:ext cx="52628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22989"/>
                </a:solidFill>
                <a:latin typeface="Georgia"/>
                <a:cs typeface="Georgia"/>
              </a:rPr>
              <a:t>Dr.</a:t>
            </a:r>
            <a:r>
              <a:rPr sz="1800" b="1" spc="-35" dirty="0">
                <a:solidFill>
                  <a:srgbClr val="222989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222989"/>
                </a:solidFill>
                <a:latin typeface="Georgia"/>
                <a:cs typeface="Georgia"/>
              </a:rPr>
              <a:t>Shyama</a:t>
            </a:r>
            <a:r>
              <a:rPr sz="1800" b="1" spc="-15" dirty="0">
                <a:solidFill>
                  <a:srgbClr val="222989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222989"/>
                </a:solidFill>
                <a:latin typeface="Georgia"/>
                <a:cs typeface="Georgia"/>
              </a:rPr>
              <a:t>Prasad</a:t>
            </a:r>
            <a:r>
              <a:rPr sz="1800" b="1" spc="-30" dirty="0">
                <a:solidFill>
                  <a:srgbClr val="222989"/>
                </a:solidFill>
                <a:latin typeface="Georgia"/>
                <a:cs typeface="Georgia"/>
              </a:rPr>
              <a:t> </a:t>
            </a:r>
            <a:r>
              <a:rPr sz="1800" b="1" spc="-5" dirty="0">
                <a:solidFill>
                  <a:srgbClr val="222989"/>
                </a:solidFill>
                <a:latin typeface="Georgia"/>
                <a:cs typeface="Georgia"/>
              </a:rPr>
              <a:t>Mukherjee</a:t>
            </a:r>
            <a:r>
              <a:rPr sz="1800" b="1" spc="-40" dirty="0">
                <a:solidFill>
                  <a:srgbClr val="222989"/>
                </a:solidFill>
                <a:latin typeface="Georgia"/>
                <a:cs typeface="Georgia"/>
              </a:rPr>
              <a:t> </a:t>
            </a:r>
            <a:r>
              <a:rPr sz="1800" b="1" dirty="0">
                <a:solidFill>
                  <a:srgbClr val="222989"/>
                </a:solidFill>
                <a:latin typeface="Georgia"/>
                <a:cs typeface="Georgia"/>
              </a:rPr>
              <a:t>International </a:t>
            </a:r>
            <a:r>
              <a:rPr sz="1800" b="1" spc="-440" dirty="0">
                <a:solidFill>
                  <a:srgbClr val="222989"/>
                </a:solidFill>
                <a:latin typeface="Georgia"/>
                <a:cs typeface="Georgia"/>
              </a:rPr>
              <a:t> </a:t>
            </a:r>
            <a:r>
              <a:rPr sz="1800" b="1" spc="-5" dirty="0">
                <a:solidFill>
                  <a:srgbClr val="222989"/>
                </a:solidFill>
                <a:latin typeface="Georgia"/>
                <a:cs typeface="Georgia"/>
              </a:rPr>
              <a:t>Institute </a:t>
            </a:r>
            <a:r>
              <a:rPr sz="1800" b="1" dirty="0">
                <a:solidFill>
                  <a:srgbClr val="222989"/>
                </a:solidFill>
                <a:latin typeface="Georgia"/>
                <a:cs typeface="Georgia"/>
              </a:rPr>
              <a:t>of </a:t>
            </a:r>
            <a:r>
              <a:rPr sz="1800" b="1" spc="-5" dirty="0">
                <a:solidFill>
                  <a:srgbClr val="222989"/>
                </a:solidFill>
                <a:latin typeface="Georgia"/>
                <a:cs typeface="Georgia"/>
              </a:rPr>
              <a:t>Information Technology, Naya </a:t>
            </a:r>
            <a:r>
              <a:rPr sz="1800" b="1" dirty="0">
                <a:solidFill>
                  <a:srgbClr val="222989"/>
                </a:solidFill>
                <a:latin typeface="Georgia"/>
                <a:cs typeface="Georgia"/>
              </a:rPr>
              <a:t> </a:t>
            </a:r>
            <a:r>
              <a:rPr sz="1800" b="1" spc="-5" dirty="0">
                <a:solidFill>
                  <a:srgbClr val="222989"/>
                </a:solidFill>
                <a:latin typeface="Georgia"/>
                <a:cs typeface="Georgia"/>
              </a:rPr>
              <a:t>Raipur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pc="-10" dirty="0"/>
              <a:t>International</a:t>
            </a:r>
            <a:r>
              <a:rPr spc="50" dirty="0"/>
              <a:t> </a:t>
            </a:r>
            <a:r>
              <a:rPr spc="-10" dirty="0"/>
              <a:t>Institute</a:t>
            </a:r>
            <a:r>
              <a:rPr spc="40" dirty="0"/>
              <a:t> </a:t>
            </a:r>
            <a:r>
              <a:rPr spc="-10" dirty="0"/>
              <a:t>of</a:t>
            </a:r>
            <a:r>
              <a:rPr spc="-5" dirty="0"/>
              <a:t> </a:t>
            </a:r>
            <a:r>
              <a:rPr spc="-10" dirty="0"/>
              <a:t>Information</a:t>
            </a:r>
            <a:r>
              <a:rPr spc="35" dirty="0"/>
              <a:t> </a:t>
            </a:r>
            <a:r>
              <a:rPr spc="-10" dirty="0"/>
              <a:t>Technology,</a:t>
            </a:r>
            <a:r>
              <a:rPr spc="10" dirty="0"/>
              <a:t> </a:t>
            </a:r>
            <a:r>
              <a:rPr spc="-10" dirty="0"/>
              <a:t>Naya</a:t>
            </a:r>
            <a:r>
              <a:rPr spc="15" dirty="0"/>
              <a:t> </a:t>
            </a:r>
            <a:r>
              <a:rPr spc="-10" dirty="0"/>
              <a:t>Raipur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345440" y="6635902"/>
            <a:ext cx="101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1430666"/>
            <a:ext cx="4452620" cy="3684342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0"/>
              </a:spcBef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001F5F"/>
                </a:solidFill>
                <a:latin typeface="Times New Roman"/>
                <a:cs typeface="Times New Roman"/>
              </a:rPr>
              <a:t>Introduction</a:t>
            </a:r>
            <a:endParaRPr sz="2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Motivation:</a:t>
            </a:r>
            <a:r>
              <a:rPr sz="2400" spc="-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Times New Roman"/>
                <a:cs typeface="Times New Roman"/>
              </a:rPr>
              <a:t>Issues</a:t>
            </a:r>
            <a:r>
              <a:rPr sz="2400" spc="5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24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Challenges</a:t>
            </a:r>
            <a:endParaRPr sz="2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Problem</a:t>
            </a:r>
            <a:r>
              <a:rPr sz="24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definition</a:t>
            </a:r>
            <a:endParaRPr lang="en-IN" sz="2400" spc="-5" dirty="0">
              <a:solidFill>
                <a:srgbClr val="001F5F"/>
              </a:solidFill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Char char="•"/>
              <a:tabLst>
                <a:tab pos="241300" algn="l"/>
              </a:tabLst>
            </a:pPr>
            <a:r>
              <a:rPr lang="en-IN"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Objectives of the project</a:t>
            </a:r>
            <a:endParaRPr sz="2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Proposed</a:t>
            </a:r>
            <a:r>
              <a:rPr sz="24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System/Methodology</a:t>
            </a:r>
            <a:endParaRPr sz="2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Results</a:t>
            </a:r>
            <a:r>
              <a:rPr sz="24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24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discussion</a:t>
            </a:r>
            <a:endParaRPr sz="2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Conclusion</a:t>
            </a:r>
            <a:endParaRPr lang="en-IN" sz="2400" spc="-30" dirty="0">
              <a:solidFill>
                <a:srgbClr val="001F5F"/>
              </a:solidFill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Char char="•"/>
              <a:tabLst>
                <a:tab pos="241300" algn="l"/>
              </a:tabLst>
            </a:pPr>
            <a:r>
              <a:rPr lang="en-IN"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Future</a:t>
            </a:r>
            <a:r>
              <a:rPr lang="en-IN" sz="2400"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lang="en-IN" sz="2400" spc="-5" dirty="0">
                <a:solidFill>
                  <a:srgbClr val="001F5F"/>
                </a:solidFill>
                <a:latin typeface="Times New Roman"/>
                <a:cs typeface="Times New Roman"/>
              </a:rPr>
              <a:t>Directions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pc="-10" dirty="0"/>
              <a:t>International</a:t>
            </a:r>
            <a:r>
              <a:rPr spc="50" dirty="0"/>
              <a:t> </a:t>
            </a:r>
            <a:r>
              <a:rPr spc="-10" dirty="0"/>
              <a:t>Institute</a:t>
            </a:r>
            <a:r>
              <a:rPr spc="40" dirty="0"/>
              <a:t> </a:t>
            </a:r>
            <a:r>
              <a:rPr spc="-10" dirty="0"/>
              <a:t>of</a:t>
            </a:r>
            <a:r>
              <a:rPr spc="-5" dirty="0"/>
              <a:t> </a:t>
            </a:r>
            <a:r>
              <a:rPr spc="-10" dirty="0"/>
              <a:t>Information</a:t>
            </a:r>
            <a:r>
              <a:rPr spc="35" dirty="0"/>
              <a:t> </a:t>
            </a:r>
            <a:r>
              <a:rPr spc="-10" dirty="0"/>
              <a:t>Technology,</a:t>
            </a:r>
            <a:r>
              <a:rPr spc="10" dirty="0"/>
              <a:t> </a:t>
            </a:r>
            <a:r>
              <a:rPr spc="-10" dirty="0"/>
              <a:t>Naya</a:t>
            </a:r>
            <a:r>
              <a:rPr spc="15" dirty="0"/>
              <a:t> </a:t>
            </a:r>
            <a:r>
              <a:rPr spc="-10" dirty="0"/>
              <a:t>Raipur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45440" y="6635902"/>
            <a:ext cx="101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487756"/>
            <a:ext cx="179451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001F5F"/>
                </a:solidFill>
                <a:latin typeface="Times New Roman"/>
                <a:cs typeface="Times New Roman"/>
              </a:rPr>
              <a:t>Co</a:t>
            </a:r>
            <a:r>
              <a:rPr b="0" spc="5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b="0" spc="-5" dirty="0">
                <a:solidFill>
                  <a:srgbClr val="001F5F"/>
                </a:solidFill>
                <a:latin typeface="Times New Roman"/>
                <a:cs typeface="Times New Roman"/>
              </a:rPr>
              <a:t>tent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591228"/>
            <a:ext cx="30664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1F5F"/>
                </a:solidFill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pc="-10" dirty="0"/>
              <a:t>International</a:t>
            </a:r>
            <a:r>
              <a:rPr spc="50" dirty="0"/>
              <a:t> </a:t>
            </a:r>
            <a:r>
              <a:rPr spc="-10" dirty="0"/>
              <a:t>Institute</a:t>
            </a:r>
            <a:r>
              <a:rPr spc="40" dirty="0"/>
              <a:t> </a:t>
            </a:r>
            <a:r>
              <a:rPr spc="-10" dirty="0"/>
              <a:t>of</a:t>
            </a:r>
            <a:r>
              <a:rPr spc="-5" dirty="0"/>
              <a:t> </a:t>
            </a:r>
            <a:r>
              <a:rPr spc="-10" dirty="0"/>
              <a:t>Information</a:t>
            </a:r>
            <a:r>
              <a:rPr spc="35" dirty="0"/>
              <a:t> </a:t>
            </a:r>
            <a:r>
              <a:rPr spc="-10" dirty="0"/>
              <a:t>Technology,</a:t>
            </a:r>
            <a:r>
              <a:rPr spc="10" dirty="0"/>
              <a:t> </a:t>
            </a:r>
            <a:r>
              <a:rPr spc="-10" dirty="0"/>
              <a:t>Naya</a:t>
            </a:r>
            <a:r>
              <a:rPr spc="15" dirty="0"/>
              <a:t> </a:t>
            </a:r>
            <a:r>
              <a:rPr spc="-10" dirty="0"/>
              <a:t>Raipur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45440" y="6635902"/>
            <a:ext cx="101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54E197-F15E-365C-A57A-8777D1185207}"/>
              </a:ext>
            </a:extLst>
          </p:cNvPr>
          <p:cNvSpPr txBox="1"/>
          <p:nvPr/>
        </p:nvSpPr>
        <p:spPr>
          <a:xfrm>
            <a:off x="838200" y="1372026"/>
            <a:ext cx="9906000" cy="4113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" marR="5080" algn="just">
              <a:lnSpc>
                <a:spcPts val="2380"/>
              </a:lnSpc>
              <a:spcBef>
                <a:spcPts val="400"/>
              </a:spcBef>
              <a:tabLst>
                <a:tab pos="381635" algn="l"/>
              </a:tabLst>
            </a:pPr>
            <a:endParaRPr lang="en-US" sz="1800" dirty="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ts val="2380"/>
              </a:lnSpc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381635" algn="l"/>
              </a:tabLst>
            </a:pPr>
            <a:r>
              <a:rPr lang="en-US" sz="2200" b="1" dirty="0">
                <a:latin typeface="Times New Roman"/>
                <a:cs typeface="Times New Roman"/>
              </a:rPr>
              <a:t>Impartial Games: </a:t>
            </a:r>
            <a:r>
              <a:rPr lang="en-US" sz="2200" dirty="0">
                <a:latin typeface="Times New Roman"/>
                <a:cs typeface="Times New Roman"/>
              </a:rPr>
              <a:t>Players take turns, no inherent advantages. Fascinating for mathematics.</a:t>
            </a:r>
          </a:p>
          <a:p>
            <a:pPr marL="12065" marR="5080" algn="just">
              <a:lnSpc>
                <a:spcPts val="2380"/>
              </a:lnSpc>
              <a:spcBef>
                <a:spcPts val="400"/>
              </a:spcBef>
              <a:tabLst>
                <a:tab pos="381635" algn="l"/>
              </a:tabLst>
            </a:pPr>
            <a:endParaRPr lang="en-US" sz="2200" dirty="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ts val="2380"/>
              </a:lnSpc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381635" algn="l"/>
              </a:tabLst>
            </a:pPr>
            <a:r>
              <a:rPr lang="en-US" sz="2200" b="1" dirty="0">
                <a:latin typeface="Times New Roman"/>
                <a:cs typeface="Times New Roman"/>
              </a:rPr>
              <a:t>Take Away Sticks Game: </a:t>
            </a:r>
            <a:r>
              <a:rPr lang="en-US" sz="2200" dirty="0">
                <a:latin typeface="Times New Roman"/>
                <a:cs typeface="Times New Roman"/>
              </a:rPr>
              <a:t>Remove sticks from pile, simple rules, deep strategy.</a:t>
            </a:r>
          </a:p>
          <a:p>
            <a:pPr marL="12065" marR="5080" algn="just">
              <a:lnSpc>
                <a:spcPts val="2380"/>
              </a:lnSpc>
              <a:spcBef>
                <a:spcPts val="400"/>
              </a:spcBef>
              <a:tabLst>
                <a:tab pos="381635" algn="l"/>
              </a:tabLst>
            </a:pPr>
            <a:endParaRPr lang="en-US" sz="2200" dirty="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ts val="2380"/>
              </a:lnSpc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381635" algn="l"/>
              </a:tabLst>
            </a:pPr>
            <a:r>
              <a:rPr lang="en-US" sz="2200" b="1" dirty="0">
                <a:latin typeface="Times New Roman"/>
                <a:cs typeface="Times New Roman"/>
              </a:rPr>
              <a:t>Optimal Gameplay Strategies: </a:t>
            </a:r>
            <a:r>
              <a:rPr lang="en-US" sz="2200" dirty="0">
                <a:latin typeface="Times New Roman"/>
                <a:cs typeface="Times New Roman"/>
              </a:rPr>
              <a:t>Enhance gameplay, increase winning chances, crucial for competitive gaming.</a:t>
            </a:r>
          </a:p>
          <a:p>
            <a:pPr marL="12065" marR="5080" algn="just">
              <a:lnSpc>
                <a:spcPts val="2380"/>
              </a:lnSpc>
              <a:spcBef>
                <a:spcPts val="400"/>
              </a:spcBef>
              <a:tabLst>
                <a:tab pos="381635" algn="l"/>
              </a:tabLst>
            </a:pPr>
            <a:endParaRPr lang="en-US" sz="2200" dirty="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ts val="2380"/>
              </a:lnSpc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381635" algn="l"/>
              </a:tabLst>
            </a:pPr>
            <a:r>
              <a:rPr lang="en-US" sz="2200" b="1" dirty="0">
                <a:latin typeface="Times New Roman"/>
                <a:cs typeface="Times New Roman"/>
              </a:rPr>
              <a:t>Sprague-Grundy Strategy: </a:t>
            </a:r>
            <a:r>
              <a:rPr lang="en-US" sz="2200" dirty="0">
                <a:latin typeface="Times New Roman"/>
                <a:cs typeface="Times New Roman"/>
              </a:rPr>
              <a:t>Systematic approach for optimal impartial game strategies. Proposed in 1935, developed in 1939.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266446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1F5F"/>
                </a:solidFill>
                <a:latin typeface="Times New Roman"/>
                <a:cs typeface="Times New Roman"/>
              </a:rPr>
              <a:t>Motivation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pc="-10" dirty="0"/>
              <a:t>International</a:t>
            </a:r>
            <a:r>
              <a:rPr spc="50" dirty="0"/>
              <a:t> </a:t>
            </a:r>
            <a:r>
              <a:rPr spc="-10" dirty="0"/>
              <a:t>Institute</a:t>
            </a:r>
            <a:r>
              <a:rPr spc="40" dirty="0"/>
              <a:t> </a:t>
            </a:r>
            <a:r>
              <a:rPr spc="-10" dirty="0"/>
              <a:t>of</a:t>
            </a:r>
            <a:r>
              <a:rPr spc="-5" dirty="0"/>
              <a:t> </a:t>
            </a:r>
            <a:r>
              <a:rPr spc="-10" dirty="0"/>
              <a:t>Information</a:t>
            </a:r>
            <a:r>
              <a:rPr spc="35" dirty="0"/>
              <a:t> </a:t>
            </a:r>
            <a:r>
              <a:rPr spc="-10" dirty="0"/>
              <a:t>Technology,</a:t>
            </a:r>
            <a:r>
              <a:rPr spc="10" dirty="0"/>
              <a:t> </a:t>
            </a:r>
            <a:r>
              <a:rPr spc="-10" dirty="0"/>
              <a:t>Naya</a:t>
            </a:r>
            <a:r>
              <a:rPr spc="15" dirty="0"/>
              <a:t> </a:t>
            </a:r>
            <a:r>
              <a:rPr spc="-10" dirty="0"/>
              <a:t>Raipur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45440" y="6635902"/>
            <a:ext cx="101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1752600"/>
            <a:ext cx="10028555" cy="30271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484"/>
              </a:spcBef>
              <a:buFont typeface="Arial" panose="020B0604020202020204" pitchFamily="34" charset="0"/>
              <a:buChar char="•"/>
              <a:tabLst>
                <a:tab pos="381000" algn="l"/>
                <a:tab pos="381635" algn="l"/>
              </a:tabLst>
            </a:pPr>
            <a:r>
              <a:rPr lang="en-US" sz="2200" b="1" dirty="0">
                <a:latin typeface="Times New Roman"/>
                <a:cs typeface="Times New Roman"/>
              </a:rPr>
              <a:t>Significance of Impartial Games in Game Theory: </a:t>
            </a:r>
            <a:r>
              <a:rPr lang="en-US" sz="2200" dirty="0">
                <a:latin typeface="Times New Roman"/>
                <a:cs typeface="Times New Roman"/>
              </a:rPr>
              <a:t>Analyze strategic decision-making. Rich landscape for optimal strategies.</a:t>
            </a:r>
          </a:p>
          <a:p>
            <a:pPr marL="12065">
              <a:lnSpc>
                <a:spcPct val="100000"/>
              </a:lnSpc>
              <a:spcBef>
                <a:spcPts val="484"/>
              </a:spcBef>
              <a:tabLst>
                <a:tab pos="381000" algn="l"/>
                <a:tab pos="381635" algn="l"/>
              </a:tabLst>
            </a:pPr>
            <a:endParaRPr lang="en-US" sz="22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484"/>
              </a:spcBef>
              <a:buFont typeface="Arial" panose="020B0604020202020204" pitchFamily="34" charset="0"/>
              <a:buChar char="•"/>
              <a:tabLst>
                <a:tab pos="381000" algn="l"/>
                <a:tab pos="381635" algn="l"/>
              </a:tabLst>
            </a:pPr>
            <a:r>
              <a:rPr lang="en-US" sz="2200" b="1" dirty="0">
                <a:latin typeface="Times New Roman"/>
                <a:cs typeface="Times New Roman"/>
              </a:rPr>
              <a:t>Complexity of Take Away Sticks Game: </a:t>
            </a:r>
            <a:r>
              <a:rPr lang="en-US" sz="2200" dirty="0">
                <a:latin typeface="Times New Roman"/>
                <a:cs typeface="Times New Roman"/>
              </a:rPr>
              <a:t>Simple rules, deep strategy. Anticipating and countering moves is key.</a:t>
            </a:r>
          </a:p>
          <a:p>
            <a:pPr marL="12065">
              <a:lnSpc>
                <a:spcPct val="100000"/>
              </a:lnSpc>
              <a:spcBef>
                <a:spcPts val="484"/>
              </a:spcBef>
              <a:tabLst>
                <a:tab pos="381000" algn="l"/>
                <a:tab pos="381635" algn="l"/>
              </a:tabLst>
            </a:pPr>
            <a:endParaRPr lang="en-US" sz="22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484"/>
              </a:spcBef>
              <a:buFont typeface="Arial" panose="020B0604020202020204" pitchFamily="34" charset="0"/>
              <a:buChar char="•"/>
              <a:tabLst>
                <a:tab pos="381000" algn="l"/>
                <a:tab pos="381635" algn="l"/>
              </a:tabLst>
            </a:pPr>
            <a:r>
              <a:rPr lang="en-US" sz="2200" b="1" dirty="0">
                <a:latin typeface="Times New Roman"/>
                <a:cs typeface="Times New Roman"/>
              </a:rPr>
              <a:t>Need for Systematic Approaches: </a:t>
            </a:r>
            <a:r>
              <a:rPr lang="en-US" sz="2200" dirty="0">
                <a:latin typeface="Times New Roman"/>
                <a:cs typeface="Times New Roman"/>
              </a:rPr>
              <a:t>Traditional gameplay may not optimize. Structured strategies like Sprague-Grundy optimize gameplay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003" y="1600200"/>
            <a:ext cx="10515600" cy="398570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q"/>
              <a:tabLst>
                <a:tab pos="201930" algn="l"/>
              </a:tabLst>
            </a:pPr>
            <a:r>
              <a:rPr lang="en-US" sz="2200" b="1" dirty="0">
                <a:latin typeface="Times New Roman"/>
                <a:cs typeface="Times New Roman"/>
              </a:rPr>
              <a:t>Take Away Sticks Game: </a:t>
            </a:r>
            <a:r>
              <a:rPr lang="en-US" sz="2200" dirty="0">
                <a:latin typeface="Times New Roman"/>
                <a:cs typeface="Times New Roman"/>
              </a:rPr>
              <a:t>Players remove sticks, leaving last stick for opponent. Simple game with strategic depth, ideal for analysis.</a:t>
            </a:r>
          </a:p>
          <a:p>
            <a:pPr marL="12065">
              <a:lnSpc>
                <a:spcPct val="100000"/>
              </a:lnSpc>
              <a:spcBef>
                <a:spcPts val="480"/>
              </a:spcBef>
              <a:tabLst>
                <a:tab pos="201930" algn="l"/>
              </a:tabLst>
            </a:pPr>
            <a:endParaRPr lang="en-US" sz="16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50000"/>
              </a:lnSpc>
              <a:spcBef>
                <a:spcPts val="480"/>
              </a:spcBef>
              <a:buFont typeface="Wingdings" panose="05000000000000000000" pitchFamily="2" charset="2"/>
              <a:buChar char="q"/>
              <a:tabLst>
                <a:tab pos="201930" algn="l"/>
              </a:tabLst>
            </a:pPr>
            <a:r>
              <a:rPr lang="en-US" sz="2200" b="1" dirty="0">
                <a:latin typeface="Times New Roman"/>
                <a:cs typeface="Times New Roman"/>
              </a:rPr>
              <a:t>Goal: </a:t>
            </a:r>
          </a:p>
          <a:p>
            <a:pPr marL="354965" indent="-342900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•"/>
              <a:tabLst>
                <a:tab pos="201930" algn="l"/>
              </a:tabLst>
            </a:pPr>
            <a:r>
              <a:rPr lang="en-US" sz="2200" b="1" dirty="0">
                <a:latin typeface="Times New Roman"/>
                <a:cs typeface="Times New Roman"/>
              </a:rPr>
              <a:t>Determine Optimal Gameplay Strategies: </a:t>
            </a:r>
            <a:r>
              <a:rPr lang="en-US" sz="2200" dirty="0">
                <a:latin typeface="Times New Roman"/>
                <a:cs typeface="Times New Roman"/>
              </a:rPr>
              <a:t>Identify moves that lead to advantageous positions, ultimately increasing the chances of winning.</a:t>
            </a:r>
          </a:p>
          <a:p>
            <a:pPr marL="12065">
              <a:lnSpc>
                <a:spcPct val="100000"/>
              </a:lnSpc>
              <a:spcBef>
                <a:spcPts val="480"/>
              </a:spcBef>
              <a:tabLst>
                <a:tab pos="201930" algn="l"/>
              </a:tabLst>
            </a:pPr>
            <a:endParaRPr lang="en-US" sz="16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50000"/>
              </a:lnSpc>
              <a:spcBef>
                <a:spcPts val="480"/>
              </a:spcBef>
              <a:buFont typeface="Wingdings" panose="05000000000000000000" pitchFamily="2" charset="2"/>
              <a:buChar char="q"/>
              <a:tabLst>
                <a:tab pos="201930" algn="l"/>
              </a:tabLst>
            </a:pPr>
            <a:r>
              <a:rPr lang="en-US" sz="2200" b="1" dirty="0">
                <a:latin typeface="Times New Roman"/>
                <a:cs typeface="Times New Roman"/>
              </a:rPr>
              <a:t>Challenges: </a:t>
            </a:r>
          </a:p>
          <a:p>
            <a:pPr marL="354965" indent="-342900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•"/>
              <a:tabLst>
                <a:tab pos="201930" algn="l"/>
              </a:tabLst>
            </a:pPr>
            <a:r>
              <a:rPr lang="en-US" sz="2200" b="1" dirty="0">
                <a:latin typeface="Times New Roman"/>
                <a:cs typeface="Times New Roman"/>
              </a:rPr>
              <a:t>Strategic Complexity, Recursive Calculation of Grundy Numbers: </a:t>
            </a:r>
            <a:r>
              <a:rPr lang="en-US" sz="2200" dirty="0">
                <a:latin typeface="Times New Roman"/>
                <a:cs typeface="Times New Roman"/>
              </a:rPr>
              <a:t>Calculating Grundy numbers for each position requires recursively analyzing all possible moves.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pc="-10" dirty="0"/>
              <a:t>International</a:t>
            </a:r>
            <a:r>
              <a:rPr spc="50" dirty="0"/>
              <a:t> </a:t>
            </a:r>
            <a:r>
              <a:rPr spc="-10" dirty="0"/>
              <a:t>Institute</a:t>
            </a:r>
            <a:r>
              <a:rPr spc="40" dirty="0"/>
              <a:t> </a:t>
            </a:r>
            <a:r>
              <a:rPr spc="-10" dirty="0"/>
              <a:t>of</a:t>
            </a:r>
            <a:r>
              <a:rPr spc="-5" dirty="0"/>
              <a:t> </a:t>
            </a:r>
            <a:r>
              <a:rPr spc="-10" dirty="0"/>
              <a:t>Information</a:t>
            </a:r>
            <a:r>
              <a:rPr spc="35" dirty="0"/>
              <a:t> </a:t>
            </a:r>
            <a:r>
              <a:rPr spc="-10" dirty="0"/>
              <a:t>Technology,</a:t>
            </a:r>
            <a:r>
              <a:rPr spc="10" dirty="0"/>
              <a:t> </a:t>
            </a:r>
            <a:r>
              <a:rPr spc="-10" dirty="0"/>
              <a:t>Naya</a:t>
            </a:r>
            <a:r>
              <a:rPr spc="15" dirty="0"/>
              <a:t> </a:t>
            </a:r>
            <a:r>
              <a:rPr spc="-10" dirty="0"/>
              <a:t>Raipur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45440" y="6635902"/>
            <a:ext cx="101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424369"/>
            <a:ext cx="926655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1F5F"/>
                </a:solidFill>
                <a:latin typeface="Times New Roman"/>
                <a:cs typeface="Times New Roman"/>
              </a:rPr>
              <a:t>Problem</a:t>
            </a:r>
            <a:r>
              <a:rPr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001F5F"/>
                </a:solidFill>
                <a:latin typeface="Times New Roman"/>
                <a:cs typeface="Times New Roman"/>
              </a:rPr>
              <a:t>statement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4641" y="1915765"/>
            <a:ext cx="10241915" cy="30264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•"/>
              <a:tabLst>
                <a:tab pos="201930" algn="l"/>
              </a:tabLst>
            </a:pPr>
            <a:r>
              <a:rPr lang="en-US" sz="2200" b="1" dirty="0">
                <a:latin typeface="Times New Roman"/>
                <a:cs typeface="Times New Roman"/>
              </a:rPr>
              <a:t>Analyze the Sprague-Grundy strategy: </a:t>
            </a:r>
            <a:r>
              <a:rPr lang="en-US" sz="2200" dirty="0">
                <a:latin typeface="Times New Roman"/>
                <a:cs typeface="Times New Roman"/>
              </a:rPr>
              <a:t>Evaluate effectiveness in Take Away Sticks for determining optimal strategies.</a:t>
            </a:r>
          </a:p>
          <a:p>
            <a:pPr marL="12065">
              <a:lnSpc>
                <a:spcPct val="100000"/>
              </a:lnSpc>
              <a:spcBef>
                <a:spcPts val="480"/>
              </a:spcBef>
              <a:tabLst>
                <a:tab pos="201930" algn="l"/>
              </a:tabLst>
            </a:pPr>
            <a:endParaRPr lang="en-US" sz="22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•"/>
              <a:tabLst>
                <a:tab pos="201930" algn="l"/>
              </a:tabLst>
            </a:pPr>
            <a:r>
              <a:rPr lang="en-US" sz="2200" b="1" dirty="0">
                <a:latin typeface="Times New Roman"/>
                <a:cs typeface="Times New Roman"/>
              </a:rPr>
              <a:t>Implement Python-based solution: </a:t>
            </a:r>
            <a:r>
              <a:rPr lang="en-US" sz="2200" dirty="0">
                <a:latin typeface="Times New Roman"/>
                <a:cs typeface="Times New Roman"/>
              </a:rPr>
              <a:t>Develop Python solution applying Sprague-Grundy for optimal move determination.</a:t>
            </a:r>
          </a:p>
          <a:p>
            <a:pPr marL="354965" indent="-342900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•"/>
              <a:tabLst>
                <a:tab pos="201930" algn="l"/>
              </a:tabLst>
            </a:pPr>
            <a:endParaRPr lang="en-US" sz="2200" b="1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480"/>
              </a:spcBef>
              <a:buFont typeface="Arial" panose="020B0604020202020204" pitchFamily="34" charset="0"/>
              <a:buChar char="•"/>
              <a:tabLst>
                <a:tab pos="201930" algn="l"/>
              </a:tabLst>
            </a:pPr>
            <a:r>
              <a:rPr lang="en-US" sz="2200" b="1" dirty="0">
                <a:latin typeface="Times New Roman"/>
                <a:cs typeface="Times New Roman"/>
              </a:rPr>
              <a:t>Assess strategy efficacy: </a:t>
            </a:r>
            <a:r>
              <a:rPr lang="en-US" sz="2200" dirty="0">
                <a:latin typeface="Times New Roman"/>
                <a:cs typeface="Times New Roman"/>
              </a:rPr>
              <a:t>Compare performance against alternatives for superior gameplay outcomes.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pc="-10" dirty="0"/>
              <a:t>International</a:t>
            </a:r>
            <a:r>
              <a:rPr spc="50" dirty="0"/>
              <a:t> </a:t>
            </a:r>
            <a:r>
              <a:rPr spc="-10" dirty="0"/>
              <a:t>Institute</a:t>
            </a:r>
            <a:r>
              <a:rPr spc="40" dirty="0"/>
              <a:t> </a:t>
            </a:r>
            <a:r>
              <a:rPr spc="-10" dirty="0"/>
              <a:t>of</a:t>
            </a:r>
            <a:r>
              <a:rPr spc="-5" dirty="0"/>
              <a:t> </a:t>
            </a:r>
            <a:r>
              <a:rPr spc="-10" dirty="0"/>
              <a:t>Information</a:t>
            </a:r>
            <a:r>
              <a:rPr spc="35" dirty="0"/>
              <a:t> </a:t>
            </a:r>
            <a:r>
              <a:rPr spc="-10" dirty="0"/>
              <a:t>Technology,</a:t>
            </a:r>
            <a:r>
              <a:rPr spc="10" dirty="0"/>
              <a:t> </a:t>
            </a:r>
            <a:r>
              <a:rPr spc="-10" dirty="0"/>
              <a:t>Naya</a:t>
            </a:r>
            <a:r>
              <a:rPr spc="15" dirty="0"/>
              <a:t> </a:t>
            </a:r>
            <a:r>
              <a:rPr spc="-10" dirty="0"/>
              <a:t>Raipur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45440" y="6635902"/>
            <a:ext cx="101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41350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1F5F"/>
                </a:solidFill>
                <a:latin typeface="Times New Roman"/>
                <a:cs typeface="Times New Roman"/>
              </a:rPr>
              <a:t>Objective</a:t>
            </a:r>
            <a:r>
              <a:rPr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1F5F"/>
                </a:solidFill>
                <a:latin typeface="Times New Roman"/>
                <a:cs typeface="Times New Roman"/>
              </a:rPr>
              <a:t>(s)</a:t>
            </a:r>
            <a:r>
              <a:rPr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pc="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1F5F"/>
                </a:solidFill>
                <a:latin typeface="Times New Roman"/>
                <a:cs typeface="Times New Roman"/>
              </a:rPr>
              <a:t>Project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607" y="343281"/>
            <a:ext cx="850900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solidFill>
                  <a:srgbClr val="001F5F"/>
                </a:solidFill>
                <a:latin typeface="Times New Roman"/>
                <a:cs typeface="Times New Roman"/>
              </a:rPr>
              <a:t>Proposed</a:t>
            </a:r>
            <a:r>
              <a:rPr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1F5F"/>
                </a:solidFill>
                <a:latin typeface="Times New Roman"/>
                <a:cs typeface="Times New Roman"/>
              </a:rPr>
              <a:t>Framework/Methodology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pc="-10" dirty="0"/>
              <a:t>International</a:t>
            </a:r>
            <a:r>
              <a:rPr spc="50" dirty="0"/>
              <a:t> </a:t>
            </a:r>
            <a:r>
              <a:rPr spc="-10" dirty="0"/>
              <a:t>Institute</a:t>
            </a:r>
            <a:r>
              <a:rPr spc="40" dirty="0"/>
              <a:t> </a:t>
            </a:r>
            <a:r>
              <a:rPr spc="-10" dirty="0"/>
              <a:t>of</a:t>
            </a:r>
            <a:r>
              <a:rPr spc="-5" dirty="0"/>
              <a:t> </a:t>
            </a:r>
            <a:r>
              <a:rPr spc="-10" dirty="0"/>
              <a:t>Information</a:t>
            </a:r>
            <a:r>
              <a:rPr spc="35" dirty="0"/>
              <a:t> </a:t>
            </a:r>
            <a:r>
              <a:rPr spc="-10" dirty="0"/>
              <a:t>Technology,</a:t>
            </a:r>
            <a:r>
              <a:rPr spc="10" dirty="0"/>
              <a:t> </a:t>
            </a:r>
            <a:r>
              <a:rPr spc="-10" dirty="0"/>
              <a:t>Naya</a:t>
            </a:r>
            <a:r>
              <a:rPr spc="15" dirty="0"/>
              <a:t> </a:t>
            </a:r>
            <a:r>
              <a:rPr spc="-10" dirty="0"/>
              <a:t>Raipur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45440" y="6635902"/>
            <a:ext cx="101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1FF6DB-D4A8-1253-48B5-CFA3E14EE3BB}"/>
              </a:ext>
            </a:extLst>
          </p:cNvPr>
          <p:cNvSpPr txBox="1"/>
          <p:nvPr/>
        </p:nvSpPr>
        <p:spPr>
          <a:xfrm>
            <a:off x="1066800" y="1447800"/>
            <a:ext cx="9067800" cy="457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Grundy Numbers:</a:t>
            </a:r>
          </a:p>
          <a:p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numerical values (Grundy numbers) to each game position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recursively based on Grundy numbers of resulting positions from possible moves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Move Determination: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moves that minimize the Grundy number of resulting position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Moves leading to Grundy number 0 are "zero moves" or winning positions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607" y="343281"/>
            <a:ext cx="850900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solidFill>
                  <a:srgbClr val="001F5F"/>
                </a:solidFill>
                <a:latin typeface="Times New Roman"/>
                <a:cs typeface="Times New Roman"/>
              </a:rPr>
              <a:t>Proposed</a:t>
            </a:r>
            <a:r>
              <a:rPr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1F5F"/>
                </a:solidFill>
                <a:latin typeface="Times New Roman"/>
                <a:cs typeface="Times New Roman"/>
              </a:rPr>
              <a:t>Framework/Methodology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pc="-10" dirty="0"/>
              <a:t>International</a:t>
            </a:r>
            <a:r>
              <a:rPr spc="50" dirty="0"/>
              <a:t> </a:t>
            </a:r>
            <a:r>
              <a:rPr spc="-10" dirty="0"/>
              <a:t>Institute</a:t>
            </a:r>
            <a:r>
              <a:rPr spc="40" dirty="0"/>
              <a:t> </a:t>
            </a:r>
            <a:r>
              <a:rPr spc="-10" dirty="0"/>
              <a:t>of</a:t>
            </a:r>
            <a:r>
              <a:rPr spc="-5" dirty="0"/>
              <a:t> </a:t>
            </a:r>
            <a:r>
              <a:rPr spc="-10" dirty="0"/>
              <a:t>Information</a:t>
            </a:r>
            <a:r>
              <a:rPr spc="35" dirty="0"/>
              <a:t> </a:t>
            </a:r>
            <a:r>
              <a:rPr spc="-10" dirty="0"/>
              <a:t>Technology,</a:t>
            </a:r>
            <a:r>
              <a:rPr spc="10" dirty="0"/>
              <a:t> </a:t>
            </a:r>
            <a:r>
              <a:rPr spc="-10" dirty="0"/>
              <a:t>Naya</a:t>
            </a:r>
            <a:r>
              <a:rPr spc="15" dirty="0"/>
              <a:t> </a:t>
            </a:r>
            <a:r>
              <a:rPr spc="-10" dirty="0"/>
              <a:t>Raipur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45440" y="6635902"/>
            <a:ext cx="101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1FF6DB-D4A8-1253-48B5-CFA3E14EE3BB}"/>
              </a:ext>
            </a:extLst>
          </p:cNvPr>
          <p:cNvSpPr txBox="1"/>
          <p:nvPr/>
        </p:nvSpPr>
        <p:spPr>
          <a:xfrm>
            <a:off x="1143000" y="1447800"/>
            <a:ext cx="10515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Grundy numbers for all possible positions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 each move option: 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Grundy number of resulting 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Grundy number is 0, select as optimal move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 optimal move, randomly select a move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Game Tree Analysis: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game tree representing all possible moves and positions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Recursively calculate Grundy numbers based on child positions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706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0098" y="1600200"/>
            <a:ext cx="10614702" cy="299338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4965" marR="11430" indent="-342900">
              <a:lnSpc>
                <a:spcPct val="115100"/>
              </a:lnSpc>
              <a:spcBef>
                <a:spcPts val="85"/>
              </a:spcBef>
              <a:buFont typeface="Arial" panose="020B0604020202020204" pitchFamily="34" charset="0"/>
              <a:buChar char="•"/>
              <a:tabLst>
                <a:tab pos="381000" algn="l"/>
                <a:tab pos="381635" algn="l"/>
              </a:tabLst>
            </a:pPr>
            <a:r>
              <a:rPr lang="en-US" sz="2200" b="1" dirty="0">
                <a:latin typeface="Times New Roman"/>
                <a:cs typeface="Times New Roman"/>
              </a:rPr>
              <a:t>Experimental Results: </a:t>
            </a:r>
            <a:r>
              <a:rPr lang="en-US" sz="2200" dirty="0">
                <a:latin typeface="Times New Roman"/>
                <a:cs typeface="Times New Roman"/>
              </a:rPr>
              <a:t>Data shows Sprague-Grundy's effectiveness in optimizing gameplay performance.</a:t>
            </a:r>
          </a:p>
          <a:p>
            <a:pPr marL="12065" marR="11430">
              <a:lnSpc>
                <a:spcPct val="115100"/>
              </a:lnSpc>
              <a:spcBef>
                <a:spcPts val="85"/>
              </a:spcBef>
              <a:tabLst>
                <a:tab pos="381000" algn="l"/>
                <a:tab pos="381635" algn="l"/>
              </a:tabLst>
            </a:pPr>
            <a:endParaRPr lang="en-US" sz="2200" dirty="0">
              <a:latin typeface="Times New Roman"/>
              <a:cs typeface="Times New Roman"/>
            </a:endParaRPr>
          </a:p>
          <a:p>
            <a:pPr marL="354965" marR="11430" indent="-342900">
              <a:spcBef>
                <a:spcPts val="85"/>
              </a:spcBef>
              <a:buFont typeface="Arial" panose="020B0604020202020204" pitchFamily="34" charset="0"/>
              <a:buChar char="•"/>
              <a:tabLst>
                <a:tab pos="381000" algn="l"/>
                <a:tab pos="381635" algn="l"/>
              </a:tabLst>
            </a:pPr>
            <a:r>
              <a:rPr lang="en-US" sz="2200" b="1" dirty="0">
                <a:latin typeface="Times New Roman"/>
                <a:cs typeface="Times New Roman"/>
              </a:rPr>
              <a:t>Comparison with Alternative Strategies: </a:t>
            </a:r>
            <a:r>
              <a:rPr lang="en-US" sz="2200" dirty="0">
                <a:latin typeface="Times New Roman"/>
                <a:cs typeface="Times New Roman"/>
              </a:rPr>
              <a:t> Superior to other approaches, highlighting systematic strategies' strengths.</a:t>
            </a:r>
          </a:p>
          <a:p>
            <a:pPr marL="12065" marR="11430">
              <a:spcBef>
                <a:spcPts val="85"/>
              </a:spcBef>
              <a:tabLst>
                <a:tab pos="381000" algn="l"/>
                <a:tab pos="381635" algn="l"/>
              </a:tabLst>
            </a:pPr>
            <a:endParaRPr lang="en-US" sz="2200" dirty="0">
              <a:latin typeface="Times New Roman"/>
              <a:cs typeface="Times New Roman"/>
            </a:endParaRPr>
          </a:p>
          <a:p>
            <a:pPr marL="354965" marR="11430" indent="-342900">
              <a:lnSpc>
                <a:spcPct val="115100"/>
              </a:lnSpc>
              <a:spcBef>
                <a:spcPts val="85"/>
              </a:spcBef>
              <a:buFont typeface="Arial" panose="020B0604020202020204" pitchFamily="34" charset="0"/>
              <a:buChar char="•"/>
              <a:tabLst>
                <a:tab pos="381000" algn="l"/>
                <a:tab pos="381635" algn="l"/>
              </a:tabLst>
            </a:pPr>
            <a:r>
              <a:rPr lang="en-US" sz="2200" b="1" dirty="0">
                <a:latin typeface="Times New Roman"/>
                <a:cs typeface="Times New Roman"/>
              </a:rPr>
              <a:t>Discussion on Strategic Decision-making: </a:t>
            </a:r>
            <a:r>
              <a:rPr lang="en-US" sz="2200" dirty="0">
                <a:latin typeface="Times New Roman"/>
                <a:cs typeface="Times New Roman"/>
              </a:rPr>
              <a:t>Leveraging math principles to enhance gameplay and optimal decision-making.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pc="-10" dirty="0"/>
              <a:t>International</a:t>
            </a:r>
            <a:r>
              <a:rPr spc="50" dirty="0"/>
              <a:t> </a:t>
            </a:r>
            <a:r>
              <a:rPr spc="-10" dirty="0"/>
              <a:t>Institute</a:t>
            </a:r>
            <a:r>
              <a:rPr spc="40" dirty="0"/>
              <a:t> </a:t>
            </a:r>
            <a:r>
              <a:rPr spc="-10" dirty="0"/>
              <a:t>of</a:t>
            </a:r>
            <a:r>
              <a:rPr spc="-5" dirty="0"/>
              <a:t> </a:t>
            </a:r>
            <a:r>
              <a:rPr spc="-10" dirty="0"/>
              <a:t>Information</a:t>
            </a:r>
            <a:r>
              <a:rPr spc="35" dirty="0"/>
              <a:t> </a:t>
            </a:r>
            <a:r>
              <a:rPr spc="-10" dirty="0"/>
              <a:t>Technology,</a:t>
            </a:r>
            <a:r>
              <a:rPr spc="10" dirty="0"/>
              <a:t> </a:t>
            </a:r>
            <a:r>
              <a:rPr spc="-10" dirty="0"/>
              <a:t>Naya</a:t>
            </a:r>
            <a:r>
              <a:rPr spc="15" dirty="0"/>
              <a:t> </a:t>
            </a:r>
            <a:r>
              <a:rPr spc="-10" dirty="0"/>
              <a:t>Raipur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45440" y="6635902"/>
            <a:ext cx="101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885190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>
                <a:solidFill>
                  <a:srgbClr val="001F5F"/>
                </a:solidFill>
                <a:latin typeface="Times New Roman"/>
                <a:cs typeface="Times New Roman"/>
              </a:rPr>
              <a:t>Result</a:t>
            </a:r>
            <a:r>
              <a:rPr lang="en-IN" spc="-10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endParaRPr spc="-5" dirty="0">
              <a:solidFill>
                <a:srgbClr val="001F5F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744</Words>
  <Application>Microsoft Office PowerPoint</Application>
  <PresentationFormat>Widescreen</PresentationFormat>
  <Paragraphs>134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Georgia</vt:lpstr>
      <vt:lpstr>Times New Roman</vt:lpstr>
      <vt:lpstr>Wingdings</vt:lpstr>
      <vt:lpstr>Office Theme</vt:lpstr>
      <vt:lpstr>  Optimal Gameplay in Take Away Sticks:  Leveraging the Sprague-Grundy Strategy </vt:lpstr>
      <vt:lpstr>Content</vt:lpstr>
      <vt:lpstr>Introduction</vt:lpstr>
      <vt:lpstr>Motivation</vt:lpstr>
      <vt:lpstr>Problem statement</vt:lpstr>
      <vt:lpstr>Objective (s) of the Project</vt:lpstr>
      <vt:lpstr>Proposed Framework/Methodology</vt:lpstr>
      <vt:lpstr>Proposed Framework/Methodology</vt:lpstr>
      <vt:lpstr>Results</vt:lpstr>
      <vt:lpstr>PowerPoint Presentation</vt:lpstr>
      <vt:lpstr>PowerPoint Presentation</vt:lpstr>
      <vt:lpstr>Conclusions</vt:lpstr>
      <vt:lpstr>Future Directions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Gameplay in Take Away Sticks:  Leveraging the Sprague-Grundy Strategy</dc:title>
  <dc:creator>Aneesh Narayan Bandaru</dc:creator>
  <cp:lastModifiedBy>Venkata Surya Guru Vinayak Kintali</cp:lastModifiedBy>
  <cp:revision>3</cp:revision>
  <dcterms:created xsi:type="dcterms:W3CDTF">2024-05-03T16:06:35Z</dcterms:created>
  <dcterms:modified xsi:type="dcterms:W3CDTF">2024-05-14T11:07:12Z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2024-05-03T00:00:00Z</vt:filetime>
  </property>
</Properties>
</file>