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3"/>
  </p:notesMasterIdLst>
  <p:sldIdLst>
    <p:sldId id="256" r:id="rId2"/>
    <p:sldId id="257" r:id="rId3"/>
    <p:sldId id="269" r:id="rId4"/>
    <p:sldId id="268" r:id="rId5"/>
    <p:sldId id="273" r:id="rId6"/>
    <p:sldId id="272" r:id="rId7"/>
    <p:sldId id="271" r:id="rId8"/>
    <p:sldId id="270" r:id="rId9"/>
    <p:sldId id="274" r:id="rId10"/>
    <p:sldId id="265" r:id="rId11"/>
    <p:sldId id="266" r:id="rId1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57690726-49DA-4552-BDEB-330DD8EA8BD9}" styleName="Table_0">
    <a:wholeTbl>
      <a:tcTxStyle b="off" i="off">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7" d="100"/>
          <a:sy n="47" d="100"/>
        </p:scale>
        <p:origin x="1027"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02169620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4359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244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2911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48305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36789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42109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55935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24313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050877" y="1322386"/>
            <a:ext cx="10363200" cy="1470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rtl="0">
              <a:spcBef>
                <a:spcPts val="400"/>
              </a:spcBef>
              <a:spcAft>
                <a:spcPts val="0"/>
              </a:spcAft>
              <a:buClr>
                <a:srgbClr val="17365D"/>
              </a:buClr>
              <a:buSzPts val="2000"/>
              <a:buNone/>
              <a:defRPr sz="2000" b="1">
                <a:solidFill>
                  <a:srgbClr val="17365D"/>
                </a:solidFill>
              </a:defRPr>
            </a:lvl1pPr>
            <a:lvl2pPr lvl="1" algn="ctr" rtl="0">
              <a:spcBef>
                <a:spcPts val="400"/>
              </a:spcBef>
              <a:spcAft>
                <a:spcPts val="0"/>
              </a:spcAft>
              <a:buClr>
                <a:srgbClr val="888888"/>
              </a:buClr>
              <a:buSzPts val="2000"/>
              <a:buNone/>
              <a:defRPr>
                <a:solidFill>
                  <a:srgbClr val="888888"/>
                </a:solidFill>
              </a:defRPr>
            </a:lvl2pPr>
            <a:lvl3pPr lvl="2" algn="ctr" rtl="0">
              <a:spcBef>
                <a:spcPts val="360"/>
              </a:spcBef>
              <a:spcAft>
                <a:spcPts val="0"/>
              </a:spcAft>
              <a:buClr>
                <a:srgbClr val="888888"/>
              </a:buClr>
              <a:buSzPts val="1800"/>
              <a:buNone/>
              <a:defRPr>
                <a:solidFill>
                  <a:srgbClr val="888888"/>
                </a:solidFill>
              </a:defRPr>
            </a:lvl3pPr>
            <a:lvl4pPr lvl="3" algn="ctr" rtl="0">
              <a:spcBef>
                <a:spcPts val="320"/>
              </a:spcBef>
              <a:spcAft>
                <a:spcPts val="0"/>
              </a:spcAft>
              <a:buClr>
                <a:srgbClr val="888888"/>
              </a:buClr>
              <a:buSzPts val="1600"/>
              <a:buNone/>
              <a:defRPr>
                <a:solidFill>
                  <a:srgbClr val="888888"/>
                </a:solidFill>
              </a:defRPr>
            </a:lvl4pPr>
            <a:lvl5pPr lvl="4" algn="ctr" rtl="0">
              <a:spcBef>
                <a:spcPts val="320"/>
              </a:spcBef>
              <a:spcAft>
                <a:spcPts val="0"/>
              </a:spcAft>
              <a:buClr>
                <a:srgbClr val="888888"/>
              </a:buClr>
              <a:buSzPts val="16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16" name="Google Shape;16;p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3" name="Google Shape;73;p11"/>
          <p:cNvSpPr txBox="1">
            <a:spLocks noGrp="1"/>
          </p:cNvSpPr>
          <p:nvPr>
            <p:ph type="body" idx="1"/>
          </p:nvPr>
        </p:nvSpPr>
        <p:spPr>
          <a:xfrm rot="5400000">
            <a:off x="3670300" y="-1714499"/>
            <a:ext cx="4953000" cy="106680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74" name="Google Shape;74;p1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5" name="Google Shape;75;p1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6" name="Google Shape;76;p1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285050" y="1828791"/>
            <a:ext cx="5851500" cy="2743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9" name="Google Shape;79;p12"/>
          <p:cNvSpPr txBox="1">
            <a:spLocks noGrp="1"/>
          </p:cNvSpPr>
          <p:nvPr>
            <p:ph type="body" idx="1"/>
          </p:nvPr>
        </p:nvSpPr>
        <p:spPr>
          <a:xfrm rot="5400000">
            <a:off x="1697000" y="-812859"/>
            <a:ext cx="5851500" cy="8026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80" name="Google Shape;80;p1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1" name="Google Shape;81;p1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2" name="Google Shape;82;p1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a:solidFill>
                  <a:schemeClr val="dk1"/>
                </a:solidFill>
              </a:defRPr>
            </a:lvl1pPr>
            <a:lvl2pPr marL="914400" lvl="1" indent="-355600" algn="l" rtl="0">
              <a:spcBef>
                <a:spcPts val="400"/>
              </a:spcBef>
              <a:spcAft>
                <a:spcPts val="0"/>
              </a:spcAft>
              <a:buClr>
                <a:schemeClr val="dk1"/>
              </a:buClr>
              <a:buSzPts val="2000"/>
              <a:buChar char="–"/>
              <a:defRPr>
                <a:solidFill>
                  <a:schemeClr val="dk1"/>
                </a:solidFill>
              </a:defRPr>
            </a:lvl2pPr>
            <a:lvl3pPr marL="1371600" lvl="2" indent="-342900" algn="l" rtl="0">
              <a:spcBef>
                <a:spcPts val="360"/>
              </a:spcBef>
              <a:spcAft>
                <a:spcPts val="0"/>
              </a:spcAft>
              <a:buClr>
                <a:schemeClr val="dk1"/>
              </a:buClr>
              <a:buSzPts val="1800"/>
              <a:buChar char="•"/>
              <a:defRPr>
                <a:solidFill>
                  <a:schemeClr val="dk1"/>
                </a:solidFill>
              </a:defRPr>
            </a:lvl3pPr>
            <a:lvl4pPr marL="1828800" lvl="3" indent="-330200" algn="l" rtl="0">
              <a:spcBef>
                <a:spcPts val="320"/>
              </a:spcBef>
              <a:spcAft>
                <a:spcPts val="0"/>
              </a:spcAft>
              <a:buClr>
                <a:schemeClr val="dk1"/>
              </a:buClr>
              <a:buSzPts val="1600"/>
              <a:buChar char="–"/>
              <a:defRPr>
                <a:solidFill>
                  <a:schemeClr val="dk1"/>
                </a:solidFill>
              </a:defRPr>
            </a:lvl4pPr>
            <a:lvl5pPr marL="2286000" lvl="4" indent="-330200" algn="l" rtl="0">
              <a:spcBef>
                <a:spcPts val="320"/>
              </a:spcBef>
              <a:spcAft>
                <a:spcPts val="0"/>
              </a:spcAft>
              <a:buClr>
                <a:schemeClr val="dk1"/>
              </a:buClr>
              <a:buSzPts val="1600"/>
              <a:buChar char="»"/>
              <a:defRPr>
                <a:solidFill>
                  <a:schemeClr val="dk1"/>
                </a:solidFill>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963084" y="4406903"/>
            <a:ext cx="103632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rgbClr val="FF0000"/>
              </a:buClr>
              <a:buSzPts val="4000"/>
              <a:buFont typeface="Verdana"/>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28" name="Google Shape;28;p4"/>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609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4" name="Google Shape;34;p5"/>
          <p:cNvSpPr txBox="1">
            <a:spLocks noGrp="1"/>
          </p:cNvSpPr>
          <p:nvPr>
            <p:ph type="body" idx="2"/>
          </p:nvPr>
        </p:nvSpPr>
        <p:spPr>
          <a:xfrm>
            <a:off x="6197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5" name="Google Shape;35;p5"/>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59368" y="304800"/>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body" idx="3"/>
          </p:nvPr>
        </p:nvSpPr>
        <p:spPr>
          <a:xfrm>
            <a:off x="6193369" y="1535113"/>
            <a:ext cx="5388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4"/>
          </p:nvPr>
        </p:nvSpPr>
        <p:spPr>
          <a:xfrm>
            <a:off x="6193369" y="2174875"/>
            <a:ext cx="5388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3860800" y="274638"/>
            <a:ext cx="77217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9" name="Google Shape;49;p7"/>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1" name="Google Shape;51;p7"/>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pic>
        <p:nvPicPr>
          <p:cNvPr id="52" name="Google Shape;52;p7" descr="C:\Users\AMMU\Desktop\Border.png"/>
          <p:cNvPicPr preferRelativeResize="0"/>
          <p:nvPr/>
        </p:nvPicPr>
        <p:blipFill rotWithShape="1">
          <a:blip r:embed="rId2">
            <a:alphaModFix/>
          </a:blip>
          <a:srcRect/>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8"/>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8"/>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6" name="Google Shape;56;p8"/>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09602" y="273050"/>
            <a:ext cx="40110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9" name="Google Shape;59;p9"/>
          <p:cNvSpPr txBox="1">
            <a:spLocks noGrp="1"/>
          </p:cNvSpPr>
          <p:nvPr>
            <p:ph type="body" idx="1"/>
          </p:nvPr>
        </p:nvSpPr>
        <p:spPr>
          <a:xfrm>
            <a:off x="4766733" y="273053"/>
            <a:ext cx="6815700" cy="58530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60" name="Google Shape;60;p9"/>
          <p:cNvSpPr txBox="1">
            <a:spLocks noGrp="1"/>
          </p:cNvSpPr>
          <p:nvPr>
            <p:ph type="body" idx="2"/>
          </p:nvPr>
        </p:nvSpPr>
        <p:spPr>
          <a:xfrm>
            <a:off x="609602" y="1435103"/>
            <a:ext cx="40110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1" name="Google Shape;61;p9"/>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2" name="Google Shape;62;p9"/>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9"/>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6" name="Google Shape;66;p10"/>
          <p:cNvSpPr>
            <a:spLocks noGrp="1"/>
          </p:cNvSpPr>
          <p:nvPr>
            <p:ph type="pic" idx="2"/>
          </p:nvPr>
        </p:nvSpPr>
        <p:spPr>
          <a:xfrm>
            <a:off x="2389717" y="612775"/>
            <a:ext cx="7315200" cy="4114800"/>
          </a:xfrm>
          <a:prstGeom prst="rect">
            <a:avLst/>
          </a:prstGeom>
          <a:noFill/>
          <a:ln>
            <a:noFill/>
          </a:ln>
        </p:spPr>
      </p:sp>
      <p:sp>
        <p:nvSpPr>
          <p:cNvPr id="67" name="Google Shape;67;p10"/>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8" name="Google Shape;68;p10"/>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a:buNone/>
              <a:defRPr sz="2800" b="1" i="0" u="none" strike="noStrike" cap="none">
                <a:solidFill>
                  <a:srgbClr val="FF0000"/>
                </a:solidFill>
                <a:latin typeface="Verdana"/>
                <a:ea typeface="Verdana"/>
                <a:cs typeface="Verdana"/>
                <a:sym typeface="Verdan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8" name="Google Shape;8;p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9" name="Google Shape;9;p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10" name="Google Shape;10;p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a:ea typeface="Verdana"/>
                <a:cs typeface="Verdana"/>
                <a:sym typeface="Verdana"/>
              </a:defRPr>
            </a:lvl1pPr>
            <a:lvl2pPr marL="0" marR="0" lvl="1" indent="0" algn="r" rtl="0">
              <a:spcBef>
                <a:spcPts val="0"/>
              </a:spcBef>
              <a:buNone/>
              <a:defRPr sz="1200" b="0" i="0" u="none" strike="noStrike" cap="none">
                <a:solidFill>
                  <a:srgbClr val="888888"/>
                </a:solidFill>
                <a:latin typeface="Verdana"/>
                <a:ea typeface="Verdana"/>
                <a:cs typeface="Verdana"/>
                <a:sym typeface="Verdana"/>
              </a:defRPr>
            </a:lvl2pPr>
            <a:lvl3pPr marL="0" marR="0" lvl="2" indent="0" algn="r" rtl="0">
              <a:spcBef>
                <a:spcPts val="0"/>
              </a:spcBef>
              <a:buNone/>
              <a:defRPr sz="1200" b="0" i="0" u="none" strike="noStrike" cap="none">
                <a:solidFill>
                  <a:srgbClr val="888888"/>
                </a:solidFill>
                <a:latin typeface="Verdana"/>
                <a:ea typeface="Verdana"/>
                <a:cs typeface="Verdana"/>
                <a:sym typeface="Verdana"/>
              </a:defRPr>
            </a:lvl3pPr>
            <a:lvl4pPr marL="0" marR="0" lvl="3" indent="0" algn="r" rtl="0">
              <a:spcBef>
                <a:spcPts val="0"/>
              </a:spcBef>
              <a:buNone/>
              <a:defRPr sz="1200" b="0" i="0" u="none" strike="noStrike" cap="none">
                <a:solidFill>
                  <a:srgbClr val="888888"/>
                </a:solidFill>
                <a:latin typeface="Verdana"/>
                <a:ea typeface="Verdana"/>
                <a:cs typeface="Verdana"/>
                <a:sym typeface="Verdana"/>
              </a:defRPr>
            </a:lvl4pPr>
            <a:lvl5pPr marL="0" marR="0" lvl="4" indent="0" algn="r" rtl="0">
              <a:spcBef>
                <a:spcPts val="0"/>
              </a:spcBef>
              <a:buNone/>
              <a:defRPr sz="1200" b="0" i="0" u="none" strike="noStrike" cap="none">
                <a:solidFill>
                  <a:srgbClr val="888888"/>
                </a:solidFill>
                <a:latin typeface="Verdana"/>
                <a:ea typeface="Verdana"/>
                <a:cs typeface="Verdana"/>
                <a:sym typeface="Verdana"/>
              </a:defRPr>
            </a:lvl5pPr>
            <a:lvl6pPr marL="0" marR="0" lvl="5" indent="0" algn="r" rtl="0">
              <a:spcBef>
                <a:spcPts val="0"/>
              </a:spcBef>
              <a:buNone/>
              <a:defRPr sz="1200" b="0" i="0" u="none" strike="noStrike" cap="none">
                <a:solidFill>
                  <a:srgbClr val="888888"/>
                </a:solidFill>
                <a:latin typeface="Verdana"/>
                <a:ea typeface="Verdana"/>
                <a:cs typeface="Verdana"/>
                <a:sym typeface="Verdana"/>
              </a:defRPr>
            </a:lvl6pPr>
            <a:lvl7pPr marL="0" marR="0" lvl="6" indent="0" algn="r" rtl="0">
              <a:spcBef>
                <a:spcPts val="0"/>
              </a:spcBef>
              <a:buNone/>
              <a:defRPr sz="1200" b="0" i="0" u="none" strike="noStrike" cap="none">
                <a:solidFill>
                  <a:srgbClr val="888888"/>
                </a:solidFill>
                <a:latin typeface="Verdana"/>
                <a:ea typeface="Verdana"/>
                <a:cs typeface="Verdana"/>
                <a:sym typeface="Verdana"/>
              </a:defRPr>
            </a:lvl7pPr>
            <a:lvl8pPr marL="0" marR="0" lvl="7" indent="0" algn="r" rtl="0">
              <a:spcBef>
                <a:spcPts val="0"/>
              </a:spcBef>
              <a:buNone/>
              <a:defRPr sz="1200" b="0" i="0" u="none" strike="noStrike" cap="none">
                <a:solidFill>
                  <a:srgbClr val="888888"/>
                </a:solidFill>
                <a:latin typeface="Verdana"/>
                <a:ea typeface="Verdana"/>
                <a:cs typeface="Verdana"/>
                <a:sym typeface="Verdana"/>
              </a:defRPr>
            </a:lvl8pPr>
            <a:lvl9pPr marL="0" marR="0" lvl="8" indent="0" algn="r" rtl="0">
              <a:spcBef>
                <a:spcPts val="0"/>
              </a:spcBef>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t>‹#›</a:t>
            </a:fld>
            <a:endParaRPr/>
          </a:p>
        </p:txBody>
      </p:sp>
      <p:cxnSp>
        <p:nvCxnSpPr>
          <p:cNvPr id="11" name="Google Shape;11;p1"/>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12" name="Google Shape;12;p1"/>
          <p:cNvPicPr preferRelativeResize="0"/>
          <p:nvPr/>
        </p:nvPicPr>
        <p:blipFill rotWithShape="1">
          <a:blip r:embed="rId13">
            <a:alphaModFix/>
          </a:blip>
          <a:srcRect b="18046"/>
          <a:stretch/>
        </p:blipFill>
        <p:spPr>
          <a:xfrm>
            <a:off x="0" y="5991366"/>
            <a:ext cx="12192001"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doi.org/10.1145/3523179" TargetMode="External"/><Relationship Id="rId13" Type="http://schemas.openxmlformats.org/officeDocument/2006/relationships/hyperlink" Target="https://ieeexplore.ieee.org/author/37088963008" TargetMode="External"/><Relationship Id="rId18" Type="http://schemas.openxmlformats.org/officeDocument/2006/relationships/hyperlink" Target="https://ieeexplore.ieee.org/author/37284913200" TargetMode="External"/><Relationship Id="rId26" Type="http://schemas.openxmlformats.org/officeDocument/2006/relationships/hyperlink" Target="https://ieeexplore.ieee.org/author/37327795500" TargetMode="External"/><Relationship Id="rId3" Type="http://schemas.openxmlformats.org/officeDocument/2006/relationships/hyperlink" Target="https://doi.org/10.1109/access.2022.3165563" TargetMode="External"/><Relationship Id="rId21" Type="http://schemas.openxmlformats.org/officeDocument/2006/relationships/hyperlink" Target="https://ieeexplore.ieee.org/author/37087547744" TargetMode="External"/><Relationship Id="rId7" Type="http://schemas.openxmlformats.org/officeDocument/2006/relationships/hyperlink" Target="https://ieeexplore.ieee.org/abstract/document/10548204/authors#authors" TargetMode="External"/><Relationship Id="rId12" Type="http://schemas.openxmlformats.org/officeDocument/2006/relationships/hyperlink" Target="https://ieeexplore.ieee.org/author/37085594486" TargetMode="External"/><Relationship Id="rId17" Type="http://schemas.openxmlformats.org/officeDocument/2006/relationships/hyperlink" Target="https://ieeexplore.ieee.org/author/37088621137" TargetMode="External"/><Relationship Id="rId25" Type="http://schemas.openxmlformats.org/officeDocument/2006/relationships/hyperlink" Target="https://ieeexplore.ieee.org/author/37863054300" TargetMode="External"/><Relationship Id="rId2" Type="http://schemas.openxmlformats.org/officeDocument/2006/relationships/notesSlide" Target="../notesSlides/notesSlide9.xml"/><Relationship Id="rId16" Type="http://schemas.openxmlformats.org/officeDocument/2006/relationships/hyperlink" Target="https://ieeexplore.ieee.org/author/37284539800" TargetMode="External"/><Relationship Id="rId20" Type="http://schemas.openxmlformats.org/officeDocument/2006/relationships/hyperlink" Target="https://ieeexplore.ieee.org/author/37284911900" TargetMode="External"/><Relationship Id="rId1" Type="http://schemas.openxmlformats.org/officeDocument/2006/relationships/slideLayout" Target="../slideLayouts/slideLayout2.xml"/><Relationship Id="rId6" Type="http://schemas.openxmlformats.org/officeDocument/2006/relationships/hyperlink" Target="https://ieeexplore.ieee.org/author/537203637607314" TargetMode="External"/><Relationship Id="rId11" Type="http://schemas.openxmlformats.org/officeDocument/2006/relationships/hyperlink" Target="https://ieeexplore.ieee.org/author/37086372063" TargetMode="External"/><Relationship Id="rId24" Type="http://schemas.openxmlformats.org/officeDocument/2006/relationships/hyperlink" Target="https://ieeexplore.ieee.org/abstract/document/1350758" TargetMode="External"/><Relationship Id="rId5" Type="http://schemas.openxmlformats.org/officeDocument/2006/relationships/hyperlink" Target="https://ieeexplore.ieee.org/author/37086805342" TargetMode="External"/><Relationship Id="rId15" Type="http://schemas.openxmlformats.org/officeDocument/2006/relationships/hyperlink" Target="https://ieeexplore.ieee.org/abstract/document/9529190" TargetMode="External"/><Relationship Id="rId23" Type="http://schemas.openxmlformats.org/officeDocument/2006/relationships/hyperlink" Target="https://ieeexplore.ieee.org/author/37272041100" TargetMode="External"/><Relationship Id="rId10" Type="http://schemas.openxmlformats.org/officeDocument/2006/relationships/hyperlink" Target="https://ieeexplore.ieee.org/author/38236080500" TargetMode="External"/><Relationship Id="rId19" Type="http://schemas.openxmlformats.org/officeDocument/2006/relationships/hyperlink" Target="https://ieeexplore.ieee.org/author/37088621398" TargetMode="External"/><Relationship Id="rId4" Type="http://schemas.openxmlformats.org/officeDocument/2006/relationships/hyperlink" Target="https://doi.org/10.1145/3637439" TargetMode="External"/><Relationship Id="rId9" Type="http://schemas.openxmlformats.org/officeDocument/2006/relationships/hyperlink" Target="https://ieeexplore.ieee.org/author/37088963454" TargetMode="External"/><Relationship Id="rId14" Type="http://schemas.openxmlformats.org/officeDocument/2006/relationships/hyperlink" Target="https://ieeexplore.ieee.org/author/37086371917" TargetMode="External"/><Relationship Id="rId22" Type="http://schemas.openxmlformats.org/officeDocument/2006/relationships/hyperlink" Target="https://ieeexplore.ieee.org/author/37272040900"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jaideep8341/BhashaBridge"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 CSE-G02</a:t>
            </a:r>
          </a:p>
          <a:p>
            <a:pPr marL="0" lvl="0" indent="0" algn="l" rtl="0">
              <a:spcBef>
                <a:spcPts val="0"/>
              </a:spcBef>
              <a:spcAft>
                <a:spcPts val="0"/>
              </a:spcAft>
              <a:buClr>
                <a:srgbClr val="17365D"/>
              </a:buClr>
              <a:buSzPts val="2000"/>
              <a:buNone/>
            </a:pP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extLst>
              <p:ext uri="{D42A27DB-BD31-4B8C-83A1-F6EECF244321}">
                <p14:modId xmlns:p14="http://schemas.microsoft.com/office/powerpoint/2010/main" val="1011585450"/>
              </p:ext>
            </p:extLst>
          </p:nvPr>
        </p:nvGraphicFramePr>
        <p:xfrm>
          <a:off x="553347" y="2721840"/>
          <a:ext cx="5418675" cy="3291900"/>
        </p:xfrm>
        <a:graphic>
          <a:graphicData uri="http://schemas.openxmlformats.org/drawingml/2006/table">
            <a:tbl>
              <a:tblPr firstRow="1" bandRow="1">
                <a:noFill/>
                <a:tableStyleId>{57690726-49DA-4552-BDEB-330DD8EA8BD9}</a:tableStyleId>
              </a:tblPr>
              <a:tblGrid>
                <a:gridCol w="2085000">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306243">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06243">
                <a:tc>
                  <a:txBody>
                    <a:bodyPr/>
                    <a:lstStyle/>
                    <a:p>
                      <a:pPr marL="0" marR="0" lvl="0" indent="0" algn="l" rtl="0">
                        <a:spcBef>
                          <a:spcPts val="0"/>
                        </a:spcBef>
                        <a:spcAft>
                          <a:spcPts val="0"/>
                        </a:spcAft>
                        <a:buFont typeface="+mj-lt"/>
                        <a:buNone/>
                      </a:pPr>
                      <a:r>
                        <a:rPr lang="en-US" sz="1800" u="none" strike="noStrike" cap="none" dirty="0">
                          <a:latin typeface="Times New Roman" panose="02020603050405020304" pitchFamily="18" charset="0"/>
                          <a:cs typeface="Times New Roman" panose="02020603050405020304" pitchFamily="18" charset="0"/>
                        </a:rPr>
                        <a:t>   </a:t>
                      </a:r>
                    </a:p>
                    <a:p>
                      <a:pPr marL="0" marR="0" lvl="0" indent="0" algn="l" rtl="0">
                        <a:spcBef>
                          <a:spcPts val="0"/>
                        </a:spcBef>
                        <a:spcAft>
                          <a:spcPts val="0"/>
                        </a:spcAft>
                        <a:buFont typeface="+mj-lt"/>
                        <a:buNone/>
                      </a:pPr>
                      <a:r>
                        <a:rPr lang="en-US" sz="1800" u="none" strike="noStrike" cap="none" dirty="0">
                          <a:latin typeface="Times New Roman" panose="02020603050405020304" pitchFamily="18" charset="0"/>
                          <a:cs typeface="Times New Roman" panose="02020603050405020304" pitchFamily="18" charset="0"/>
                        </a:rPr>
                        <a:t>   20211CSE0502   </a:t>
                      </a:r>
                    </a:p>
                    <a:p>
                      <a:pPr marL="0" marR="0" lvl="0" indent="0" algn="just" rtl="0">
                        <a:spcBef>
                          <a:spcPts val="0"/>
                        </a:spcBef>
                        <a:spcAft>
                          <a:spcPts val="0"/>
                        </a:spcAft>
                        <a:buFont typeface="+mj-lt"/>
                        <a:buNone/>
                      </a:pPr>
                      <a:r>
                        <a:rPr lang="en-US" sz="1800" u="none" strike="noStrike" cap="none" dirty="0">
                          <a:latin typeface="Times New Roman" panose="02020603050405020304" pitchFamily="18" charset="0"/>
                          <a:cs typeface="Times New Roman" panose="02020603050405020304" pitchFamily="18" charset="0"/>
                        </a:rPr>
                        <a:t>   20211CSE0512</a:t>
                      </a:r>
                    </a:p>
                    <a:p>
                      <a:pPr marL="0" marR="0" lvl="0" indent="0" algn="just" rtl="0">
                        <a:spcBef>
                          <a:spcPts val="0"/>
                        </a:spcBef>
                        <a:spcAft>
                          <a:spcPts val="0"/>
                        </a:spcAft>
                        <a:buFont typeface="+mj-lt"/>
                        <a:buNone/>
                      </a:pPr>
                      <a:r>
                        <a:rPr lang="en-US" sz="1800" u="none" strike="noStrike" cap="none" dirty="0">
                          <a:latin typeface="Times New Roman" panose="02020603050405020304" pitchFamily="18" charset="0"/>
                          <a:cs typeface="Times New Roman" panose="02020603050405020304" pitchFamily="18" charset="0"/>
                        </a:rPr>
                        <a:t>    20211CSE0523                                              </a:t>
                      </a:r>
                    </a:p>
                    <a:p>
                      <a:pPr marL="0" marR="0" lvl="0" indent="0" algn="ctr" rtl="0">
                        <a:spcBef>
                          <a:spcPts val="0"/>
                        </a:spcBef>
                        <a:spcAft>
                          <a:spcPts val="0"/>
                        </a:spcAft>
                        <a:buFont typeface="+mj-lt"/>
                        <a:buNone/>
                      </a:pPr>
                      <a:r>
                        <a:rPr lang="en-US" sz="1800" u="none" strike="noStrike" cap="none" dirty="0">
                          <a:latin typeface="Times New Roman" panose="02020603050405020304" pitchFamily="18" charset="0"/>
                          <a:cs typeface="Times New Roman" panose="02020603050405020304" pitchFamily="18" charset="0"/>
                        </a:rPr>
                        <a:t>   </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just" rtl="0">
                        <a:spcBef>
                          <a:spcPts val="0"/>
                        </a:spcBef>
                        <a:spcAft>
                          <a:spcPts val="0"/>
                        </a:spcAft>
                        <a:buNone/>
                      </a:pPr>
                      <a:r>
                        <a:rPr lang="en-US" sz="1800" u="none" strike="noStrike" cap="none" dirty="0"/>
                        <a:t>Jaideep Singh </a:t>
                      </a:r>
                      <a:r>
                        <a:rPr lang="en-US" sz="1800" u="none" strike="noStrike" cap="none" dirty="0" err="1"/>
                        <a:t>Dudi</a:t>
                      </a:r>
                      <a:endParaRPr lang="en-US" sz="1800" u="none" strike="noStrike" cap="none" dirty="0"/>
                    </a:p>
                    <a:p>
                      <a:pPr marL="0" marR="0" lvl="0" indent="0" algn="just" rtl="0">
                        <a:spcBef>
                          <a:spcPts val="0"/>
                        </a:spcBef>
                        <a:spcAft>
                          <a:spcPts val="0"/>
                        </a:spcAft>
                        <a:buNone/>
                      </a:pPr>
                      <a:r>
                        <a:rPr lang="en-US" sz="1800" u="none" strike="noStrike" cap="none" dirty="0"/>
                        <a:t>Satyam Manu Pathak</a:t>
                      </a:r>
                    </a:p>
                    <a:p>
                      <a:pPr marL="0" marR="0" lvl="0" indent="0" algn="just" rtl="0">
                        <a:spcBef>
                          <a:spcPts val="0"/>
                        </a:spcBef>
                        <a:spcAft>
                          <a:spcPts val="0"/>
                        </a:spcAft>
                        <a:buNone/>
                      </a:pPr>
                      <a:r>
                        <a:rPr lang="en-US" sz="1800" u="none" strike="noStrike" cap="none" dirty="0"/>
                        <a:t>Ayan Sharma</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a:spcBef>
                <a:spcPts val="340"/>
              </a:spcBef>
              <a:buClr>
                <a:srgbClr val="17365D"/>
              </a:buClr>
              <a:buSzPts val="1700"/>
            </a:pPr>
            <a:r>
              <a:rPr lang="en-GB" sz="1800" b="1" i="0" u="none" strike="noStrike" cap="none" dirty="0">
                <a:solidFill>
                  <a:srgbClr val="17365D"/>
                </a:solidFill>
                <a:latin typeface="Cambria" panose="02040503050406030204" pitchFamily="18" charset="0"/>
                <a:ea typeface="Cambria" panose="02040503050406030204" pitchFamily="18" charset="0"/>
                <a:cs typeface="Verdana"/>
                <a:sym typeface="Verdana"/>
              </a:rPr>
              <a:t>Ms. </a:t>
            </a:r>
            <a:r>
              <a:rPr lang="en-GB" sz="1800" b="1" i="0" u="none" strike="noStrike" cap="none" dirty="0" err="1">
                <a:solidFill>
                  <a:srgbClr val="17365D"/>
                </a:solidFill>
                <a:latin typeface="Cambria" panose="02040503050406030204" pitchFamily="18" charset="0"/>
                <a:ea typeface="Cambria" panose="02040503050406030204" pitchFamily="18" charset="0"/>
                <a:cs typeface="Verdana"/>
                <a:sym typeface="Verdana"/>
              </a:rPr>
              <a:t>Akkamahadevi</a:t>
            </a:r>
            <a:r>
              <a:rPr lang="en-GB" sz="1800" b="1" i="0" u="none" strike="noStrike" cap="none" dirty="0">
                <a:solidFill>
                  <a:srgbClr val="17365D"/>
                </a:solidFill>
                <a:latin typeface="Cambria" panose="02040503050406030204" pitchFamily="18" charset="0"/>
                <a:ea typeface="Cambria" panose="02040503050406030204" pitchFamily="18" charset="0"/>
                <a:cs typeface="Verdana"/>
                <a:sym typeface="Verdana"/>
              </a:rPr>
              <a:t> </a:t>
            </a:r>
            <a:endParaRPr lang="en-GB" sz="1800"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Professor / Associate Professor / Assistant Professor</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a:buClr>
                <a:srgbClr val="17365D"/>
              </a:buClr>
              <a:buSzPct val="100000"/>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CSE</a:t>
            </a:r>
          </a:p>
          <a:p>
            <a:pPr>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en-US" sz="2000" b="1" dirty="0" err="1">
                <a:solidFill>
                  <a:schemeClr val="tx1"/>
                </a:solidFill>
                <a:latin typeface="Cambria" panose="02040503050406030204" pitchFamily="18" charset="0"/>
                <a:ea typeface="Cambria" panose="02040503050406030204" pitchFamily="18" charset="0"/>
                <a:cs typeface="Verdana"/>
                <a:sym typeface="Verdana"/>
              </a:rPr>
              <a:t>Dr.Asif</a:t>
            </a:r>
            <a:r>
              <a:rPr lang="en-US" sz="2000" b="1" dirty="0">
                <a:solidFill>
                  <a:schemeClr val="tx1"/>
                </a:solidFill>
                <a:latin typeface="Cambria" panose="02040503050406030204" pitchFamily="18" charset="0"/>
                <a:ea typeface="Cambria" panose="02040503050406030204" pitchFamily="18" charset="0"/>
                <a:cs typeface="Verdana"/>
                <a:sym typeface="Verdana"/>
              </a:rPr>
              <a:t> Mohammed H.B</a:t>
            </a:r>
          </a:p>
          <a:p>
            <a:pPr>
              <a:buClr>
                <a:srgbClr val="17365D"/>
              </a:buClr>
              <a:buSzPct val="100000"/>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Mr. Amarnath J.L &amp; Dr. Jayanthi</a:t>
            </a:r>
            <a:r>
              <a:rPr lang="en-US" sz="2000" b="1" dirty="0">
                <a:solidFill>
                  <a:schemeClr val="tx1"/>
                </a:solidFill>
                <a:latin typeface="Cambria" panose="02040503050406030204" pitchFamily="18" charset="0"/>
                <a:ea typeface="Cambria" panose="02040503050406030204" pitchFamily="18" charset="0"/>
                <a:cs typeface="Verdana"/>
                <a:sym typeface="Verdana"/>
              </a:rPr>
              <a:t>. K.</a:t>
            </a:r>
            <a:endPar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Sampath A K / Dr. Abdul Khadar A / Mr.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
        <p:nvSpPr>
          <p:cNvPr id="9" name="Title 1"/>
          <p:cNvSpPr txBox="1">
            <a:spLocks/>
          </p:cNvSpPr>
          <p:nvPr/>
        </p:nvSpPr>
        <p:spPr>
          <a:xfrm>
            <a:off x="838200" y="130629"/>
            <a:ext cx="10515600" cy="156006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7365D"/>
              </a:buClr>
              <a:buSzPts val="2800"/>
              <a:buFont typeface="Verdana"/>
              <a:buNone/>
              <a:defRPr sz="2800" b="1" i="0" u="none" strike="noStrike" cap="none">
                <a:solidFill>
                  <a:srgbClr val="17365D"/>
                </a:solidFill>
                <a:latin typeface="Verdana"/>
                <a:ea typeface="Verdana"/>
                <a:cs typeface="Verdana"/>
                <a:sym typeface="Verdan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r>
              <a:rPr lang="en-US" altLang="en-US" dirty="0">
                <a:solidFill>
                  <a:schemeClr val="accent1">
                    <a:lumMod val="75000"/>
                  </a:schemeClr>
                </a:solidFill>
                <a:latin typeface="Times New Roman" panose="02020603050405020304" pitchFamily="18" charset="0"/>
                <a:cs typeface="Times New Roman" panose="02020603050405020304" pitchFamily="18" charset="0"/>
              </a:rPr>
              <a:t>PIP4004: UNIVERSITY PROJECT</a:t>
            </a:r>
            <a:br>
              <a:rPr lang="en-IN" dirty="0">
                <a:solidFill>
                  <a:srgbClr val="FF0000"/>
                </a:solidFill>
                <a:latin typeface="Times New Roman" panose="02020603050405020304" pitchFamily="18" charset="0"/>
                <a:cs typeface="Times New Roman" panose="02020603050405020304" pitchFamily="18" charset="0"/>
              </a:rPr>
            </a:br>
            <a:r>
              <a:rPr lang="en-US" sz="2400" dirty="0">
                <a:solidFill>
                  <a:srgbClr val="0070C0"/>
                </a:solidFill>
                <a:latin typeface="Times New Roman" panose="02020603050405020304" pitchFamily="18" charset="0"/>
                <a:ea typeface="Tahoma" pitchFamily="34" charset="0"/>
                <a:cs typeface="Times New Roman" panose="02020603050405020304" pitchFamily="18" charset="0"/>
              </a:rPr>
              <a:t>Review-0 Presentation </a:t>
            </a:r>
            <a:br>
              <a:rPr lang="en-US" sz="2400" dirty="0">
                <a:solidFill>
                  <a:srgbClr val="0070C0"/>
                </a:solidFill>
                <a:latin typeface="Times New Roman" panose="02020603050405020304" pitchFamily="18" charset="0"/>
                <a:ea typeface="Tahoma" pitchFamily="34" charset="0"/>
                <a:cs typeface="Times New Roman" panose="02020603050405020304" pitchFamily="18" charset="0"/>
              </a:rPr>
            </a:br>
            <a:endParaRPr lang="en-US" sz="2400" dirty="0">
              <a:solidFill>
                <a:srgbClr val="0070C0"/>
              </a:solidFill>
              <a:latin typeface="Times New Roman" panose="02020603050405020304" pitchFamily="18" charset="0"/>
              <a:ea typeface="Tahoma" pitchFamily="34" charset="0"/>
              <a:cs typeface="Times New Roman" panose="02020603050405020304" pitchFamily="18" charset="0"/>
            </a:endParaRPr>
          </a:p>
          <a:p>
            <a:pPr algn="ctr"/>
            <a:r>
              <a:rPr lang="en-US" sz="2400" dirty="0">
                <a:solidFill>
                  <a:srgbClr val="0070C0"/>
                </a:solidFill>
                <a:latin typeface="Times New Roman" panose="02020603050405020304" pitchFamily="18" charset="0"/>
                <a:ea typeface="Tahoma" pitchFamily="34" charset="0"/>
                <a:cs typeface="Times New Roman" panose="02020603050405020304" pitchFamily="18" charset="0"/>
              </a:rPr>
              <a:t>BHASHA BRIDGE </a:t>
            </a:r>
            <a:br>
              <a:rPr lang="en-US" sz="2400" dirty="0">
                <a:solidFill>
                  <a:srgbClr val="0070C0"/>
                </a:solidFill>
                <a:latin typeface="Times New Roman" panose="02020603050405020304" pitchFamily="18" charset="0"/>
                <a:ea typeface="Tahoma" pitchFamily="34"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References (IEEE Paper format)</a:t>
            </a:r>
            <a:endParaRPr dirty="0">
              <a:latin typeface="Cambria" panose="02040503050406030204" pitchFamily="18" charset="0"/>
              <a:ea typeface="Cambria" panose="02040503050406030204" pitchFamily="18" charset="0"/>
            </a:endParaRPr>
          </a:p>
        </p:txBody>
      </p:sp>
      <p:sp>
        <p:nvSpPr>
          <p:cNvPr id="145" name="Google Shape;145;p22"/>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fontScale="55000" lnSpcReduction="20000"/>
          </a:bodyPr>
          <a:lstStyle/>
          <a:p>
            <a:pPr algn="just">
              <a:buFont typeface="Wingdings" panose="05000000000000000000" pitchFamily="2" charset="2"/>
              <a:buChar char="Ø"/>
            </a:pPr>
            <a:endParaRPr lang="en-US" sz="2400" b="1" i="0" dirty="0">
              <a:solidFill>
                <a:srgbClr val="333333"/>
              </a:solidFill>
              <a:effectLst/>
              <a:latin typeface="HelveticaNeue Regular"/>
            </a:endParaRPr>
          </a:p>
          <a:p>
            <a:pPr algn="just">
              <a:buFont typeface="Wingdings" panose="05000000000000000000" pitchFamily="2" charset="2"/>
              <a:buChar char="Ø"/>
            </a:pPr>
            <a:r>
              <a:rPr lang="en-IN" sz="2400" dirty="0">
                <a:latin typeface="Cambria" panose="02040503050406030204" pitchFamily="18" charset="0"/>
                <a:ea typeface="Cambria" panose="02040503050406030204" pitchFamily="18" charset="0"/>
              </a:rPr>
              <a:t>[1] Sen, O., Fuad, M., Islam, M. N., Rabbi, J., Masud, M., Hasan, M. K., Awal, M. A., </a:t>
            </a:r>
            <a:r>
              <a:rPr lang="en-IN" sz="2400" dirty="0" err="1">
                <a:latin typeface="Cambria" panose="02040503050406030204" pitchFamily="18" charset="0"/>
                <a:ea typeface="Cambria" panose="02040503050406030204" pitchFamily="18" charset="0"/>
              </a:rPr>
              <a:t>Fime</a:t>
            </a:r>
            <a:r>
              <a:rPr lang="en-IN" sz="2400" dirty="0">
                <a:latin typeface="Cambria" panose="02040503050406030204" pitchFamily="18" charset="0"/>
                <a:ea typeface="Cambria" panose="02040503050406030204" pitchFamily="18" charset="0"/>
              </a:rPr>
              <a:t>, A. A., Fuad, M. T. H., Sikder, D., &amp; </a:t>
            </a:r>
            <a:r>
              <a:rPr lang="en-IN" sz="2400" dirty="0" err="1">
                <a:latin typeface="Cambria" panose="02040503050406030204" pitchFamily="18" charset="0"/>
                <a:ea typeface="Cambria" panose="02040503050406030204" pitchFamily="18" charset="0"/>
              </a:rPr>
              <a:t>Iftee</a:t>
            </a:r>
            <a:r>
              <a:rPr lang="en-IN" sz="2400" dirty="0">
                <a:latin typeface="Cambria" panose="02040503050406030204" pitchFamily="18" charset="0"/>
                <a:ea typeface="Cambria" panose="02040503050406030204" pitchFamily="18" charset="0"/>
              </a:rPr>
              <a:t>, M. a. R. (2022). Bangla Natural Language Processing: A Comprehensive analysis of Classical, Machine Learning, and Deep Learning-Based methods. IEEE Access, 10, 38999–39044. </a:t>
            </a:r>
            <a:r>
              <a:rPr lang="en-IN" sz="2400" dirty="0">
                <a:latin typeface="Cambria" panose="02040503050406030204" pitchFamily="18" charset="0"/>
                <a:ea typeface="Cambria" panose="02040503050406030204" pitchFamily="18" charset="0"/>
                <a:hlinkClick r:id="rId3"/>
              </a:rPr>
              <a:t>https://doi.org/10.1109/access.2022.3165563</a:t>
            </a:r>
            <a:endParaRPr lang="en-IN" sz="2400" dirty="0">
              <a:latin typeface="Cambria" panose="02040503050406030204" pitchFamily="18" charset="0"/>
              <a:ea typeface="Cambria" panose="02040503050406030204" pitchFamily="18" charset="0"/>
            </a:endParaRPr>
          </a:p>
          <a:p>
            <a:pPr algn="just">
              <a:buFont typeface="Wingdings" panose="05000000000000000000" pitchFamily="2" charset="2"/>
              <a:buChar char="Ø"/>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[2]B. K. Yazar, D. Ö.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Şahın</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E. Kiliç, “Low-Resource Neural Machine Translation: A Systematic Literature review,” </a:t>
            </a:r>
            <a:r>
              <a:rPr kumimoji="0" lang="en-US" altLang="en-US" sz="24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IEEE Access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vol. 11, pp. 131775–131813, Jan. 2023,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doi</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10.1109/access.2023.3336019</a:t>
            </a:r>
          </a:p>
          <a:p>
            <a:pPr algn="just">
              <a:buFont typeface="Wingdings" panose="05000000000000000000" pitchFamily="2" charset="2"/>
              <a:buChar char="Ø"/>
            </a:pPr>
            <a:r>
              <a:rPr lang="en-US" altLang="en-US" sz="2400" dirty="0">
                <a:latin typeface="Times New Roman" panose="02020603050405020304" pitchFamily="18" charset="0"/>
                <a:cs typeface="Times New Roman" panose="02020603050405020304" pitchFamily="18" charset="0"/>
              </a:rPr>
              <a:t>[3]</a:t>
            </a:r>
            <a:r>
              <a:rPr lang="en-IN" sz="2400" dirty="0">
                <a:latin typeface="Cambria" panose="02040503050406030204" pitchFamily="18" charset="0"/>
                <a:ea typeface="Cambria" panose="02040503050406030204" pitchFamily="18" charset="0"/>
              </a:rPr>
              <a:t>Sethi, N., Dev, A., Bansal, P., Sharma, D. K., &amp; Gupta, D. (2023). Enhancing Low-Resource Sanskrit-Hindi Translation through Deep Learning with Ayurvedic Text. ACM Transactions on Asian and Low-Resource Language Information Processing. </a:t>
            </a:r>
            <a:r>
              <a:rPr lang="en-IN" sz="2400" dirty="0">
                <a:latin typeface="Cambria" panose="02040503050406030204" pitchFamily="18" charset="0"/>
                <a:ea typeface="Cambria" panose="02040503050406030204" pitchFamily="18" charset="0"/>
                <a:hlinkClick r:id="rId4"/>
              </a:rPr>
              <a:t>https://doi.org/10.1145/3637439</a:t>
            </a:r>
            <a:endParaRPr lang="en-IN" sz="2400" dirty="0">
              <a:latin typeface="Cambria" panose="02040503050406030204" pitchFamily="18" charset="0"/>
              <a:ea typeface="Cambria" panose="02040503050406030204" pitchFamily="18" charset="0"/>
            </a:endParaRPr>
          </a:p>
          <a:p>
            <a:pPr algn="just">
              <a:buFont typeface="Wingdings" panose="05000000000000000000" pitchFamily="2" charset="2"/>
              <a:buChar char="Ø"/>
            </a:pPr>
            <a:r>
              <a:rPr kumimoji="0" lang="en-GB"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[4]</a:t>
            </a:r>
            <a:r>
              <a:rPr lang="en-IN" sz="2400" u="none" strike="noStrike" dirty="0">
                <a:solidFill>
                  <a:srgbClr val="006699"/>
                </a:solidFill>
                <a:effectLst/>
              </a:rPr>
              <a:t> </a:t>
            </a:r>
            <a:r>
              <a:rPr lang="en-IN" sz="2400" b="0" i="0" u="none" strike="noStrike" dirty="0">
                <a:solidFill>
                  <a:srgbClr val="006699"/>
                </a:solidFill>
                <a:effectLst/>
                <a:latin typeface="HelveticaNeue Regular"/>
                <a:hlinkClick r:id="rId5"/>
              </a:rPr>
              <a:t>Xin Li</a:t>
            </a:r>
            <a:r>
              <a:rPr lang="en-IN" sz="2400" b="0" i="0" dirty="0">
                <a:solidFill>
                  <a:srgbClr val="333333"/>
                </a:solidFill>
                <a:effectLst/>
                <a:latin typeface="HelveticaNeue Regular"/>
              </a:rPr>
              <a:t>; </a:t>
            </a:r>
            <a:r>
              <a:rPr lang="en-IN" sz="2400" b="0" i="0" u="sng" dirty="0">
                <a:solidFill>
                  <a:srgbClr val="006699"/>
                </a:solidFill>
                <a:effectLst/>
                <a:latin typeface="HelveticaNeue Regular"/>
                <a:hlinkClick r:id="rId6"/>
              </a:rPr>
              <a:t>Shuai Gao</a:t>
            </a:r>
            <a:r>
              <a:rPr lang="en-IN" sz="2400" u="sng" dirty="0">
                <a:solidFill>
                  <a:srgbClr val="006699"/>
                </a:solidFill>
                <a:latin typeface="HelveticaNeue Regular"/>
              </a:rPr>
              <a:t> “</a:t>
            </a:r>
            <a:r>
              <a:rPr lang="en-US" sz="2400" b="1" i="0" dirty="0">
                <a:solidFill>
                  <a:srgbClr val="333333"/>
                </a:solidFill>
                <a:effectLst/>
                <a:latin typeface="HelveticaNeue Regular"/>
              </a:rPr>
              <a:t>Construction of Foreign Language Translation Recognition System Model Based on Artificial Intelligence Algorithms. </a:t>
            </a:r>
            <a:r>
              <a:rPr lang="en-US" sz="2400" b="1" i="0" dirty="0">
                <a:solidFill>
                  <a:srgbClr val="333333"/>
                </a:solidFill>
                <a:effectLst/>
                <a:latin typeface="HelveticaNeue Regular"/>
                <a:hlinkClick r:id="rId7"/>
              </a:rPr>
              <a:t>https://ieeexplore.ieee.org/abstract/document/10548204/authors#authors</a:t>
            </a:r>
            <a:endParaRPr lang="en-US" sz="2400" b="1" i="0" dirty="0">
              <a:solidFill>
                <a:srgbClr val="333333"/>
              </a:solidFill>
              <a:effectLst/>
              <a:latin typeface="HelveticaNeue Regular"/>
            </a:endParaRPr>
          </a:p>
          <a:p>
            <a:pPr algn="just">
              <a:buFont typeface="Wingdings" panose="05000000000000000000" pitchFamily="2" charset="2"/>
              <a:buChar char="Ø"/>
            </a:pPr>
            <a:r>
              <a:rPr lang="en-US" sz="2400" b="1" dirty="0">
                <a:solidFill>
                  <a:srgbClr val="333333"/>
                </a:solidFill>
                <a:latin typeface="HelveticaNeue Regular"/>
              </a:rPr>
              <a:t>[5] </a:t>
            </a:r>
            <a:r>
              <a:rPr lang="en-IN" sz="2400" dirty="0">
                <a:latin typeface="Cambria" panose="02040503050406030204" pitchFamily="18" charset="0"/>
                <a:ea typeface="Cambria" panose="02040503050406030204" pitchFamily="18" charset="0"/>
              </a:rPr>
              <a:t>Dey, S., </a:t>
            </a:r>
            <a:r>
              <a:rPr lang="en-IN" sz="2400" dirty="0" err="1">
                <a:latin typeface="Cambria" panose="02040503050406030204" pitchFamily="18" charset="0"/>
                <a:ea typeface="Cambria" panose="02040503050406030204" pitchFamily="18" charset="0"/>
              </a:rPr>
              <a:t>Sahidullah</a:t>
            </a:r>
            <a:r>
              <a:rPr lang="en-IN" sz="2400" dirty="0">
                <a:latin typeface="Cambria" panose="02040503050406030204" pitchFamily="18" charset="0"/>
                <a:ea typeface="Cambria" panose="02040503050406030204" pitchFamily="18" charset="0"/>
              </a:rPr>
              <a:t>, M., &amp; Saha, G. (2022b). An Overview of Indian Spoken Language Recognition from Machine Learning Perspective. ACM Transactions on Asian and Low-Resource Language Information Processing, 21(6), 1–45. </a:t>
            </a:r>
            <a:r>
              <a:rPr lang="en-IN" sz="2400" dirty="0">
                <a:latin typeface="Cambria" panose="02040503050406030204" pitchFamily="18" charset="0"/>
                <a:ea typeface="Cambria" panose="02040503050406030204" pitchFamily="18" charset="0"/>
                <a:hlinkClick r:id="rId8"/>
              </a:rPr>
              <a:t>https://doi.org/10.1145/3523179</a:t>
            </a:r>
            <a:endParaRPr lang="en-IN" sz="2400" dirty="0">
              <a:latin typeface="Cambria" panose="02040503050406030204" pitchFamily="18" charset="0"/>
              <a:ea typeface="Cambria" panose="02040503050406030204" pitchFamily="18" charset="0"/>
            </a:endParaRPr>
          </a:p>
          <a:p>
            <a:pPr algn="just">
              <a:buFont typeface="Wingdings" panose="05000000000000000000" pitchFamily="2" charset="2"/>
              <a:buChar char="Ø"/>
            </a:pPr>
            <a:r>
              <a:rPr lang="en-IN" sz="2400" dirty="0">
                <a:latin typeface="Cambria" panose="02040503050406030204" pitchFamily="18" charset="0"/>
                <a:ea typeface="Cambria" panose="02040503050406030204" pitchFamily="18" charset="0"/>
              </a:rPr>
              <a:t>[6]</a:t>
            </a:r>
            <a:r>
              <a:rPr lang="en-US" sz="2400" b="1" i="0" dirty="0">
                <a:solidFill>
                  <a:srgbClr val="333333"/>
                </a:solidFill>
                <a:effectLst/>
                <a:latin typeface="HelveticaNeue Regular"/>
              </a:rPr>
              <a:t> </a:t>
            </a:r>
            <a:r>
              <a:rPr lang="en-IN" sz="2400" b="0" i="0" u="none" strike="noStrike" dirty="0">
                <a:solidFill>
                  <a:srgbClr val="006699"/>
                </a:solidFill>
                <a:effectLst/>
                <a:latin typeface="HelveticaNeue Regular"/>
                <a:hlinkClick r:id="rId9"/>
              </a:rPr>
              <a:t>Abdul Ghafoor</a:t>
            </a:r>
            <a:r>
              <a:rPr lang="en-IN" sz="2400" b="0" i="0" dirty="0">
                <a:solidFill>
                  <a:srgbClr val="333333"/>
                </a:solidFill>
                <a:effectLst/>
                <a:latin typeface="HelveticaNeue Regular"/>
              </a:rPr>
              <a:t>; </a:t>
            </a:r>
            <a:r>
              <a:rPr lang="en-IN" sz="2400" b="0" i="0" u="none" strike="noStrike" dirty="0">
                <a:solidFill>
                  <a:srgbClr val="006699"/>
                </a:solidFill>
                <a:effectLst/>
                <a:latin typeface="HelveticaNeue Regular"/>
                <a:hlinkClick r:id="rId10"/>
              </a:rPr>
              <a:t>Ali Shariq Imran</a:t>
            </a:r>
            <a:r>
              <a:rPr lang="en-IN" sz="2400" b="0" i="0" dirty="0">
                <a:solidFill>
                  <a:srgbClr val="333333"/>
                </a:solidFill>
                <a:effectLst/>
                <a:latin typeface="HelveticaNeue Regular"/>
              </a:rPr>
              <a:t>; </a:t>
            </a:r>
            <a:r>
              <a:rPr lang="en-IN" sz="2400" b="0" i="0" u="none" strike="noStrike" dirty="0">
                <a:solidFill>
                  <a:srgbClr val="006699"/>
                </a:solidFill>
                <a:effectLst/>
                <a:latin typeface="HelveticaNeue Regular"/>
                <a:hlinkClick r:id="rId11"/>
              </a:rPr>
              <a:t>Sher Muhammad Daudpota</a:t>
            </a:r>
            <a:r>
              <a:rPr lang="en-IN" sz="2400" b="0" i="0" dirty="0">
                <a:solidFill>
                  <a:srgbClr val="333333"/>
                </a:solidFill>
                <a:effectLst/>
                <a:latin typeface="HelveticaNeue Regular"/>
              </a:rPr>
              <a:t>; </a:t>
            </a:r>
            <a:r>
              <a:rPr lang="en-IN" sz="2400" b="0" i="0" u="none" strike="noStrike" dirty="0">
                <a:solidFill>
                  <a:srgbClr val="006699"/>
                </a:solidFill>
                <a:effectLst/>
                <a:latin typeface="HelveticaNeue Regular"/>
                <a:hlinkClick r:id="rId12"/>
              </a:rPr>
              <a:t>Zenun Kastrati</a:t>
            </a:r>
            <a:r>
              <a:rPr lang="en-IN" sz="2400" b="0" i="0" dirty="0">
                <a:solidFill>
                  <a:srgbClr val="333333"/>
                </a:solidFill>
                <a:effectLst/>
                <a:latin typeface="HelveticaNeue Regular"/>
              </a:rPr>
              <a:t>; </a:t>
            </a:r>
            <a:r>
              <a:rPr lang="en-IN" sz="2400" b="0" i="0" u="none" strike="noStrike" dirty="0">
                <a:solidFill>
                  <a:srgbClr val="006699"/>
                </a:solidFill>
                <a:effectLst/>
                <a:latin typeface="HelveticaNeue Regular"/>
                <a:hlinkClick r:id="rId13"/>
              </a:rPr>
              <a:t>Abdullah</a:t>
            </a:r>
            <a:r>
              <a:rPr lang="en-IN" sz="2400" b="0" i="0" dirty="0">
                <a:solidFill>
                  <a:srgbClr val="333333"/>
                </a:solidFill>
                <a:effectLst/>
                <a:latin typeface="HelveticaNeue Regular"/>
              </a:rPr>
              <a:t>; </a:t>
            </a:r>
            <a:r>
              <a:rPr lang="en-IN" sz="2400" b="0" i="0" u="none" strike="noStrike" dirty="0">
                <a:solidFill>
                  <a:srgbClr val="006699"/>
                </a:solidFill>
                <a:effectLst/>
                <a:latin typeface="HelveticaNeue Regular"/>
                <a:hlinkClick r:id="rId14"/>
              </a:rPr>
              <a:t>Rakhi Batra</a:t>
            </a:r>
            <a:r>
              <a:rPr lang="en-IN" sz="2400" b="0" i="0" u="none" strike="noStrike" dirty="0">
                <a:solidFill>
                  <a:srgbClr val="006699"/>
                </a:solidFill>
                <a:effectLst/>
                <a:latin typeface="HelveticaNeue Regular"/>
              </a:rPr>
              <a:t>.</a:t>
            </a:r>
            <a:r>
              <a:rPr lang="en-US" sz="2400" b="1" i="0" dirty="0">
                <a:solidFill>
                  <a:srgbClr val="333333"/>
                </a:solidFill>
                <a:effectLst/>
                <a:latin typeface="HelveticaNeue Regular"/>
              </a:rPr>
              <a:t>The Impact of Translating Resource-Rich Datasets to Low-Resource Languages Through Multi-Lingual Text Processing. </a:t>
            </a:r>
            <a:r>
              <a:rPr lang="en-US" sz="2400" b="1" i="0" dirty="0">
                <a:solidFill>
                  <a:srgbClr val="333333"/>
                </a:solidFill>
                <a:effectLst/>
                <a:latin typeface="HelveticaNeue Regular"/>
                <a:hlinkClick r:id="rId15"/>
              </a:rPr>
              <a:t>https://ieeexplore.ieee.org/abstract/document/9529190</a:t>
            </a:r>
            <a:endParaRPr lang="en-US" sz="2400" b="1" i="0" dirty="0">
              <a:solidFill>
                <a:srgbClr val="333333"/>
              </a:solidFill>
              <a:effectLst/>
              <a:latin typeface="HelveticaNeue Regular"/>
            </a:endParaRPr>
          </a:p>
          <a:p>
            <a:pPr algn="just">
              <a:buFont typeface="Wingdings" panose="05000000000000000000" pitchFamily="2" charset="2"/>
              <a:buChar char="Ø"/>
            </a:pPr>
            <a:r>
              <a:rPr lang="en-US" sz="2400" b="1" i="0" dirty="0">
                <a:solidFill>
                  <a:srgbClr val="333333"/>
                </a:solidFill>
                <a:effectLst/>
                <a:latin typeface="HelveticaNeue Regular"/>
              </a:rPr>
              <a:t>[7] </a:t>
            </a:r>
            <a:r>
              <a:rPr lang="en-IN" sz="2400" b="0" i="0" u="none" strike="noStrike" dirty="0">
                <a:solidFill>
                  <a:srgbClr val="006699"/>
                </a:solidFill>
                <a:effectLst/>
                <a:latin typeface="HelveticaNeue Regular"/>
                <a:hlinkClick r:id="rId16"/>
              </a:rPr>
              <a:t>A. </a:t>
            </a:r>
            <a:r>
              <a:rPr lang="en-IN" sz="2400" b="0" i="0" u="none" strike="noStrike" dirty="0" err="1">
                <a:solidFill>
                  <a:srgbClr val="006699"/>
                </a:solidFill>
                <a:effectLst/>
                <a:latin typeface="HelveticaNeue Regular"/>
                <a:hlinkClick r:id="rId16"/>
              </a:rPr>
              <a:t>Stolcke</a:t>
            </a:r>
            <a:r>
              <a:rPr lang="en-IN" sz="2400" b="0" i="0" dirty="0">
                <a:solidFill>
                  <a:srgbClr val="333333"/>
                </a:solidFill>
                <a:effectLst/>
                <a:latin typeface="HelveticaNeue Regular"/>
              </a:rPr>
              <a:t>; </a:t>
            </a:r>
            <a:r>
              <a:rPr lang="en-IN" sz="2400" b="0" i="0" u="none" strike="noStrike" dirty="0">
                <a:solidFill>
                  <a:srgbClr val="006699"/>
                </a:solidFill>
                <a:effectLst/>
                <a:latin typeface="HelveticaNeue Regular"/>
                <a:hlinkClick r:id="rId17"/>
              </a:rPr>
              <a:t>Barry Chen</a:t>
            </a:r>
            <a:r>
              <a:rPr lang="en-IN" sz="2400" b="0" i="0" dirty="0">
                <a:solidFill>
                  <a:srgbClr val="333333"/>
                </a:solidFill>
                <a:effectLst/>
                <a:latin typeface="HelveticaNeue Regular"/>
              </a:rPr>
              <a:t>; </a:t>
            </a:r>
            <a:r>
              <a:rPr lang="en-IN" sz="2400" b="0" i="0" u="none" strike="noStrike" dirty="0">
                <a:solidFill>
                  <a:srgbClr val="006699"/>
                </a:solidFill>
                <a:effectLst/>
                <a:latin typeface="HelveticaNeue Regular"/>
                <a:hlinkClick r:id="rId18"/>
              </a:rPr>
              <a:t>H. Franco</a:t>
            </a:r>
            <a:r>
              <a:rPr lang="en-IN" sz="2400" b="0" i="0" dirty="0">
                <a:solidFill>
                  <a:srgbClr val="333333"/>
                </a:solidFill>
                <a:effectLst/>
                <a:latin typeface="HelveticaNeue Regular"/>
              </a:rPr>
              <a:t>; </a:t>
            </a:r>
            <a:r>
              <a:rPr lang="en-IN" sz="2400" b="0" i="0" u="none" strike="noStrike" dirty="0">
                <a:solidFill>
                  <a:srgbClr val="006699"/>
                </a:solidFill>
                <a:effectLst/>
                <a:latin typeface="HelveticaNeue Regular"/>
                <a:hlinkClick r:id="rId19"/>
              </a:rPr>
              <a:t>Venkata Ramana Rao Gadde</a:t>
            </a:r>
            <a:r>
              <a:rPr lang="en-IN" sz="2400" b="0" i="0" dirty="0">
                <a:solidFill>
                  <a:srgbClr val="333333"/>
                </a:solidFill>
                <a:effectLst/>
                <a:latin typeface="HelveticaNeue Regular"/>
              </a:rPr>
              <a:t>; </a:t>
            </a:r>
            <a:r>
              <a:rPr lang="en-IN" sz="2400" b="0" i="0" u="none" strike="noStrike" dirty="0">
                <a:solidFill>
                  <a:srgbClr val="006699"/>
                </a:solidFill>
                <a:effectLst/>
                <a:latin typeface="HelveticaNeue Regular"/>
                <a:hlinkClick r:id="rId20"/>
              </a:rPr>
              <a:t>M. </a:t>
            </a:r>
            <a:r>
              <a:rPr lang="en-IN" sz="2400" b="0" i="0" u="none" strike="noStrike" dirty="0" err="1">
                <a:solidFill>
                  <a:srgbClr val="006699"/>
                </a:solidFill>
                <a:effectLst/>
                <a:latin typeface="HelveticaNeue Regular"/>
                <a:hlinkClick r:id="rId20"/>
              </a:rPr>
              <a:t>Graciarena</a:t>
            </a:r>
            <a:r>
              <a:rPr lang="en-IN" sz="2400" b="0" i="0" dirty="0">
                <a:solidFill>
                  <a:srgbClr val="333333"/>
                </a:solidFill>
                <a:effectLst/>
                <a:latin typeface="HelveticaNeue Regular"/>
              </a:rPr>
              <a:t>; </a:t>
            </a:r>
            <a:r>
              <a:rPr lang="en-IN" sz="2400" b="0" i="0" u="none" strike="noStrike" dirty="0">
                <a:solidFill>
                  <a:srgbClr val="006699"/>
                </a:solidFill>
                <a:effectLst/>
                <a:latin typeface="HelveticaNeue Regular"/>
                <a:hlinkClick r:id="rId21"/>
              </a:rPr>
              <a:t>Mei-Yuh Hwang</a:t>
            </a:r>
            <a:r>
              <a:rPr lang="en-IN" sz="2400" b="0" i="0" u="none" strike="noStrike" dirty="0">
                <a:solidFill>
                  <a:srgbClr val="006699"/>
                </a:solidFill>
                <a:effectLst/>
                <a:latin typeface="HelveticaNeue Regular"/>
              </a:rPr>
              <a:t> </a:t>
            </a:r>
            <a:r>
              <a:rPr lang="en-US" sz="2400" b="1" i="0" dirty="0">
                <a:solidFill>
                  <a:srgbClr val="333333"/>
                </a:solidFill>
                <a:effectLst/>
                <a:latin typeface="HelveticaNeue Regular"/>
              </a:rPr>
              <a:t>Recent innovations in speech-to-text transcription at SRI-ICSI-UW  https://ieeexplore.ieee.org/abstract/document/1677992</a:t>
            </a:r>
          </a:p>
          <a:p>
            <a:pPr algn="just">
              <a:buFont typeface="Wingdings" panose="05000000000000000000" pitchFamily="2" charset="2"/>
              <a:buChar char="Ø"/>
            </a:pPr>
            <a:r>
              <a:rPr lang="en-US" sz="2400" b="1" i="0" dirty="0">
                <a:solidFill>
                  <a:srgbClr val="333333"/>
                </a:solidFill>
                <a:effectLst/>
                <a:latin typeface="HelveticaNeue Regular"/>
              </a:rPr>
              <a:t>[8]</a:t>
            </a:r>
            <a:r>
              <a:rPr lang="en-US" sz="2400" dirty="0"/>
              <a:t> </a:t>
            </a:r>
            <a:r>
              <a:rPr lang="en-IN" sz="2400" dirty="0"/>
              <a:t>Jiajun Zhang and </a:t>
            </a:r>
            <a:r>
              <a:rPr lang="en-IN" sz="2400" dirty="0" err="1"/>
              <a:t>Chengqing</a:t>
            </a:r>
            <a:r>
              <a:rPr lang="en-IN" sz="2400" dirty="0"/>
              <a:t> Zong “</a:t>
            </a:r>
            <a:r>
              <a:rPr lang="en-US" sz="2400" dirty="0"/>
              <a:t>Deep Neural Networks in Machine Translation: An Overview”</a:t>
            </a:r>
          </a:p>
          <a:p>
            <a:pPr marL="0" indent="0" algn="just">
              <a:buNone/>
            </a:pPr>
            <a:r>
              <a:rPr lang="en-US" sz="2400" b="1" i="0" dirty="0">
                <a:solidFill>
                  <a:srgbClr val="333333"/>
                </a:solidFill>
                <a:effectLst/>
                <a:latin typeface="HelveticaNeue Regular"/>
              </a:rPr>
              <a:t>            https://nlpr.ia.ac.cn/cip/ZongPublications/2015/IEEE-Zhang-8-5.pdf</a:t>
            </a:r>
          </a:p>
          <a:p>
            <a:pPr algn="just">
              <a:buFont typeface="Wingdings" panose="05000000000000000000" pitchFamily="2" charset="2"/>
              <a:buChar char="Ø"/>
            </a:pPr>
            <a:r>
              <a:rPr lang="en-IN" sz="2400" dirty="0">
                <a:latin typeface="Cambria" panose="02040503050406030204" pitchFamily="18" charset="0"/>
                <a:ea typeface="Cambria" panose="02040503050406030204" pitchFamily="18" charset="0"/>
              </a:rPr>
              <a:t>[9]</a:t>
            </a:r>
            <a:r>
              <a:rPr lang="en-US" sz="2400" b="1" i="0" dirty="0">
                <a:solidFill>
                  <a:srgbClr val="333333"/>
                </a:solidFill>
                <a:effectLst/>
                <a:latin typeface="HelveticaNeue Regular"/>
              </a:rPr>
              <a:t> </a:t>
            </a:r>
            <a:r>
              <a:rPr lang="en-IN" sz="2400" b="0" i="0" u="none" strike="noStrike" dirty="0">
                <a:solidFill>
                  <a:srgbClr val="006699"/>
                </a:solidFill>
                <a:effectLst/>
                <a:latin typeface="HelveticaNeue Regular"/>
                <a:hlinkClick r:id="rId22"/>
              </a:rPr>
              <a:t>R. Jensen</a:t>
            </a:r>
            <a:r>
              <a:rPr lang="en-IN" sz="2400" b="0" i="0" dirty="0">
                <a:solidFill>
                  <a:srgbClr val="333333"/>
                </a:solidFill>
                <a:effectLst/>
                <a:latin typeface="HelveticaNeue Regular"/>
              </a:rPr>
              <a:t>; </a:t>
            </a:r>
            <a:r>
              <a:rPr lang="en-IN" sz="2400" b="0" i="0" u="none" strike="noStrike" dirty="0">
                <a:solidFill>
                  <a:srgbClr val="006699"/>
                </a:solidFill>
                <a:effectLst/>
                <a:latin typeface="HelveticaNeue Regular"/>
                <a:hlinkClick r:id="rId23"/>
              </a:rPr>
              <a:t>Q. Shen</a:t>
            </a:r>
            <a:r>
              <a:rPr lang="en-IN" sz="2400" b="0" i="0" u="none" strike="noStrike" dirty="0">
                <a:solidFill>
                  <a:srgbClr val="006699"/>
                </a:solidFill>
                <a:effectLst/>
                <a:latin typeface="HelveticaNeue Regular"/>
              </a:rPr>
              <a:t> </a:t>
            </a:r>
            <a:r>
              <a:rPr lang="en-US" sz="2400" b="1" i="0" dirty="0">
                <a:solidFill>
                  <a:srgbClr val="333333"/>
                </a:solidFill>
                <a:effectLst/>
                <a:latin typeface="HelveticaNeue Regular"/>
              </a:rPr>
              <a:t>Semantics-preserving dimensionality reduction: rough and fuzzy-rough-based approaches. </a:t>
            </a:r>
            <a:r>
              <a:rPr lang="en-US" sz="2400" b="1" i="0" dirty="0">
                <a:solidFill>
                  <a:srgbClr val="333333"/>
                </a:solidFill>
                <a:effectLst/>
                <a:latin typeface="HelveticaNeue Regular"/>
                <a:hlinkClick r:id="rId24"/>
              </a:rPr>
              <a:t>https://ieeexplore.ieee.org/abstract/document/1350758</a:t>
            </a:r>
            <a:endParaRPr lang="en-US" sz="2400" b="1" i="0" dirty="0">
              <a:solidFill>
                <a:srgbClr val="333333"/>
              </a:solidFill>
              <a:effectLst/>
              <a:latin typeface="HelveticaNeue Regular"/>
            </a:endParaRPr>
          </a:p>
          <a:p>
            <a:pPr algn="just">
              <a:buFont typeface="Wingdings" panose="05000000000000000000" pitchFamily="2" charset="2"/>
              <a:buChar char="Ø"/>
            </a:pPr>
            <a:r>
              <a:rPr lang="en-US" sz="2400" b="1" dirty="0">
                <a:solidFill>
                  <a:srgbClr val="333333"/>
                </a:solidFill>
                <a:latin typeface="HelveticaNeue Regular"/>
              </a:rPr>
              <a:t>[10]</a:t>
            </a:r>
            <a:r>
              <a:rPr lang="en-US" sz="2400" b="1" i="0" dirty="0">
                <a:solidFill>
                  <a:srgbClr val="333333"/>
                </a:solidFill>
                <a:effectLst/>
                <a:latin typeface="HelveticaNeue Regular"/>
              </a:rPr>
              <a:t> </a:t>
            </a:r>
            <a:r>
              <a:rPr lang="en-IN" sz="2400" b="0" i="0" u="none" strike="noStrike" dirty="0">
                <a:solidFill>
                  <a:srgbClr val="006699"/>
                </a:solidFill>
                <a:effectLst/>
                <a:latin typeface="HelveticaNeue Regular"/>
                <a:hlinkClick r:id="rId25"/>
              </a:rPr>
              <a:t>Mai Miyabe</a:t>
            </a:r>
            <a:r>
              <a:rPr lang="en-IN" sz="2400" b="0" i="0" dirty="0">
                <a:solidFill>
                  <a:srgbClr val="333333"/>
                </a:solidFill>
                <a:effectLst/>
                <a:latin typeface="HelveticaNeue Regular"/>
              </a:rPr>
              <a:t>; </a:t>
            </a:r>
            <a:r>
              <a:rPr lang="en-IN" sz="2400" b="0" i="0" u="none" strike="noStrike" dirty="0">
                <a:solidFill>
                  <a:srgbClr val="006699"/>
                </a:solidFill>
                <a:effectLst/>
                <a:latin typeface="HelveticaNeue Regular"/>
                <a:hlinkClick r:id="rId26"/>
              </a:rPr>
              <a:t>Takashi Yoshino</a:t>
            </a:r>
            <a:r>
              <a:rPr lang="en-IN" sz="2400" b="0" i="0" u="none" strike="noStrike" dirty="0">
                <a:solidFill>
                  <a:srgbClr val="006699"/>
                </a:solidFill>
                <a:effectLst/>
                <a:latin typeface="HelveticaNeue Regular"/>
              </a:rPr>
              <a:t> </a:t>
            </a:r>
            <a:r>
              <a:rPr lang="en-US" sz="2400" b="1" i="0" dirty="0">
                <a:solidFill>
                  <a:srgbClr val="333333"/>
                </a:solidFill>
                <a:effectLst/>
                <a:latin typeface="HelveticaNeue Regular"/>
              </a:rPr>
              <a:t>Evaluation of the Validity of Back-Translation as a Method of Assessing the Accuracy of Machine Translation. https://ieeexplore.ieee.org/abstract/document/7433246</a:t>
            </a:r>
          </a:p>
          <a:p>
            <a:pPr algn="just">
              <a:buFont typeface="Wingdings" panose="05000000000000000000" pitchFamily="2" charset="2"/>
              <a:buChar char="Ø"/>
            </a:pPr>
            <a:endParaRPr lang="en-US" sz="2400" b="1" i="0" dirty="0">
              <a:solidFill>
                <a:srgbClr val="333333"/>
              </a:solidFill>
              <a:effectLst/>
              <a:latin typeface="HelveticaNeue Regular"/>
            </a:endParaRPr>
          </a:p>
          <a:p>
            <a:pPr algn="just">
              <a:buFont typeface="Wingdings" panose="05000000000000000000" pitchFamily="2" charset="2"/>
              <a:buChar char="Ø"/>
            </a:pPr>
            <a:endParaRPr lang="en-IN" sz="2400" dirty="0">
              <a:latin typeface="Cambria" panose="02040503050406030204" pitchFamily="18" charset="0"/>
              <a:ea typeface="Cambria" panose="02040503050406030204" pitchFamily="18" charset="0"/>
            </a:endParaRPr>
          </a:p>
          <a:p>
            <a:pPr marL="495300" indent="-342900">
              <a:spcBef>
                <a:spcPts val="0"/>
              </a:spcBef>
              <a:buFont typeface="Wingdings" panose="05000000000000000000" pitchFamily="2" charset="2"/>
              <a:buChar char="Ø"/>
            </a:pPr>
            <a:endParaRPr lang="en-IN" sz="2400" dirty="0">
              <a:latin typeface="Cambria" panose="02040503050406030204" pitchFamily="18" charset="0"/>
              <a:ea typeface="Cambria" panose="02040503050406030204" pitchFamily="18" charset="0"/>
            </a:endParaRPr>
          </a:p>
          <a:p>
            <a:pPr algn="just">
              <a:buFont typeface="Wingdings" panose="05000000000000000000" pitchFamily="2" charset="2"/>
              <a:buChar char="Ø"/>
            </a:pPr>
            <a:endParaRPr lang="en-US" sz="2400" b="1" i="0" dirty="0">
              <a:solidFill>
                <a:srgbClr val="333333"/>
              </a:solidFill>
              <a:effectLst/>
              <a:latin typeface="HelveticaNeue Regular"/>
            </a:endParaRPr>
          </a:p>
          <a:p>
            <a:pPr>
              <a:lnSpc>
                <a:spcPts val="2250"/>
              </a:lnSpc>
            </a:pPr>
            <a:endParaRPr lang="en-US" sz="2400" b="1" i="0" dirty="0">
              <a:solidFill>
                <a:srgbClr val="333333"/>
              </a:solidFill>
              <a:effectLst/>
              <a:latin typeface="HelveticaNeue Regular"/>
            </a:endParaRPr>
          </a:p>
          <a:p>
            <a:pPr algn="just">
              <a:buFont typeface="Wingdings" panose="05000000000000000000" pitchFamily="2" charset="2"/>
              <a:buChar char="Ø"/>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endParaRPr lang="en-IN" sz="2400" dirty="0"/>
          </a:p>
          <a:p>
            <a:pPr algn="just">
              <a:buFont typeface="Wingdings" panose="05000000000000000000" pitchFamily="2" charset="2"/>
              <a:buChar char="Ø"/>
            </a:pPr>
            <a:endParaRPr lang="en-IN" sz="2400" dirty="0">
              <a:latin typeface="Cambria" panose="02040503050406030204" pitchFamily="18" charset="0"/>
              <a:ea typeface="Cambria" panose="02040503050406030204" pitchFamily="18" charset="0"/>
            </a:endParaRPr>
          </a:p>
          <a:p>
            <a:pPr marL="495300" indent="-342900">
              <a:spcBef>
                <a:spcPts val="0"/>
              </a:spcBef>
              <a:buFont typeface="Wingdings" panose="05000000000000000000" pitchFamily="2" charset="2"/>
              <a:buChar char="Ø"/>
            </a:pPr>
            <a:endParaRPr lang="en-IN" sz="2000" dirty="0">
              <a:latin typeface="Cambria" panose="02040503050406030204" pitchFamily="18" charset="0"/>
              <a:ea typeface="Cambria" panose="02040503050406030204" pitchFamily="18" charset="0"/>
            </a:endParaRPr>
          </a:p>
          <a:p>
            <a:pPr algn="just">
              <a:buFont typeface="Wingdings" panose="05000000000000000000" pitchFamily="2" charset="2"/>
              <a:buChar char="Ø"/>
            </a:pPr>
            <a:endParaRPr lang="en-US" sz="2000" b="1" i="0" dirty="0">
              <a:solidFill>
                <a:srgbClr val="333333"/>
              </a:solidFill>
              <a:effectLst/>
              <a:latin typeface="HelveticaNeue Regular"/>
            </a:endParaRPr>
          </a:p>
          <a:p>
            <a:pPr>
              <a:lnSpc>
                <a:spcPts val="2250"/>
              </a:lnSpc>
            </a:pPr>
            <a:endParaRPr lang="en-US" sz="2000" b="1" i="0" dirty="0">
              <a:solidFill>
                <a:srgbClr val="333333"/>
              </a:solidFill>
              <a:effectLst/>
              <a:latin typeface="HelveticaNeue Regular"/>
            </a:endParaRPr>
          </a:p>
          <a:p>
            <a:pPr algn="just">
              <a:buFont typeface="Wingdings" panose="05000000000000000000" pitchFamily="2" charset="2"/>
              <a:buChar char="Ø"/>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152400" indent="0">
              <a:spcBef>
                <a:spcPts val="0"/>
              </a:spcBef>
              <a:buNone/>
            </a:pPr>
            <a:endParaRPr lang="en-IN" dirty="0">
              <a:latin typeface="Cambria" panose="02040503050406030204" pitchFamily="18" charset="0"/>
              <a:ea typeface="Cambria" panose="020405030504060302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5" name="Picture 4">
            <a:extLst>
              <a:ext uri="{FF2B5EF4-FFF2-40B4-BE49-F238E27FC236}">
                <a16:creationId xmlns:a16="http://schemas.microsoft.com/office/drawing/2014/main" id="{C63A00FF-89F0-DC87-D900-930227B33E5D}"/>
              </a:ext>
            </a:extLst>
          </p:cNvPr>
          <p:cNvPicPr>
            <a:picLocks noChangeAspect="1"/>
          </p:cNvPicPr>
          <p:nvPr/>
        </p:nvPicPr>
        <p:blipFill>
          <a:blip r:embed="rId3"/>
          <a:stretch>
            <a:fillRect/>
          </a:stretch>
        </p:blipFill>
        <p:spPr>
          <a:xfrm>
            <a:off x="4082811" y="1441315"/>
            <a:ext cx="3893305" cy="393547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3924299"/>
          </a:xfrm>
          <a:prstGeom prst="rect">
            <a:avLst/>
          </a:prstGeom>
          <a:noFill/>
          <a:ln>
            <a:noFill/>
          </a:ln>
        </p:spPr>
        <p:txBody>
          <a:bodyPr spcFirstLastPara="1" wrap="square" lIns="91425" tIns="45700" rIns="91425" bIns="45700" anchor="t" anchorCtr="0">
            <a:normAutofit/>
          </a:bodyPr>
          <a:lstStyle/>
          <a:p>
            <a:pPr marL="49530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Problem Statement</a:t>
            </a:r>
          </a:p>
          <a:p>
            <a:pPr marL="49530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Github Link</a:t>
            </a:r>
          </a:p>
          <a:p>
            <a:pPr marL="495300" lvl="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Analysis of Problem Statement</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a:latin typeface="Cambria" panose="02040503050406030204" pitchFamily="18" charset="0"/>
                <a:ea typeface="Cambria" panose="02040503050406030204" pitchFamily="18" charset="0"/>
              </a:rPr>
              <a:t>Timeline of the Project</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a:latin typeface="Cambria" panose="02040503050406030204" pitchFamily="18" charset="0"/>
                <a:ea typeface="Cambria" panose="02040503050406030204" pitchFamily="18" charset="0"/>
              </a:rPr>
              <a:t>References</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dirty="0">
              <a:latin typeface="Cambria" panose="02040503050406030204" pitchFamily="18" charset="0"/>
              <a:ea typeface="Cambria" panose="020405030504060302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Problem Statement Number: </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Autofit/>
          </a:bodyPr>
          <a:lstStyle/>
          <a:p>
            <a:pPr marL="342900" lvl="0" indent="-190500" algn="just">
              <a:spcBef>
                <a:spcPts val="0"/>
              </a:spcBef>
              <a:buNone/>
            </a:pPr>
            <a:r>
              <a:rPr lang="en-US" sz="1300" b="1" u="sng" dirty="0">
                <a:latin typeface="Cambria" panose="02040503050406030204" pitchFamily="18" charset="0"/>
                <a:ea typeface="Cambria" panose="02040503050406030204" pitchFamily="18" charset="0"/>
                <a:cs typeface="Times New Roman" panose="02020603050405020304" pitchFamily="18" charset="0"/>
              </a:rPr>
              <a:t>Organization</a:t>
            </a:r>
            <a:r>
              <a:rPr lang="en-US" sz="1300" b="1" dirty="0">
                <a:latin typeface="Cambria" panose="02040503050406030204" pitchFamily="18" charset="0"/>
                <a:ea typeface="Cambria" panose="02040503050406030204" pitchFamily="18" charset="0"/>
                <a:cs typeface="Times New Roman" panose="02020603050405020304" pitchFamily="18" charset="0"/>
              </a:rPr>
              <a:t> </a:t>
            </a:r>
            <a:r>
              <a:rPr lang="en-US" sz="1300" dirty="0">
                <a:latin typeface="Cambria" panose="02040503050406030204" pitchFamily="18" charset="0"/>
                <a:ea typeface="Cambria" panose="02040503050406030204" pitchFamily="18" charset="0"/>
                <a:cs typeface="Times New Roman" panose="02020603050405020304" pitchFamily="18" charset="0"/>
              </a:rPr>
              <a:t>: Ministry of Commerce and Industries</a:t>
            </a:r>
          </a:p>
          <a:p>
            <a:pPr marL="342900" lvl="0" indent="-190500" algn="just">
              <a:lnSpc>
                <a:spcPct val="200000"/>
              </a:lnSpc>
              <a:spcBef>
                <a:spcPts val="0"/>
              </a:spcBef>
              <a:buNone/>
            </a:pPr>
            <a:r>
              <a:rPr lang="en-US" sz="1300" b="1" u="sng" dirty="0">
                <a:latin typeface="Cambria" panose="02040503050406030204" pitchFamily="18" charset="0"/>
                <a:ea typeface="Cambria" panose="02040503050406030204" pitchFamily="18" charset="0"/>
                <a:cs typeface="Times New Roman" panose="02020603050405020304" pitchFamily="18" charset="0"/>
              </a:rPr>
              <a:t>Category (Hardware / Software / Both) </a:t>
            </a:r>
            <a:r>
              <a:rPr lang="en-US" sz="1300" u="sng" dirty="0">
                <a:latin typeface="Cambria" panose="02040503050406030204" pitchFamily="18" charset="0"/>
                <a:ea typeface="Cambria" panose="02040503050406030204" pitchFamily="18" charset="0"/>
                <a:cs typeface="Times New Roman" panose="02020603050405020304" pitchFamily="18" charset="0"/>
              </a:rPr>
              <a:t>: Software</a:t>
            </a:r>
          </a:p>
          <a:p>
            <a:pPr marL="342900" indent="-190500" algn="just">
              <a:lnSpc>
                <a:spcPct val="200000"/>
              </a:lnSpc>
              <a:spcBef>
                <a:spcPts val="0"/>
              </a:spcBef>
              <a:buNone/>
            </a:pPr>
            <a:r>
              <a:rPr lang="en-US" sz="1300" b="1" u="sng" dirty="0">
                <a:latin typeface="Cambria" panose="02040503050406030204" pitchFamily="18" charset="0"/>
                <a:ea typeface="Cambria" panose="02040503050406030204" pitchFamily="18" charset="0"/>
                <a:cs typeface="Times New Roman" panose="02020603050405020304" pitchFamily="18" charset="0"/>
              </a:rPr>
              <a:t>Problem Description : </a:t>
            </a:r>
            <a:endParaRPr lang="en-US" sz="1300" u="sng" dirty="0">
              <a:latin typeface="Cambria" panose="02040503050406030204" pitchFamily="18" charset="0"/>
              <a:ea typeface="Cambria" panose="02040503050406030204" pitchFamily="18" charset="0"/>
              <a:cs typeface="Times New Roman" panose="02020603050405020304" pitchFamily="18" charset="0"/>
            </a:endParaRPr>
          </a:p>
          <a:p>
            <a:pPr marL="342900" indent="-190500" algn="just">
              <a:lnSpc>
                <a:spcPct val="200000"/>
              </a:lnSpc>
              <a:spcBef>
                <a:spcPts val="0"/>
              </a:spcBef>
              <a:buNone/>
            </a:pPr>
            <a:r>
              <a:rPr lang="en-IN" sz="1300" kern="100" dirty="0">
                <a:effectLst/>
                <a:latin typeface="Cambria" panose="02040503050406030204" pitchFamily="18" charset="0"/>
                <a:ea typeface="Cambria" panose="02040503050406030204" pitchFamily="18" charset="0"/>
                <a:cs typeface="Times New Roman" panose="02020603050405020304" pitchFamily="18" charset="0"/>
              </a:rPr>
              <a:t>     </a:t>
            </a:r>
            <a:r>
              <a:rPr lang="en-IN" sz="1300" kern="100" dirty="0">
                <a:latin typeface="Cambria" panose="02040503050406030204" pitchFamily="18" charset="0"/>
                <a:ea typeface="Cambria" panose="02040503050406030204" pitchFamily="18" charset="0"/>
                <a:cs typeface="Times New Roman" panose="02020603050405020304" pitchFamily="18" charset="0"/>
              </a:rPr>
              <a:t>We aim to build a software for translating resource material and other texts from English to other local Indian Languages.  </a:t>
            </a:r>
            <a:r>
              <a:rPr lang="en-IN" sz="1300" kern="100" dirty="0">
                <a:effectLst/>
                <a:latin typeface="Cambria" panose="02040503050406030204" pitchFamily="18" charset="0"/>
                <a:ea typeface="Cambria" panose="02040503050406030204" pitchFamily="18" charset="0"/>
                <a:cs typeface="Times New Roman" panose="02020603050405020304" pitchFamily="18" charset="0"/>
              </a:rPr>
              <a:t>According to the Census of India of 2001, India has 122 major languages and 1599 other languages are spoken by the 1.38 billion population of India. According to the Eighth Schedule of the Constitution, twenty-two (22) of them are considered as official languages; viz. Assamese, Bengali, Gujarati, Hindi, Kannada, Kashmiri, Konkani, Malayalam, Manipuri, Marathi, Nepali, Oriya, Punjabi, Sanskrit, Sindhi, Tamil, Telugu, Urdu, Bodo, </a:t>
            </a:r>
            <a:r>
              <a:rPr lang="en-IN" sz="1300" kern="100" dirty="0" err="1">
                <a:effectLst/>
                <a:latin typeface="Cambria" panose="02040503050406030204" pitchFamily="18" charset="0"/>
                <a:ea typeface="Cambria" panose="02040503050406030204" pitchFamily="18" charset="0"/>
                <a:cs typeface="Times New Roman" panose="02020603050405020304" pitchFamily="18" charset="0"/>
              </a:rPr>
              <a:t>Santhali</a:t>
            </a:r>
            <a:r>
              <a:rPr lang="en-IN" sz="1300" kern="100" dirty="0">
                <a:effectLst/>
                <a:latin typeface="Cambria" panose="02040503050406030204" pitchFamily="18" charset="0"/>
                <a:ea typeface="Cambria" panose="02040503050406030204" pitchFamily="18" charset="0"/>
                <a:cs typeface="Times New Roman" panose="02020603050405020304" pitchFamily="18" charset="0"/>
              </a:rPr>
              <a:t>, Maithili and Dogri. Translation  services are essential for various sectors. As, most people only know one or two languages, translation services assist them in obtaining necessary information in their own tongue by eliminating the language barrier.</a:t>
            </a:r>
            <a:r>
              <a:rPr lang="en-US" sz="1300" dirty="0">
                <a:latin typeface="Cambria" panose="02040503050406030204" pitchFamily="18" charset="0"/>
                <a:ea typeface="Cambria" panose="02040503050406030204" pitchFamily="18" charset="0"/>
                <a:cs typeface="Times New Roman" panose="02020603050405020304" pitchFamily="18" charset="0"/>
              </a:rPr>
              <a:t> This solution will be user-friendly, easy to use and understand, can work with multiple dialects, and handle linguistic nuances such as grammar, sentence structure, and cultural context. The software will assist in translation of these texts created in multiple forms: word document, pdf document, text in images etc.</a:t>
            </a:r>
            <a:endParaRPr lang="en-IN" sz="1300" kern="100" dirty="0">
              <a:effectLst/>
              <a:latin typeface="Cambria" panose="02040503050406030204" pitchFamily="18" charset="0"/>
              <a:ea typeface="Cambria" panose="02040503050406030204" pitchFamily="18" charset="0"/>
              <a:cs typeface="Times New Roman" panose="02020603050405020304" pitchFamily="18" charset="0"/>
            </a:endParaRPr>
          </a:p>
          <a:p>
            <a:pPr marL="342900" lvl="0" indent="-190500" algn="just">
              <a:lnSpc>
                <a:spcPct val="200000"/>
              </a:lnSpc>
              <a:spcBef>
                <a:spcPts val="0"/>
              </a:spcBef>
              <a:buNone/>
            </a:pPr>
            <a:r>
              <a:rPr lang="en-US" sz="1300" u="sng" dirty="0">
                <a:latin typeface="Cambria" panose="02040503050406030204" pitchFamily="18" charset="0"/>
                <a:ea typeface="Cambria" panose="02040503050406030204" pitchFamily="18" charset="0"/>
                <a:cs typeface="Times New Roman" panose="02020603050405020304" pitchFamily="18" charset="0"/>
              </a:rPr>
              <a:t> </a:t>
            </a:r>
            <a:r>
              <a:rPr lang="en-US" sz="1300" b="1" u="sng" dirty="0">
                <a:latin typeface="Cambria" panose="02040503050406030204" pitchFamily="18" charset="0"/>
                <a:ea typeface="Cambria" panose="02040503050406030204" pitchFamily="18" charset="0"/>
                <a:cs typeface="Times New Roman" panose="02020603050405020304" pitchFamily="18" charset="0"/>
              </a:rPr>
              <a:t>Difficulty Level </a:t>
            </a:r>
            <a:r>
              <a:rPr lang="en-US" sz="1300" dirty="0">
                <a:latin typeface="Cambria" panose="02040503050406030204" pitchFamily="18" charset="0"/>
                <a:ea typeface="Cambria" panose="02040503050406030204" pitchFamily="18" charset="0"/>
                <a:cs typeface="Times New Roman" panose="02020603050405020304" pitchFamily="18" charset="0"/>
              </a:rPr>
              <a:t>: Simple</a:t>
            </a:r>
            <a:endParaRPr sz="1300" dirty="0">
              <a:latin typeface="Cambria" panose="020405030504060302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2143451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a:spLocks/>
          </p:cNvSpPr>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
        <p:nvSpPr>
          <p:cNvPr id="5" name="Google Shape;115;p17"/>
          <p:cNvSpPr txBox="1">
            <a:spLocks/>
          </p:cNvSpPr>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r>
              <a:rPr lang="en-US" dirty="0">
                <a:latin typeface="Cambria" panose="02040503050406030204" pitchFamily="18" charset="0"/>
                <a:ea typeface="Cambria" panose="02040503050406030204" pitchFamily="18" charset="0"/>
              </a:rPr>
              <a:t>The Github link provided should have public access permission.</a:t>
            </a: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r>
              <a:rPr lang="en-US" b="1" dirty="0">
                <a:solidFill>
                  <a:schemeClr val="accent2">
                    <a:lumMod val="75000"/>
                  </a:schemeClr>
                </a:solidFill>
                <a:latin typeface="Cambria" panose="02040503050406030204" pitchFamily="18" charset="0"/>
                <a:ea typeface="Cambria" panose="02040503050406030204" pitchFamily="18" charset="0"/>
              </a:rPr>
              <a:t>Github Link</a:t>
            </a: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r>
              <a:rPr lang="en-US">
                <a:latin typeface="Cambria" panose="02040503050406030204" pitchFamily="18" charset="0"/>
                <a:ea typeface="Cambria" panose="02040503050406030204" pitchFamily="18" charset="0"/>
                <a:hlinkClick r:id="rId3"/>
              </a:rPr>
              <a:t>https://github.com/jaideep8341/BhashaBridge</a:t>
            </a:r>
            <a:endParaRPr lang="en-US">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56357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r>
              <a:rPr lang="en-US" b="1" u="sng" dirty="0">
                <a:latin typeface="Cambria" panose="02040503050406030204" pitchFamily="18" charset="0"/>
                <a:ea typeface="Cambria" panose="02040503050406030204" pitchFamily="18" charset="0"/>
              </a:rPr>
              <a:t>Technology Stack Components :</a:t>
            </a:r>
          </a:p>
          <a:p>
            <a:pPr marL="342900" lvl="0" indent="-190500" algn="just" rtl="0">
              <a:spcBef>
                <a:spcPts val="0"/>
              </a:spcBef>
              <a:spcAft>
                <a:spcPts val="0"/>
              </a:spcAft>
              <a:buClr>
                <a:schemeClr val="dk1"/>
              </a:buClr>
              <a:buSzPct val="100000"/>
              <a:buNone/>
            </a:pPr>
            <a:endParaRPr lang="en-US" b="1" u="sng" dirty="0">
              <a:latin typeface="Cambria" panose="02040503050406030204" pitchFamily="18" charset="0"/>
              <a:ea typeface="Cambria" panose="02040503050406030204" pitchFamily="18" charset="0"/>
            </a:endParaRPr>
          </a:p>
          <a:p>
            <a:pPr marL="342900" indent="-190500" algn="just">
              <a:spcBef>
                <a:spcPts val="0"/>
              </a:spcBef>
              <a:buSzPct val="100000"/>
              <a:buNone/>
            </a:pPr>
            <a:r>
              <a:rPr lang="en-US" dirty="0">
                <a:latin typeface="Cambria" panose="02040503050406030204" pitchFamily="18" charset="0"/>
                <a:ea typeface="Cambria" panose="02040503050406030204" pitchFamily="18" charset="0"/>
              </a:rPr>
              <a:t>This project consists of only software components and implements the following  topics :-</a:t>
            </a:r>
          </a:p>
          <a:p>
            <a:pPr marL="342900" indent="-190500" algn="just">
              <a:spcBef>
                <a:spcPts val="0"/>
              </a:spcBef>
              <a:buSzPct val="100000"/>
              <a:buNone/>
            </a:pPr>
            <a:endParaRPr lang="en-US" dirty="0">
              <a:latin typeface="Cambria" panose="02040503050406030204" pitchFamily="18" charset="0"/>
              <a:ea typeface="Cambria" panose="02040503050406030204" pitchFamily="18" charset="0"/>
            </a:endParaRPr>
          </a:p>
          <a:p>
            <a:pPr marL="609600" indent="-457200" algn="just">
              <a:spcBef>
                <a:spcPts val="0"/>
              </a:spcBef>
              <a:buSzPct val="100000"/>
              <a:buAutoNum type="arabicPeriod"/>
            </a:pPr>
            <a:r>
              <a:rPr lang="en-IN" b="1" dirty="0"/>
              <a:t>Frontend</a:t>
            </a:r>
            <a:r>
              <a:rPr lang="en-IN" dirty="0"/>
              <a:t> : React.js (Web), Flutter (Mobile)</a:t>
            </a:r>
            <a:endParaRPr lang="en-US" dirty="0">
              <a:latin typeface="Cambria" panose="02040503050406030204" pitchFamily="18" charset="0"/>
              <a:ea typeface="Cambria" panose="02040503050406030204" pitchFamily="18" charset="0"/>
            </a:endParaRPr>
          </a:p>
          <a:p>
            <a:pPr marL="609600" indent="-457200" algn="just">
              <a:spcBef>
                <a:spcPts val="0"/>
              </a:spcBef>
              <a:buSzPct val="100000"/>
              <a:buAutoNum type="arabicPeriod"/>
            </a:pPr>
            <a:r>
              <a:rPr lang="en-IN" b="1" dirty="0"/>
              <a:t>Backend</a:t>
            </a:r>
            <a:r>
              <a:rPr lang="en-IN" dirty="0"/>
              <a:t> : </a:t>
            </a:r>
            <a:r>
              <a:rPr lang="en-IN" dirty="0" err="1"/>
              <a:t>FastAPI</a:t>
            </a:r>
            <a:r>
              <a:rPr lang="en-IN" dirty="0"/>
              <a:t> (Python))</a:t>
            </a:r>
            <a:endParaRPr lang="en-US" dirty="0">
              <a:latin typeface="Cambria" panose="02040503050406030204" pitchFamily="18" charset="0"/>
              <a:ea typeface="Cambria" panose="02040503050406030204" pitchFamily="18" charset="0"/>
            </a:endParaRPr>
          </a:p>
          <a:p>
            <a:pPr marL="609600" indent="-457200" algn="just">
              <a:spcBef>
                <a:spcPts val="0"/>
              </a:spcBef>
              <a:buSzPct val="100000"/>
              <a:buAutoNum type="arabicPeriod"/>
            </a:pPr>
            <a:r>
              <a:rPr lang="en-US" b="1" dirty="0"/>
              <a:t>Natural Language Processing and AI Models </a:t>
            </a:r>
            <a:r>
              <a:rPr lang="en-US" dirty="0"/>
              <a:t>: </a:t>
            </a:r>
            <a:r>
              <a:rPr lang="en-IN" dirty="0"/>
              <a:t>Hugging Face Transformers, TensorFlow</a:t>
            </a:r>
            <a:endParaRPr lang="en-US" dirty="0"/>
          </a:p>
          <a:p>
            <a:pPr marL="609600" indent="-457200" algn="just">
              <a:spcBef>
                <a:spcPts val="0"/>
              </a:spcBef>
              <a:buSzPct val="100000"/>
              <a:buAutoNum type="arabicPeriod"/>
            </a:pPr>
            <a:r>
              <a:rPr lang="en-IN" b="1" dirty="0"/>
              <a:t>Database</a:t>
            </a:r>
            <a:r>
              <a:rPr lang="en-IN" dirty="0"/>
              <a:t> : PostgreSQL + Firebase</a:t>
            </a:r>
          </a:p>
          <a:p>
            <a:pPr marL="609600" indent="-457200" algn="just">
              <a:spcBef>
                <a:spcPts val="0"/>
              </a:spcBef>
              <a:buSzPct val="100000"/>
              <a:buAutoNum type="arabicPeriod"/>
            </a:pPr>
            <a:r>
              <a:rPr lang="en-US" b="1" dirty="0"/>
              <a:t>Cloud Services </a:t>
            </a:r>
            <a:r>
              <a:rPr lang="en-US" dirty="0"/>
              <a:t>: AWS S3, Google AI Platform</a:t>
            </a:r>
          </a:p>
          <a:p>
            <a:pPr marL="609600" indent="-457200" algn="just">
              <a:spcBef>
                <a:spcPts val="0"/>
              </a:spcBef>
              <a:buSzPct val="100000"/>
              <a:buAutoNum type="arabicPeriod"/>
            </a:pPr>
            <a:r>
              <a:rPr lang="en-US" b="1" dirty="0"/>
              <a:t>APIs</a:t>
            </a:r>
            <a:r>
              <a:rPr lang="en-US" dirty="0"/>
              <a:t>: Google Translate API, </a:t>
            </a:r>
            <a:r>
              <a:rPr lang="en-US" dirty="0" err="1"/>
              <a:t>IndicNLP</a:t>
            </a:r>
            <a:r>
              <a:rPr lang="en-US" dirty="0"/>
              <a:t> Library</a:t>
            </a:r>
            <a:endParaRPr lang="en-US" dirty="0">
              <a:latin typeface="Cambria" panose="02040503050406030204" pitchFamily="18" charset="0"/>
              <a:ea typeface="Cambria" panose="02040503050406030204" pitchFamily="18" charset="0"/>
            </a:endParaRPr>
          </a:p>
          <a:p>
            <a:pPr marL="152400" indent="0" algn="just">
              <a:spcBef>
                <a:spcPts val="0"/>
              </a:spcBef>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030816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 </a:t>
            </a:r>
            <a:r>
              <a:rPr lang="en-US" sz="2000" dirty="0">
                <a:latin typeface="Cambria" panose="02040503050406030204" pitchFamily="18" charset="0"/>
                <a:ea typeface="Cambria" panose="02040503050406030204" pitchFamily="18" charset="0"/>
              </a:rPr>
              <a:t>(contd...)</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fontScale="92500" lnSpcReduction="20000"/>
          </a:bodyPr>
          <a:lstStyle/>
          <a:p>
            <a:pPr marL="495300" lvl="0" indent="-342900" algn="just" rtl="0">
              <a:lnSpc>
                <a:spcPct val="200000"/>
              </a:lnSpc>
              <a:spcBef>
                <a:spcPts val="0"/>
              </a:spcBef>
              <a:spcAft>
                <a:spcPts val="0"/>
              </a:spcAft>
              <a:buClr>
                <a:schemeClr val="dk1"/>
              </a:buClr>
              <a:buSzPct val="100000"/>
              <a:buAutoNum type="arabicPeriod"/>
            </a:pPr>
            <a:r>
              <a:rPr lang="en-US" sz="1400" b="1" dirty="0">
                <a:latin typeface="Verdana" panose="020B0604030504040204" pitchFamily="34" charset="0"/>
                <a:ea typeface="Verdana" panose="020B0604030504040204" pitchFamily="34" charset="0"/>
              </a:rPr>
              <a:t>Frontend (React.js for Web, Flutter for Mobile) </a:t>
            </a:r>
            <a:r>
              <a:rPr lang="en-US" sz="1500" dirty="0">
                <a:latin typeface="Verdana" panose="020B0604030504040204" pitchFamily="34" charset="0"/>
                <a:ea typeface="Verdana" panose="020B0604030504040204" pitchFamily="34" charset="0"/>
              </a:rPr>
              <a:t>– Provides an interactive user interface for users to input text, select languages, and view translations.</a:t>
            </a:r>
          </a:p>
          <a:p>
            <a:pPr marL="381000" lvl="0" indent="-228600" algn="just" rtl="0">
              <a:lnSpc>
                <a:spcPct val="200000"/>
              </a:lnSpc>
              <a:spcBef>
                <a:spcPts val="0"/>
              </a:spcBef>
              <a:spcAft>
                <a:spcPts val="0"/>
              </a:spcAft>
              <a:buClr>
                <a:schemeClr val="dk1"/>
              </a:buClr>
              <a:buSzPct val="100000"/>
              <a:buAutoNum type="arabicPeriod"/>
            </a:pPr>
            <a:r>
              <a:rPr lang="en-US" sz="1400" b="1" dirty="0">
                <a:latin typeface="Verdana" panose="020B0604030504040204" pitchFamily="34" charset="0"/>
                <a:ea typeface="Verdana" panose="020B0604030504040204" pitchFamily="34" charset="0"/>
              </a:rPr>
              <a:t>Backend (</a:t>
            </a:r>
            <a:r>
              <a:rPr lang="en-US" sz="1400" b="1" dirty="0" err="1">
                <a:latin typeface="Verdana" panose="020B0604030504040204" pitchFamily="34" charset="0"/>
                <a:ea typeface="Verdana" panose="020B0604030504040204" pitchFamily="34" charset="0"/>
              </a:rPr>
              <a:t>FastAPI</a:t>
            </a:r>
            <a:r>
              <a:rPr lang="en-US" sz="1400" b="1" dirty="0">
                <a:latin typeface="Verdana" panose="020B0604030504040204" pitchFamily="34" charset="0"/>
                <a:ea typeface="Verdana" panose="020B0604030504040204" pitchFamily="34" charset="0"/>
              </a:rPr>
              <a:t> - Python)</a:t>
            </a:r>
            <a:r>
              <a:rPr lang="en-US" sz="1400" dirty="0">
                <a:latin typeface="Verdana" panose="020B0604030504040204" pitchFamily="34" charset="0"/>
                <a:ea typeface="Verdana" panose="020B0604030504040204" pitchFamily="34" charset="0"/>
              </a:rPr>
              <a:t> – </a:t>
            </a:r>
            <a:r>
              <a:rPr lang="en-US" sz="1500" dirty="0">
                <a:latin typeface="Verdana" panose="020B0604030504040204" pitchFamily="34" charset="0"/>
                <a:ea typeface="Verdana" panose="020B0604030504040204" pitchFamily="34" charset="0"/>
              </a:rPr>
              <a:t>Handles API requests, processes text data, and communicates with AI models and databases</a:t>
            </a:r>
            <a:r>
              <a:rPr lang="en-US" sz="1500" dirty="0">
                <a:latin typeface="Cambria" panose="02040503050406030204" pitchFamily="18" charset="0"/>
                <a:ea typeface="Cambria" panose="02040503050406030204" pitchFamily="18" charset="0"/>
              </a:rPr>
              <a:t>.</a:t>
            </a:r>
          </a:p>
          <a:p>
            <a:pPr marL="381000" lvl="0" indent="-228600" algn="just" rtl="0">
              <a:lnSpc>
                <a:spcPct val="200000"/>
              </a:lnSpc>
              <a:spcBef>
                <a:spcPts val="0"/>
              </a:spcBef>
              <a:spcAft>
                <a:spcPts val="0"/>
              </a:spcAft>
              <a:buClr>
                <a:schemeClr val="dk1"/>
              </a:buClr>
              <a:buSzPct val="100000"/>
              <a:buAutoNum type="arabicPeriod"/>
            </a:pPr>
            <a:r>
              <a:rPr lang="en-IN" sz="1400" b="1" dirty="0"/>
              <a:t>NLP &amp; AI Models (Hugging Face Transformers, TensorFlow)</a:t>
            </a:r>
            <a:r>
              <a:rPr lang="en-IN" sz="1400" dirty="0"/>
              <a:t> – </a:t>
            </a:r>
            <a:r>
              <a:rPr lang="en-IN" sz="1500" dirty="0"/>
              <a:t>Performs language translation using deep learning models trained on multilingual datasets.</a:t>
            </a:r>
          </a:p>
          <a:p>
            <a:pPr marL="381000" lvl="0" indent="-228600" algn="just" rtl="0">
              <a:lnSpc>
                <a:spcPct val="200000"/>
              </a:lnSpc>
              <a:spcBef>
                <a:spcPts val="0"/>
              </a:spcBef>
              <a:spcAft>
                <a:spcPts val="0"/>
              </a:spcAft>
              <a:buClr>
                <a:schemeClr val="dk1"/>
              </a:buClr>
              <a:buSzPct val="100000"/>
              <a:buAutoNum type="arabicPeriod"/>
            </a:pPr>
            <a:r>
              <a:rPr lang="en-US" sz="1400" b="1" dirty="0"/>
              <a:t>Database (PostgreSQL + Firebase)</a:t>
            </a:r>
            <a:r>
              <a:rPr lang="en-US" sz="1400" dirty="0"/>
              <a:t> – </a:t>
            </a:r>
            <a:r>
              <a:rPr lang="en-US" sz="1500" dirty="0"/>
              <a:t>Stores user data, translation history, and language resources for efficient access.</a:t>
            </a:r>
          </a:p>
          <a:p>
            <a:pPr marL="381000" lvl="0" indent="-228600" algn="just" rtl="0">
              <a:lnSpc>
                <a:spcPct val="200000"/>
              </a:lnSpc>
              <a:spcBef>
                <a:spcPts val="0"/>
              </a:spcBef>
              <a:spcAft>
                <a:spcPts val="0"/>
              </a:spcAft>
              <a:buClr>
                <a:schemeClr val="dk1"/>
              </a:buClr>
              <a:buSzPct val="100000"/>
              <a:buAutoNum type="arabicPeriod"/>
            </a:pPr>
            <a:r>
              <a:rPr lang="en-US" sz="1400" b="1" dirty="0"/>
              <a:t>Cloud Services (AWS S3, Google AI Platform)</a:t>
            </a:r>
            <a:r>
              <a:rPr lang="en-US" sz="1400" dirty="0"/>
              <a:t> – </a:t>
            </a:r>
            <a:r>
              <a:rPr lang="en-US" sz="1500" dirty="0"/>
              <a:t>Provides scalable storage, model training, and deployment infrastructure.</a:t>
            </a:r>
          </a:p>
          <a:p>
            <a:pPr marL="381000" lvl="0" indent="-228600" algn="just" rtl="0">
              <a:lnSpc>
                <a:spcPct val="200000"/>
              </a:lnSpc>
              <a:spcBef>
                <a:spcPts val="0"/>
              </a:spcBef>
              <a:spcAft>
                <a:spcPts val="0"/>
              </a:spcAft>
              <a:buClr>
                <a:schemeClr val="dk1"/>
              </a:buClr>
              <a:buSzPct val="100000"/>
              <a:buAutoNum type="arabicPeriod"/>
            </a:pPr>
            <a:r>
              <a:rPr lang="en-US" sz="1400" b="1" dirty="0"/>
              <a:t>APIs (Google Translate API, </a:t>
            </a:r>
            <a:r>
              <a:rPr lang="en-US" sz="1400" b="1" dirty="0" err="1"/>
              <a:t>IndicNLP</a:t>
            </a:r>
            <a:r>
              <a:rPr lang="en-US" sz="1400" b="1" dirty="0"/>
              <a:t> Library)</a:t>
            </a:r>
            <a:r>
              <a:rPr lang="en-US" sz="1400" dirty="0"/>
              <a:t> – </a:t>
            </a:r>
            <a:r>
              <a:rPr lang="en-US" sz="1500" dirty="0"/>
              <a:t>Enables integration with pre-trained translation models and supports text preprocessing tasks like tokenization and transliteration</a:t>
            </a:r>
            <a:r>
              <a:rPr lang="en-US" sz="1400" dirty="0"/>
              <a:t>.</a:t>
            </a:r>
            <a:endParaRPr lang="en-US" sz="1400" dirty="0">
              <a:latin typeface="Cambria" panose="02040503050406030204" pitchFamily="18" charset="0"/>
              <a:ea typeface="Cambria" panose="02040503050406030204" pitchFamily="18" charset="0"/>
            </a:endParaRPr>
          </a:p>
          <a:p>
            <a:pPr marL="381000" lvl="0" indent="-228600" algn="just" rtl="0">
              <a:lnSpc>
                <a:spcPct val="200000"/>
              </a:lnSpc>
              <a:spcBef>
                <a:spcPts val="0"/>
              </a:spcBef>
              <a:spcAft>
                <a:spcPts val="0"/>
              </a:spcAft>
              <a:buClr>
                <a:schemeClr val="dk1"/>
              </a:buClr>
              <a:buSzPct val="100000"/>
              <a:buAutoNum type="arabicPeriod"/>
            </a:pPr>
            <a:endParaRPr lang="en-US" sz="1200"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sz="1400"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sz="1200" dirty="0">
              <a:latin typeface="Cambria" panose="02040503050406030204" pitchFamily="18" charset="0"/>
              <a:ea typeface="Cambria" panose="02040503050406030204" pitchFamily="18" charset="0"/>
            </a:endParaRPr>
          </a:p>
        </p:txBody>
      </p:sp>
      <p:sp>
        <p:nvSpPr>
          <p:cNvPr id="6" name="Rectangle 5">
            <a:extLst>
              <a:ext uri="{FF2B5EF4-FFF2-40B4-BE49-F238E27FC236}">
                <a16:creationId xmlns:a16="http://schemas.microsoft.com/office/drawing/2014/main" id="{7258F04F-2950-5FA2-33F5-D14106361D45}"/>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Database (PostgreSQL + Firebase)</a:t>
            </a:r>
            <a:r>
              <a:rPr kumimoji="0" lang="en-US" altLang="en-US" sz="1800" b="0" i="0" u="none" strike="noStrike" cap="none" normalizeH="0" baseline="0">
                <a:ln>
                  <a:noFill/>
                </a:ln>
                <a:solidFill>
                  <a:schemeClr val="tx1"/>
                </a:solidFill>
                <a:effectLst/>
                <a:latin typeface="Arial" panose="020B0604020202020204" pitchFamily="34" charset="0"/>
              </a:rPr>
              <a:t> – Stores user data, translation history, and language resources for efficient access.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38832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4" name="Title 3">
            <a:extLst>
              <a:ext uri="{FF2B5EF4-FFF2-40B4-BE49-F238E27FC236}">
                <a16:creationId xmlns:a16="http://schemas.microsoft.com/office/drawing/2014/main" id="{D9704594-84EC-FCC2-EC2F-312D7C9EB402}"/>
              </a:ext>
            </a:extLst>
          </p:cNvPr>
          <p:cNvSpPr>
            <a:spLocks noGrp="1"/>
          </p:cNvSpPr>
          <p:nvPr>
            <p:ph type="title"/>
          </p:nvPr>
        </p:nvSpPr>
        <p:spPr/>
        <p:txBody>
          <a:bodyPr/>
          <a:lstStyle/>
          <a:p>
            <a:r>
              <a:rPr lang="en-US" dirty="0"/>
              <a:t>Architecture Diagram</a:t>
            </a:r>
            <a:endParaRPr lang="en-IN" dirty="0"/>
          </a:p>
        </p:txBody>
      </p:sp>
      <p:sp>
        <p:nvSpPr>
          <p:cNvPr id="5" name="Content Placeholder 10">
            <a:extLst>
              <a:ext uri="{FF2B5EF4-FFF2-40B4-BE49-F238E27FC236}">
                <a16:creationId xmlns:a16="http://schemas.microsoft.com/office/drawing/2014/main" id="{0BEA786B-5C16-01C3-C9F7-118688FC4BC4}"/>
              </a:ext>
            </a:extLst>
          </p:cNvPr>
          <p:cNvSpPr>
            <a:spLocks noGrp="1"/>
          </p:cNvSpPr>
          <p:nvPr>
            <p:ph type="body" idx="1"/>
          </p:nvPr>
        </p:nvSpPr>
        <p:spPr>
          <a:xfrm>
            <a:off x="611188" y="1063625"/>
            <a:ext cx="10668000" cy="4953000"/>
          </a:xfrm>
        </p:spPr>
        <p:txBody>
          <a:bodyPr>
            <a:noAutofit/>
          </a:bodyPr>
          <a:lstStyle/>
          <a:p>
            <a:r>
              <a:rPr lang="en-IN" sz="800" dirty="0"/>
              <a:t>+-------------------+       +-------------------+       +-------------------+</a:t>
            </a:r>
          </a:p>
          <a:p>
            <a:r>
              <a:rPr lang="en-IN" sz="800" dirty="0"/>
              <a:t>|   Login Page      |       |   Input Text Box  |       |  Output Text Box  |</a:t>
            </a:r>
          </a:p>
          <a:p>
            <a:r>
              <a:rPr lang="en-IN" sz="800" dirty="0"/>
              <a:t>+-------------------+       +-------------------+       +-------------------+</a:t>
            </a:r>
          </a:p>
          <a:p>
            <a:r>
              <a:rPr lang="en-IN" sz="800" dirty="0"/>
              <a:t>        |                           |                           |</a:t>
            </a:r>
          </a:p>
          <a:p>
            <a:r>
              <a:rPr lang="en-IN" sz="800" dirty="0"/>
              <a:t>        v                           </a:t>
            </a:r>
            <a:r>
              <a:rPr lang="en-IN" sz="800" dirty="0" err="1"/>
              <a:t>v</a:t>
            </a:r>
            <a:r>
              <a:rPr lang="en-IN" sz="800" dirty="0"/>
              <a:t>                           </a:t>
            </a:r>
            <a:r>
              <a:rPr lang="en-IN" sz="800" dirty="0" err="1"/>
              <a:t>v</a:t>
            </a:r>
            <a:endParaRPr lang="en-IN" sz="800" dirty="0"/>
          </a:p>
          <a:p>
            <a:r>
              <a:rPr lang="en-IN" sz="800" dirty="0"/>
              <a:t>+-------------------+       +-------------------+       +-------------------+</a:t>
            </a:r>
          </a:p>
          <a:p>
            <a:r>
              <a:rPr lang="en-IN" sz="800" dirty="0"/>
              <a:t>| Authentication    |       | Translation Engine|       | Text-to-Speech    |</a:t>
            </a:r>
          </a:p>
          <a:p>
            <a:r>
              <a:rPr lang="en-IN" sz="800" dirty="0"/>
              <a:t>| Service           |       |                   |       | Service           |</a:t>
            </a:r>
          </a:p>
          <a:p>
            <a:r>
              <a:rPr lang="en-IN" sz="800" dirty="0"/>
              <a:t>+-------------------+       +-------------------+       +-------------------+</a:t>
            </a:r>
          </a:p>
          <a:p>
            <a:r>
              <a:rPr lang="en-IN" sz="800" dirty="0"/>
              <a:t>        |                           |                           |</a:t>
            </a:r>
          </a:p>
          <a:p>
            <a:r>
              <a:rPr lang="en-IN" sz="800" dirty="0"/>
              <a:t>        v                           </a:t>
            </a:r>
            <a:r>
              <a:rPr lang="en-IN" sz="800" dirty="0" err="1"/>
              <a:t>v</a:t>
            </a:r>
            <a:r>
              <a:rPr lang="en-IN" sz="800" dirty="0"/>
              <a:t>                           </a:t>
            </a:r>
            <a:r>
              <a:rPr lang="en-IN" sz="800" dirty="0" err="1"/>
              <a:t>v</a:t>
            </a:r>
            <a:endParaRPr lang="en-IN" sz="800" dirty="0"/>
          </a:p>
          <a:p>
            <a:r>
              <a:rPr lang="en-IN" sz="800" dirty="0"/>
              <a:t>+-------------------+       +-------------------+       +-------------------+</a:t>
            </a:r>
          </a:p>
          <a:p>
            <a:r>
              <a:rPr lang="en-IN" sz="800" dirty="0"/>
              <a:t>| User Database     |       | PDF Parser        |       | Speech-to-Text    |</a:t>
            </a:r>
          </a:p>
          <a:p>
            <a:r>
              <a:rPr lang="en-IN" sz="800" dirty="0"/>
              <a:t>|                   |       |                   |       | Service           |</a:t>
            </a:r>
          </a:p>
          <a:p>
            <a:r>
              <a:rPr lang="en-IN" sz="800" dirty="0"/>
              <a:t>+-------------------+       +-------------------+       +-------------------+</a:t>
            </a:r>
          </a:p>
          <a:p>
            <a:r>
              <a:rPr lang="en-IN" sz="800" dirty="0"/>
              <a:t>        |                           |                           |</a:t>
            </a:r>
          </a:p>
          <a:p>
            <a:r>
              <a:rPr lang="en-IN" sz="800" dirty="0"/>
              <a:t>        v                           </a:t>
            </a:r>
            <a:r>
              <a:rPr lang="en-IN" sz="800" dirty="0" err="1"/>
              <a:t>v</a:t>
            </a:r>
            <a:r>
              <a:rPr lang="en-IN" sz="800" dirty="0"/>
              <a:t>                           </a:t>
            </a:r>
            <a:r>
              <a:rPr lang="en-IN" sz="800" dirty="0" err="1"/>
              <a:t>v</a:t>
            </a:r>
            <a:endParaRPr lang="en-IN" sz="800" dirty="0"/>
          </a:p>
          <a:p>
            <a:r>
              <a:rPr lang="en-IN" sz="800" dirty="0"/>
              <a:t>+-------------------+       +-------------------+       +-------------------+</a:t>
            </a:r>
          </a:p>
          <a:p>
            <a:r>
              <a:rPr lang="en-IN" sz="800" dirty="0"/>
              <a:t>| History Storage   |       | File Storage      |       | External APIs     |</a:t>
            </a:r>
          </a:p>
          <a:p>
            <a:r>
              <a:rPr lang="en-IN" sz="800" dirty="0"/>
              <a:t>| Service           |       |                   |       | (Translation, TTS,|</a:t>
            </a:r>
          </a:p>
          <a:p>
            <a:r>
              <a:rPr lang="en-IN" sz="800" dirty="0"/>
              <a:t>+-------------------+       +-------------------+       | STT)              |</a:t>
            </a:r>
          </a:p>
          <a:p>
            <a:r>
              <a:rPr lang="en-IN" sz="800" dirty="0"/>
              <a:t>        |                           |                   +-------------------+</a:t>
            </a:r>
          </a:p>
          <a:p>
            <a:r>
              <a:rPr lang="en-IN" sz="800" dirty="0"/>
              <a:t>        v                           </a:t>
            </a:r>
            <a:r>
              <a:rPr lang="en-IN" sz="800" dirty="0" err="1"/>
              <a:t>v</a:t>
            </a:r>
            <a:endParaRPr lang="en-IN" sz="800" dirty="0"/>
          </a:p>
          <a:p>
            <a:r>
              <a:rPr lang="en-IN" sz="800" dirty="0"/>
              <a:t>+-------------------+       +-------------------+</a:t>
            </a:r>
          </a:p>
          <a:p>
            <a:r>
              <a:rPr lang="en-IN" sz="800" dirty="0"/>
              <a:t>| Translation       |       | Translation       |</a:t>
            </a:r>
          </a:p>
          <a:p>
            <a:r>
              <a:rPr lang="en-IN" sz="800" dirty="0"/>
              <a:t>| History Database  |       | History Database  |</a:t>
            </a:r>
          </a:p>
          <a:p>
            <a:r>
              <a:rPr lang="en-IN" sz="800" dirty="0"/>
              <a:t>+-------------------+       +-------------------+</a:t>
            </a:r>
          </a:p>
        </p:txBody>
      </p:sp>
    </p:spTree>
    <p:extLst>
      <p:ext uri="{BB962C8B-B14F-4D97-AF65-F5344CB8AC3E}">
        <p14:creationId xmlns:p14="http://schemas.microsoft.com/office/powerpoint/2010/main" val="2000455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Timeline of the Project (Gantt Chart)</a:t>
            </a:r>
            <a:endParaRPr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sz="1000" dirty="0">
              <a:latin typeface="Cambria" panose="02040503050406030204" pitchFamily="18" charset="0"/>
              <a:ea typeface="Cambria" panose="02040503050406030204" pitchFamily="18" charset="0"/>
            </a:endParaRPr>
          </a:p>
        </p:txBody>
      </p:sp>
      <p:pic>
        <p:nvPicPr>
          <p:cNvPr id="3" name="Picture 2">
            <a:extLst>
              <a:ext uri="{FF2B5EF4-FFF2-40B4-BE49-F238E27FC236}">
                <a16:creationId xmlns:a16="http://schemas.microsoft.com/office/drawing/2014/main" id="{2294CB9C-1144-A5F6-6ACE-CC2F1A0D2E4B}"/>
              </a:ext>
            </a:extLst>
          </p:cNvPr>
          <p:cNvPicPr>
            <a:picLocks noChangeAspect="1"/>
          </p:cNvPicPr>
          <p:nvPr/>
        </p:nvPicPr>
        <p:blipFill>
          <a:blip r:embed="rId3"/>
          <a:stretch>
            <a:fillRect/>
          </a:stretch>
        </p:blipFill>
        <p:spPr>
          <a:xfrm>
            <a:off x="1290320" y="1471580"/>
            <a:ext cx="10106259" cy="4116420"/>
          </a:xfrm>
          <a:prstGeom prst="rect">
            <a:avLst/>
          </a:prstGeom>
        </p:spPr>
      </p:pic>
    </p:spTree>
    <p:extLst>
      <p:ext uri="{BB962C8B-B14F-4D97-AF65-F5344CB8AC3E}">
        <p14:creationId xmlns:p14="http://schemas.microsoft.com/office/powerpoint/2010/main" val="4798902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656ED-7077-159D-F39F-41D2491570CF}"/>
              </a:ext>
            </a:extLst>
          </p:cNvPr>
          <p:cNvSpPr>
            <a:spLocks noGrp="1"/>
          </p:cNvSpPr>
          <p:nvPr>
            <p:ph type="title"/>
          </p:nvPr>
        </p:nvSpPr>
        <p:spPr/>
        <p:txBody>
          <a:bodyPr/>
          <a:lstStyle/>
          <a:p>
            <a:r>
              <a:rPr lang="en-US" dirty="0"/>
              <a:t>Conclusion</a:t>
            </a:r>
            <a:endParaRPr lang="en-IN" dirty="0"/>
          </a:p>
        </p:txBody>
      </p:sp>
      <p:sp>
        <p:nvSpPr>
          <p:cNvPr id="3" name="Text Placeholder 2">
            <a:extLst>
              <a:ext uri="{FF2B5EF4-FFF2-40B4-BE49-F238E27FC236}">
                <a16:creationId xmlns:a16="http://schemas.microsoft.com/office/drawing/2014/main" id="{9CB70A6F-F24C-4CE3-9741-CC710A706DAF}"/>
              </a:ext>
            </a:extLst>
          </p:cNvPr>
          <p:cNvSpPr>
            <a:spLocks noGrp="1"/>
          </p:cNvSpPr>
          <p:nvPr>
            <p:ph type="body" idx="1"/>
          </p:nvPr>
        </p:nvSpPr>
        <p:spPr/>
        <p:txBody>
          <a:bodyPr>
            <a:normAutofit/>
          </a:bodyPr>
          <a:lstStyle/>
          <a:p>
            <a:pPr marL="76200" indent="0">
              <a:buNone/>
            </a:pPr>
            <a:r>
              <a:rPr lang="en-US" dirty="0"/>
              <a:t>The development of software for translating resource materials and other texts from English to various Indian languages is a crucial step toward enhancing accessibility, inclusivity, and knowledge dissemination. By leveraging advanced AI, machine learning, and natural language processing techniques, this software can bridge linguistic gaps and enable seamless communication across diverse linguistic communities. Ensuring high accuracy, contextual relevance, and ease of use will be essential in making the software a valuable tool for education, business, governance, and more.</a:t>
            </a:r>
            <a:endParaRPr lang="en-GB" dirty="0"/>
          </a:p>
          <a:p>
            <a:endParaRPr lang="en-IN" dirty="0"/>
          </a:p>
        </p:txBody>
      </p:sp>
    </p:spTree>
    <p:extLst>
      <p:ext uri="{BB962C8B-B14F-4D97-AF65-F5344CB8AC3E}">
        <p14:creationId xmlns:p14="http://schemas.microsoft.com/office/powerpoint/2010/main" val="1569991143"/>
      </p:ext>
    </p:extLst>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365</TotalTime>
  <Words>1412</Words>
  <Application>Microsoft Office PowerPoint</Application>
  <PresentationFormat>Widescreen</PresentationFormat>
  <Paragraphs>127</Paragraphs>
  <Slides>11</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Cambria</vt:lpstr>
      <vt:lpstr>HelveticaNeue Regular</vt:lpstr>
      <vt:lpstr>Times New Roman</vt:lpstr>
      <vt:lpstr>Verdana</vt:lpstr>
      <vt:lpstr>Wingdings</vt:lpstr>
      <vt:lpstr>Bioinformatics</vt:lpstr>
      <vt:lpstr>PowerPoint Presentation</vt:lpstr>
      <vt:lpstr>Content</vt:lpstr>
      <vt:lpstr>Problem Statement Number: </vt:lpstr>
      <vt:lpstr>Github Link</vt:lpstr>
      <vt:lpstr>Analysis of Problem Statement</vt:lpstr>
      <vt:lpstr>Analysis of Problem Statement (contd...)</vt:lpstr>
      <vt:lpstr>Architecture Diagram</vt:lpstr>
      <vt:lpstr>Timeline of the Project (Gantt Chart)</vt:lpstr>
      <vt:lpstr>Conclusion</vt:lpstr>
      <vt:lpstr>References (IEEE Paper format)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Jaideep Dudi</cp:lastModifiedBy>
  <cp:revision>47</cp:revision>
  <dcterms:modified xsi:type="dcterms:W3CDTF">2025-03-20T10:45:45Z</dcterms:modified>
</cp:coreProperties>
</file>