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80" r:id="rId5"/>
    <p:sldId id="260" r:id="rId6"/>
    <p:sldId id="259" r:id="rId7"/>
    <p:sldId id="261" r:id="rId8"/>
    <p:sldId id="262" r:id="rId9"/>
    <p:sldId id="263" r:id="rId10"/>
    <p:sldId id="264" r:id="rId11"/>
    <p:sldId id="268"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6" autoAdjust="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64938-9BA8-492D-AD12-9CA656BF14FE}"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9FA8C-546D-43E8-8469-5ECE1BB8265F}" type="slidenum">
              <a:rPr lang="en-IN" smtClean="0"/>
              <a:t>‹#›</a:t>
            </a:fld>
            <a:endParaRPr lang="en-IN"/>
          </a:p>
        </p:txBody>
      </p:sp>
    </p:spTree>
    <p:extLst>
      <p:ext uri="{BB962C8B-B14F-4D97-AF65-F5344CB8AC3E}">
        <p14:creationId xmlns:p14="http://schemas.microsoft.com/office/powerpoint/2010/main" val="232970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ideep8341/BhashaBrid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eeexplore.ieee.org/author/37088963454" TargetMode="External"/><Relationship Id="rId13" Type="http://schemas.openxmlformats.org/officeDocument/2006/relationships/hyperlink" Target="https://ieeexplore.ieee.org/author/37086371917" TargetMode="External"/><Relationship Id="rId18" Type="http://schemas.openxmlformats.org/officeDocument/2006/relationships/hyperlink" Target="https://ieeexplore.ieee.org/author/37088621398" TargetMode="External"/><Relationship Id="rId3" Type="http://schemas.openxmlformats.org/officeDocument/2006/relationships/hyperlink" Target="https://doi.org/10.1145/3637439" TargetMode="External"/><Relationship Id="rId21" Type="http://schemas.openxmlformats.org/officeDocument/2006/relationships/hyperlink" Target="https://ieeexplore.ieee.org/author/37272040900" TargetMode="External"/><Relationship Id="rId7" Type="http://schemas.openxmlformats.org/officeDocument/2006/relationships/hyperlink" Target="https://doi.org/10.1145/3523179" TargetMode="External"/><Relationship Id="rId12" Type="http://schemas.openxmlformats.org/officeDocument/2006/relationships/hyperlink" Target="https://ieeexplore.ieee.org/author/37088963008" TargetMode="External"/><Relationship Id="rId17" Type="http://schemas.openxmlformats.org/officeDocument/2006/relationships/hyperlink" Target="https://ieeexplore.ieee.org/author/37284913200" TargetMode="External"/><Relationship Id="rId25" Type="http://schemas.openxmlformats.org/officeDocument/2006/relationships/hyperlink" Target="https://ieeexplore.ieee.org/author/37327795500" TargetMode="External"/><Relationship Id="rId2" Type="http://schemas.openxmlformats.org/officeDocument/2006/relationships/hyperlink" Target="https://doi.org/10.1109/access.2022.3165563" TargetMode="External"/><Relationship Id="rId16" Type="http://schemas.openxmlformats.org/officeDocument/2006/relationships/hyperlink" Target="https://ieeexplore.ieee.org/author/37088621137" TargetMode="External"/><Relationship Id="rId20" Type="http://schemas.openxmlformats.org/officeDocument/2006/relationships/hyperlink" Target="https://ieeexplore.ieee.org/author/37087547744"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10548204/authors#authors" TargetMode="External"/><Relationship Id="rId11" Type="http://schemas.openxmlformats.org/officeDocument/2006/relationships/hyperlink" Target="https://ieeexplore.ieee.org/author/37085594486" TargetMode="External"/><Relationship Id="rId24" Type="http://schemas.openxmlformats.org/officeDocument/2006/relationships/hyperlink" Target="https://ieeexplore.ieee.org/author/37863054300" TargetMode="External"/><Relationship Id="rId5" Type="http://schemas.openxmlformats.org/officeDocument/2006/relationships/hyperlink" Target="https://ieeexplore.ieee.org/author/537203637607314" TargetMode="External"/><Relationship Id="rId15" Type="http://schemas.openxmlformats.org/officeDocument/2006/relationships/hyperlink" Target="https://ieeexplore.ieee.org/author/37284539800" TargetMode="External"/><Relationship Id="rId23" Type="http://schemas.openxmlformats.org/officeDocument/2006/relationships/hyperlink" Target="https://ieeexplore.ieee.org/abstract/document/1350758" TargetMode="External"/><Relationship Id="rId10" Type="http://schemas.openxmlformats.org/officeDocument/2006/relationships/hyperlink" Target="https://ieeexplore.ieee.org/author/37086372063" TargetMode="External"/><Relationship Id="rId19" Type="http://schemas.openxmlformats.org/officeDocument/2006/relationships/hyperlink" Target="https://ieeexplore.ieee.org/author/37284911900" TargetMode="External"/><Relationship Id="rId4" Type="http://schemas.openxmlformats.org/officeDocument/2006/relationships/hyperlink" Target="https://ieeexplore.ieee.org/author/37086805342" TargetMode="External"/><Relationship Id="rId9" Type="http://schemas.openxmlformats.org/officeDocument/2006/relationships/hyperlink" Target="https://ieeexplore.ieee.org/author/38236080500" TargetMode="External"/><Relationship Id="rId14" Type="http://schemas.openxmlformats.org/officeDocument/2006/relationships/hyperlink" Target="https://ieeexplore.ieee.org/abstract/document/9529190" TargetMode="External"/><Relationship Id="rId22" Type="http://schemas.openxmlformats.org/officeDocument/2006/relationships/hyperlink" Target="https://ieeexplore.ieee.org/author/372720411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09/access.2023.3336019" TargetMode="External"/><Relationship Id="rId2" Type="http://schemas.openxmlformats.org/officeDocument/2006/relationships/hyperlink" Target="https://doi.org/10.1109/access.2022.31655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552184"/>
          </a:xfrm>
        </p:spPr>
        <p:txBody>
          <a:bodyPr/>
          <a:lstStyle/>
          <a:p>
            <a:r>
              <a:rPr lang="en-GB" sz="4000" dirty="0"/>
              <a:t>                </a:t>
            </a:r>
            <a:r>
              <a:rPr lang="en-GB" sz="3600" dirty="0"/>
              <a:t>BHASHA BRIDGE</a:t>
            </a:r>
          </a:p>
        </p:txBody>
      </p:sp>
      <p:sp>
        <p:nvSpPr>
          <p:cNvPr id="3" name="Subtitle 2"/>
          <p:cNvSpPr>
            <a:spLocks noGrp="1"/>
          </p:cNvSpPr>
          <p:nvPr>
            <p:ph type="subTitle" idx="1"/>
          </p:nvPr>
        </p:nvSpPr>
        <p:spPr>
          <a:xfrm>
            <a:off x="816136" y="1834113"/>
            <a:ext cx="3970594" cy="552185"/>
          </a:xfrm>
        </p:spPr>
        <p:txBody>
          <a:bodyPr/>
          <a:lstStyle/>
          <a:p>
            <a:pPr algn="l"/>
            <a:r>
              <a:rPr lang="en-GB" sz="1800" dirty="0"/>
              <a:t>Batch Number: </a:t>
            </a:r>
            <a:r>
              <a:rPr lang="en-IN" sz="1800" dirty="0"/>
              <a:t>CSE-G02</a:t>
            </a:r>
            <a:endParaRPr lang="en-GB" sz="1800"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17087059"/>
              </p:ext>
            </p:extLst>
          </p:nvPr>
        </p:nvGraphicFramePr>
        <p:xfrm>
          <a:off x="630904" y="3274141"/>
          <a:ext cx="5418666" cy="370840"/>
        </p:xfrm>
        <a:graphic>
          <a:graphicData uri="http://schemas.openxmlformats.org/drawingml/2006/table">
            <a:tbl>
              <a:tblPr firstRow="1" bandRow="1">
                <a:tableStyleId>{2D5ABB26-0587-4C30-8999-92F81FD0307C}</a:tableStyleId>
              </a:tblPr>
              <a:tblGrid>
                <a:gridCol w="1505653">
                  <a:extLst>
                    <a:ext uri="{9D8B030D-6E8A-4147-A177-3AD203B41FA5}">
                      <a16:colId xmlns:a16="http://schemas.microsoft.com/office/drawing/2014/main" val="3331634959"/>
                    </a:ext>
                  </a:extLst>
                </a:gridCol>
                <a:gridCol w="1505653">
                  <a:extLst>
                    <a:ext uri="{9D8B030D-6E8A-4147-A177-3AD203B41FA5}">
                      <a16:colId xmlns:a16="http://schemas.microsoft.com/office/drawing/2014/main" val="3017479052"/>
                    </a:ext>
                  </a:extLst>
                </a:gridCol>
                <a:gridCol w="2407360">
                  <a:extLst>
                    <a:ext uri="{9D8B030D-6E8A-4147-A177-3AD203B41FA5}">
                      <a16:colId xmlns:a16="http://schemas.microsoft.com/office/drawing/2014/main" val="2054911721"/>
                    </a:ext>
                  </a:extLst>
                </a:gridCol>
              </a:tblGrid>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bl>
          </a:graphicData>
        </a:graphic>
      </p:graphicFrame>
      <p:sp>
        <p:nvSpPr>
          <p:cNvPr id="5" name="Subtitle 2"/>
          <p:cNvSpPr txBox="1">
            <a:spLocks/>
          </p:cNvSpPr>
          <p:nvPr/>
        </p:nvSpPr>
        <p:spPr>
          <a:xfrm>
            <a:off x="6247405" y="188840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a:t>Under the Supervision of,</a:t>
            </a:r>
          </a:p>
          <a:p>
            <a:endParaRPr lang="en-GB" sz="1800" dirty="0"/>
          </a:p>
          <a:p>
            <a:pPr algn="l"/>
            <a:r>
              <a:rPr lang="en-GB" sz="1800" dirty="0"/>
              <a:t>Ms. </a:t>
            </a:r>
            <a:r>
              <a:rPr lang="en-GB" sz="1800" dirty="0" err="1"/>
              <a:t>Akkamahadevi</a:t>
            </a:r>
            <a:endParaRPr lang="en-GB" sz="1800" dirty="0"/>
          </a:p>
          <a:p>
            <a:pPr algn="l"/>
            <a:r>
              <a:rPr lang="en-GB" sz="1800" dirty="0"/>
              <a:t>Professor / Associate Professor / Assistant Professor</a:t>
            </a:r>
          </a:p>
          <a:p>
            <a:pPr algn="l"/>
            <a:r>
              <a:rPr lang="en-GB" sz="1800" dirty="0"/>
              <a:t>School of Computer Science &amp; Engineering</a:t>
            </a:r>
          </a:p>
          <a:p>
            <a:pPr algn="l"/>
            <a:r>
              <a:rPr lang="en-GB" sz="18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a:t>
            </a:r>
          </a:p>
          <a:p>
            <a:r>
              <a:rPr lang="en-GB" dirty="0"/>
              <a:t>Review-1</a:t>
            </a:r>
          </a:p>
        </p:txBody>
      </p:sp>
      <p:graphicFrame>
        <p:nvGraphicFramePr>
          <p:cNvPr id="7" name="Table 6">
            <a:extLst>
              <a:ext uri="{FF2B5EF4-FFF2-40B4-BE49-F238E27FC236}">
                <a16:creationId xmlns:a16="http://schemas.microsoft.com/office/drawing/2014/main" id="{9F8E02A4-BCC6-B30A-0B32-E253C84BA791}"/>
              </a:ext>
            </a:extLst>
          </p:cNvPr>
          <p:cNvGraphicFramePr>
            <a:graphicFrameLocks noGrp="1"/>
          </p:cNvGraphicFramePr>
          <p:nvPr>
            <p:extLst>
              <p:ext uri="{D42A27DB-BD31-4B8C-83A1-F6EECF244321}">
                <p14:modId xmlns:p14="http://schemas.microsoft.com/office/powerpoint/2010/main" val="1464718232"/>
              </p:ext>
            </p:extLst>
          </p:nvPr>
        </p:nvGraphicFramePr>
        <p:xfrm>
          <a:off x="554673" y="2465777"/>
          <a:ext cx="5182533" cy="1987567"/>
        </p:xfrm>
        <a:graphic>
          <a:graphicData uri="http://schemas.openxmlformats.org/drawingml/2006/table">
            <a:tbl>
              <a:tblPr firstRow="1" bandRow="1">
                <a:tableStyleId>{5C22544A-7EE6-4342-B048-85BDC9FD1C3A}</a:tableStyleId>
              </a:tblPr>
              <a:tblGrid>
                <a:gridCol w="1013205">
                  <a:extLst>
                    <a:ext uri="{9D8B030D-6E8A-4147-A177-3AD203B41FA5}">
                      <a16:colId xmlns:a16="http://schemas.microsoft.com/office/drawing/2014/main" val="1248526581"/>
                    </a:ext>
                  </a:extLst>
                </a:gridCol>
                <a:gridCol w="1845578">
                  <a:extLst>
                    <a:ext uri="{9D8B030D-6E8A-4147-A177-3AD203B41FA5}">
                      <a16:colId xmlns:a16="http://schemas.microsoft.com/office/drawing/2014/main" val="326753931"/>
                    </a:ext>
                  </a:extLst>
                </a:gridCol>
                <a:gridCol w="2323750">
                  <a:extLst>
                    <a:ext uri="{9D8B030D-6E8A-4147-A177-3AD203B41FA5}">
                      <a16:colId xmlns:a16="http://schemas.microsoft.com/office/drawing/2014/main" val="1696058232"/>
                    </a:ext>
                  </a:extLst>
                </a:gridCol>
              </a:tblGrid>
              <a:tr h="327451">
                <a:tc>
                  <a:txBody>
                    <a:bodyPr/>
                    <a:lstStyle/>
                    <a:p>
                      <a:r>
                        <a:rPr lang="en-IN" dirty="0" err="1"/>
                        <a:t>SL.No</a:t>
                      </a:r>
                      <a:endParaRPr lang="en-IN" dirty="0"/>
                    </a:p>
                  </a:txBody>
                  <a:tcPr/>
                </a:tc>
                <a:tc>
                  <a:txBody>
                    <a:bodyPr/>
                    <a:lstStyle/>
                    <a:p>
                      <a:r>
                        <a:rPr lang="en-IN" dirty="0"/>
                        <a:t>Name</a:t>
                      </a:r>
                    </a:p>
                  </a:txBody>
                  <a:tcPr/>
                </a:tc>
                <a:tc>
                  <a:txBody>
                    <a:bodyPr/>
                    <a:lstStyle/>
                    <a:p>
                      <a:r>
                        <a:rPr lang="en-IN" dirty="0"/>
                        <a:t>Roll Number</a:t>
                      </a:r>
                    </a:p>
                  </a:txBody>
                  <a:tcPr/>
                </a:tc>
                <a:extLst>
                  <a:ext uri="{0D108BD9-81ED-4DB2-BD59-A6C34878D82A}">
                    <a16:rowId xmlns:a16="http://schemas.microsoft.com/office/drawing/2014/main" val="3015474822"/>
                  </a:ext>
                </a:extLst>
              </a:tr>
              <a:tr h="327451">
                <a:tc>
                  <a:txBody>
                    <a:bodyPr/>
                    <a:lstStyle/>
                    <a:p>
                      <a:r>
                        <a:rPr lang="en-IN" dirty="0"/>
                        <a:t>1.</a:t>
                      </a:r>
                    </a:p>
                  </a:txBody>
                  <a:tcPr/>
                </a:tc>
                <a:tc>
                  <a:txBody>
                    <a:bodyPr/>
                    <a:lstStyle/>
                    <a:p>
                      <a:r>
                        <a:rPr lang="en-US" sz="1600" dirty="0"/>
                        <a:t>S</a:t>
                      </a:r>
                      <a:r>
                        <a:rPr lang="en-IN" sz="1600" dirty="0" err="1"/>
                        <a:t>atyam</a:t>
                      </a:r>
                      <a:r>
                        <a:rPr lang="en-IN" sz="1600" dirty="0"/>
                        <a:t> Manu Pathak</a:t>
                      </a:r>
                    </a:p>
                  </a:txBody>
                  <a:tcPr/>
                </a:tc>
                <a:tc>
                  <a:txBody>
                    <a:bodyPr/>
                    <a:lstStyle/>
                    <a:p>
                      <a:r>
                        <a:rPr lang="en-IN" sz="1600" dirty="0"/>
                        <a:t>20211CSE0512</a:t>
                      </a:r>
                    </a:p>
                  </a:txBody>
                  <a:tcPr/>
                </a:tc>
                <a:extLst>
                  <a:ext uri="{0D108BD9-81ED-4DB2-BD59-A6C34878D82A}">
                    <a16:rowId xmlns:a16="http://schemas.microsoft.com/office/drawing/2014/main" val="209392862"/>
                  </a:ext>
                </a:extLst>
              </a:tr>
              <a:tr h="463567">
                <a:tc>
                  <a:txBody>
                    <a:bodyPr/>
                    <a:lstStyle/>
                    <a:p>
                      <a:r>
                        <a:rPr lang="en-IN" dirty="0"/>
                        <a:t>2.</a:t>
                      </a:r>
                    </a:p>
                  </a:txBody>
                  <a:tcPr/>
                </a:tc>
                <a:tc>
                  <a:txBody>
                    <a:bodyPr/>
                    <a:lstStyle/>
                    <a:p>
                      <a:r>
                        <a:rPr lang="en-IN" sz="1600" dirty="0"/>
                        <a:t>Ayan Sharma</a:t>
                      </a:r>
                    </a:p>
                  </a:txBody>
                  <a:tcPr/>
                </a:tc>
                <a:tc>
                  <a:txBody>
                    <a:bodyPr/>
                    <a:lstStyle/>
                    <a:p>
                      <a:r>
                        <a:rPr lang="en-IN" sz="1600" dirty="0"/>
                        <a:t>20211CSE0523</a:t>
                      </a:r>
                    </a:p>
                  </a:txBody>
                  <a:tcPr/>
                </a:tc>
                <a:extLst>
                  <a:ext uri="{0D108BD9-81ED-4DB2-BD59-A6C34878D82A}">
                    <a16:rowId xmlns:a16="http://schemas.microsoft.com/office/drawing/2014/main" val="4034156974"/>
                  </a:ext>
                </a:extLst>
              </a:tr>
              <a:tr h="463567">
                <a:tc>
                  <a:txBody>
                    <a:bodyPr/>
                    <a:lstStyle/>
                    <a:p>
                      <a:r>
                        <a:rPr lang="en-IN" dirty="0"/>
                        <a:t>3.</a:t>
                      </a:r>
                    </a:p>
                  </a:txBody>
                  <a:tcPr/>
                </a:tc>
                <a:tc>
                  <a:txBody>
                    <a:bodyPr/>
                    <a:lstStyle/>
                    <a:p>
                      <a:r>
                        <a:rPr lang="en-IN" sz="1600" dirty="0"/>
                        <a:t>Jaideep Singh </a:t>
                      </a:r>
                      <a:r>
                        <a:rPr lang="en-IN" sz="1600" dirty="0" err="1"/>
                        <a:t>Dudi</a:t>
                      </a:r>
                      <a:endParaRPr lang="en-IN" sz="1600" dirty="0"/>
                    </a:p>
                  </a:txBody>
                  <a:tcPr/>
                </a:tc>
                <a:tc>
                  <a:txBody>
                    <a:bodyPr/>
                    <a:lstStyle/>
                    <a:p>
                      <a:r>
                        <a:rPr lang="en-IN" sz="1600" dirty="0"/>
                        <a:t>20211CSE0502</a:t>
                      </a:r>
                    </a:p>
                  </a:txBody>
                  <a:tcPr/>
                </a:tc>
                <a:extLst>
                  <a:ext uri="{0D108BD9-81ED-4DB2-BD59-A6C34878D82A}">
                    <a16:rowId xmlns:a16="http://schemas.microsoft.com/office/drawing/2014/main" val="1462413413"/>
                  </a:ext>
                </a:extLst>
              </a:tr>
            </a:tbl>
          </a:graphicData>
        </a:graphic>
      </p:graphicFrame>
      <p:sp>
        <p:nvSpPr>
          <p:cNvPr id="9" name="TextBox 8">
            <a:extLst>
              <a:ext uri="{FF2B5EF4-FFF2-40B4-BE49-F238E27FC236}">
                <a16:creationId xmlns:a16="http://schemas.microsoft.com/office/drawing/2014/main" id="{370FFB8F-5457-1442-BED3-8FA958E13D57}"/>
              </a:ext>
            </a:extLst>
          </p:cNvPr>
          <p:cNvSpPr txBox="1"/>
          <p:nvPr/>
        </p:nvSpPr>
        <p:spPr>
          <a:xfrm>
            <a:off x="522983" y="4661543"/>
            <a:ext cx="10898171" cy="1200329"/>
          </a:xfrm>
          <a:prstGeom prst="rect">
            <a:avLst/>
          </a:prstGeom>
          <a:noFill/>
        </p:spPr>
        <p:txBody>
          <a:bodyPr wrap="square">
            <a:spAutoFit/>
          </a:bodyPr>
          <a:lstStyle/>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1800" b="1" dirty="0">
                <a:solidFill>
                  <a:schemeClr val="tx1"/>
                </a:solidFill>
                <a:latin typeface="Cambria" panose="02040503050406030204" pitchFamily="18" charset="0"/>
                <a:ea typeface="Cambria" panose="02040503050406030204" pitchFamily="18" charset="0"/>
                <a:cs typeface="Verdana"/>
                <a:sym typeface="Verdana"/>
              </a:rPr>
              <a:t>. K.</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The development of software for translating resource materials and other texts from English to various Indian languages is a crucial step toward enhancing accessibility, inclusivity, and knowledge dissemination. By leveraging advanced AI, machine learning, and natural language processing techniques, this software can bridge linguistic gaps and enable seamless communication across diverse linguistic communities. Ensuring high accuracy, contextual relevance, and ease of use will be essential in making the software a valuable tool for education, business, governance, and more.</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https://github.com/jaideep8341/BhashaBridge</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GB"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Ø"/>
            </a:pPr>
            <a:endParaRPr lang="en-US" sz="1800" b="1" i="0" dirty="0">
              <a:solidFill>
                <a:srgbClr val="333333"/>
              </a:solidFill>
              <a:effectLst/>
              <a:latin typeface="HelveticaNeue Regular"/>
            </a:endParaRPr>
          </a:p>
          <a:p>
            <a:pPr algn="just">
              <a:buFont typeface="Wingdings" panose="05000000000000000000" pitchFamily="2" charset="2"/>
              <a:buChar char="Ø"/>
            </a:pPr>
            <a:r>
              <a:rPr lang="en-IN" sz="1800" dirty="0">
                <a:latin typeface="Cambria" panose="02040503050406030204" pitchFamily="18" charset="0"/>
                <a:ea typeface="Cambria" panose="02040503050406030204" pitchFamily="18" charset="0"/>
              </a:rPr>
              <a:t>[1] Sen, O., Fuad, M., Islam, M. N., Rabbi, J., Masud, M., Hasan, M. K., Awal, M. A., </a:t>
            </a:r>
            <a:r>
              <a:rPr lang="en-IN" sz="1800" dirty="0" err="1">
                <a:latin typeface="Cambria" panose="02040503050406030204" pitchFamily="18" charset="0"/>
                <a:ea typeface="Cambria" panose="02040503050406030204" pitchFamily="18" charset="0"/>
              </a:rPr>
              <a:t>Fime</a:t>
            </a:r>
            <a:r>
              <a:rPr lang="en-IN" sz="1800" dirty="0">
                <a:latin typeface="Cambria" panose="02040503050406030204" pitchFamily="18" charset="0"/>
                <a:ea typeface="Cambria" panose="02040503050406030204" pitchFamily="18" charset="0"/>
              </a:rPr>
              <a:t>, A. A., Fuad, M. T. H., Sikder, D., &amp; </a:t>
            </a:r>
            <a:r>
              <a:rPr lang="en-IN" sz="1800" dirty="0" err="1">
                <a:latin typeface="Cambria" panose="02040503050406030204" pitchFamily="18" charset="0"/>
                <a:ea typeface="Cambria" panose="02040503050406030204" pitchFamily="18" charset="0"/>
              </a:rPr>
              <a:t>Iftee</a:t>
            </a:r>
            <a:r>
              <a:rPr lang="en-IN" sz="1800" dirty="0">
                <a:latin typeface="Cambria" panose="02040503050406030204" pitchFamily="18" charset="0"/>
                <a:ea typeface="Cambria" panose="02040503050406030204" pitchFamily="18" charset="0"/>
              </a:rPr>
              <a:t>, M. a. R. (2022). Bangla Natural Language Processing: A Comprehensive analysis of Classical, Machine Learning, and Deep Learning-Based methods. IEEE Access, 10, 38999–39044. </a:t>
            </a:r>
            <a:r>
              <a:rPr lang="en-IN" sz="1800" dirty="0">
                <a:latin typeface="Cambria" panose="02040503050406030204" pitchFamily="18" charset="0"/>
                <a:ea typeface="Cambria" panose="02040503050406030204" pitchFamily="18" charset="0"/>
                <a:hlinkClick r:id="rId2"/>
              </a:rPr>
              <a:t>https://doi.org/10.1109/access.2022.3165563</a:t>
            </a:r>
            <a:endParaRPr lang="en-IN" sz="18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[2]B. K. Yazar, D. Ö.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Şahın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 Kiliç, “Low-Resource Neural Machine Translation: A Systematic Literature review,”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 pp. 131775–131813, Jan. 2023,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10.1109/access.2023.3336019</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[3]</a:t>
            </a:r>
            <a:r>
              <a:rPr lang="en-IN" sz="1800" dirty="0">
                <a:latin typeface="Cambria" panose="02040503050406030204" pitchFamily="18" charset="0"/>
                <a:ea typeface="Cambria" panose="02040503050406030204" pitchFamily="18" charset="0"/>
              </a:rPr>
              <a:t>Sethi, N., Dev, A., Bansal, P., Sharma, D. K., &amp; Gupta, D. (2023). Enhancing Low-Resource Sanskrit-Hindi Translation through Deep Learning with Ayurvedic Text. ACM Transactions on Asian and Low-Resource Language Information Processing. </a:t>
            </a:r>
            <a:r>
              <a:rPr lang="en-IN" sz="1800" dirty="0">
                <a:latin typeface="Cambria" panose="02040503050406030204" pitchFamily="18" charset="0"/>
                <a:ea typeface="Cambria" panose="02040503050406030204" pitchFamily="18" charset="0"/>
                <a:hlinkClick r:id="rId3"/>
              </a:rPr>
              <a:t>https://doi.org/10.1145/3637439</a:t>
            </a:r>
            <a:endParaRPr lang="en-IN" sz="18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lang="en-IN" sz="1800" u="none" strike="noStrike" dirty="0">
                <a:solidFill>
                  <a:srgbClr val="006699"/>
                </a:solidFill>
                <a:effectLst/>
              </a:rPr>
              <a:t> </a:t>
            </a:r>
            <a:r>
              <a:rPr lang="en-IN" sz="1800" b="0" i="0" u="none" strike="noStrike" dirty="0">
                <a:solidFill>
                  <a:srgbClr val="006699"/>
                </a:solidFill>
                <a:effectLst/>
                <a:latin typeface="HelveticaNeue Regular"/>
                <a:hlinkClick r:id="rId4"/>
              </a:rPr>
              <a:t>Xin Li</a:t>
            </a:r>
            <a:r>
              <a:rPr lang="en-IN" sz="1800" b="0" i="0" dirty="0">
                <a:solidFill>
                  <a:srgbClr val="333333"/>
                </a:solidFill>
                <a:effectLst/>
                <a:latin typeface="HelveticaNeue Regular"/>
              </a:rPr>
              <a:t>; </a:t>
            </a:r>
            <a:r>
              <a:rPr lang="en-IN" sz="1800" b="0" i="0" u="sng" dirty="0">
                <a:solidFill>
                  <a:srgbClr val="006699"/>
                </a:solidFill>
                <a:effectLst/>
                <a:latin typeface="HelveticaNeue Regular"/>
                <a:hlinkClick r:id="rId5"/>
              </a:rPr>
              <a:t>Shuai Gao</a:t>
            </a:r>
            <a:r>
              <a:rPr lang="en-IN" sz="1800" u="sng" dirty="0">
                <a:solidFill>
                  <a:srgbClr val="006699"/>
                </a:solidFill>
                <a:latin typeface="HelveticaNeue Regular"/>
              </a:rPr>
              <a:t> “</a:t>
            </a:r>
            <a:r>
              <a:rPr lang="en-US" sz="1800" b="1" i="0" dirty="0">
                <a:solidFill>
                  <a:srgbClr val="333333"/>
                </a:solidFill>
                <a:effectLst/>
                <a:latin typeface="HelveticaNeue Regular"/>
              </a:rPr>
              <a:t>Construction of Foreign Language Translation Recognition System Model Based on Artificial Intelligence Algorithms. </a:t>
            </a:r>
            <a:r>
              <a:rPr lang="en-US" sz="1800" b="1" i="0" dirty="0">
                <a:solidFill>
                  <a:srgbClr val="333333"/>
                </a:solidFill>
                <a:effectLst/>
                <a:latin typeface="HelveticaNeue Regular"/>
                <a:hlinkClick r:id="rId6"/>
              </a:rPr>
              <a:t>https://ieeexplore.ieee.org/abstract/document/10548204/authors#authors</a:t>
            </a:r>
            <a:endParaRPr lang="en-US" sz="1800" b="1" i="0" dirty="0">
              <a:solidFill>
                <a:srgbClr val="333333"/>
              </a:solidFill>
              <a:effectLst/>
              <a:latin typeface="HelveticaNeue Regular"/>
            </a:endParaRPr>
          </a:p>
          <a:p>
            <a:pPr algn="just">
              <a:buFont typeface="Wingdings" panose="05000000000000000000" pitchFamily="2" charset="2"/>
              <a:buChar char="Ø"/>
            </a:pPr>
            <a:r>
              <a:rPr lang="en-US" sz="1800" b="1" dirty="0">
                <a:solidFill>
                  <a:srgbClr val="333333"/>
                </a:solidFill>
                <a:latin typeface="HelveticaNeue Regular"/>
              </a:rPr>
              <a:t>[5] </a:t>
            </a:r>
            <a:r>
              <a:rPr lang="en-IN" sz="1800" dirty="0">
                <a:latin typeface="Cambria" panose="02040503050406030204" pitchFamily="18" charset="0"/>
                <a:ea typeface="Cambria" panose="02040503050406030204" pitchFamily="18" charset="0"/>
              </a:rPr>
              <a:t>Dey, S., </a:t>
            </a:r>
            <a:r>
              <a:rPr lang="en-IN" sz="1800" dirty="0" err="1">
                <a:latin typeface="Cambria" panose="02040503050406030204" pitchFamily="18" charset="0"/>
                <a:ea typeface="Cambria" panose="02040503050406030204" pitchFamily="18" charset="0"/>
              </a:rPr>
              <a:t>Sahidullah</a:t>
            </a:r>
            <a:r>
              <a:rPr lang="en-IN" sz="1800" dirty="0">
                <a:latin typeface="Cambria" panose="02040503050406030204" pitchFamily="18" charset="0"/>
                <a:ea typeface="Cambria" panose="02040503050406030204" pitchFamily="18" charset="0"/>
              </a:rPr>
              <a:t>, M., &amp; Saha, G. (2022b). An Overview of Indian Spoken Language Recognition from Machine Learning Perspective. ACM Transactions on Asian and Low-Resource Language Information Processing, 21(6), 1–45. </a:t>
            </a:r>
            <a:r>
              <a:rPr lang="en-IN" sz="1800" dirty="0">
                <a:latin typeface="Cambria" panose="02040503050406030204" pitchFamily="18" charset="0"/>
                <a:ea typeface="Cambria" panose="02040503050406030204" pitchFamily="18" charset="0"/>
                <a:hlinkClick r:id="rId7"/>
              </a:rPr>
              <a:t>https://doi.org/10.1145/3523179</a:t>
            </a:r>
            <a:endParaRPr lang="en-IN" sz="18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sz="1800" dirty="0">
                <a:latin typeface="Cambria" panose="02040503050406030204" pitchFamily="18" charset="0"/>
                <a:ea typeface="Cambria" panose="02040503050406030204" pitchFamily="18" charset="0"/>
              </a:rPr>
              <a:t>[6]</a:t>
            </a:r>
            <a:r>
              <a:rPr lang="en-US" sz="1800" b="1" i="0" dirty="0">
                <a:solidFill>
                  <a:srgbClr val="333333"/>
                </a:solidFill>
                <a:effectLst/>
                <a:latin typeface="HelveticaNeue Regular"/>
              </a:rPr>
              <a:t> </a:t>
            </a:r>
            <a:r>
              <a:rPr lang="en-IN" sz="1800" b="0" i="0" u="none" strike="noStrike" dirty="0">
                <a:solidFill>
                  <a:srgbClr val="006699"/>
                </a:solidFill>
                <a:effectLst/>
                <a:latin typeface="HelveticaNeue Regular"/>
                <a:hlinkClick r:id="rId8"/>
              </a:rPr>
              <a:t>Abdul Ghafoor</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9"/>
              </a:rPr>
              <a:t>Ali Shariq Imran</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0"/>
              </a:rPr>
              <a:t>Sher Muhammad Daudpota</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1"/>
              </a:rPr>
              <a:t>Zenun Kastrati</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2"/>
              </a:rPr>
              <a:t>Abdullah</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3"/>
              </a:rPr>
              <a:t>Rakhi Batra</a:t>
            </a:r>
            <a:r>
              <a:rPr lang="en-IN" sz="1800" b="0" i="0" u="none" strike="noStrike" dirty="0">
                <a:solidFill>
                  <a:srgbClr val="006699"/>
                </a:solidFill>
                <a:effectLst/>
                <a:latin typeface="HelveticaNeue Regular"/>
              </a:rPr>
              <a:t>.</a:t>
            </a:r>
            <a:r>
              <a:rPr lang="en-US" sz="1800" b="1" i="0" dirty="0">
                <a:solidFill>
                  <a:srgbClr val="333333"/>
                </a:solidFill>
                <a:effectLst/>
                <a:latin typeface="HelveticaNeue Regular"/>
              </a:rPr>
              <a:t>The Impact of Translating Resource-Rich Datasets to Low-Resource Languages Through Multi-Lingual Text Processing. </a:t>
            </a:r>
            <a:r>
              <a:rPr lang="en-US" sz="1800" b="1" i="0" dirty="0">
                <a:solidFill>
                  <a:srgbClr val="333333"/>
                </a:solidFill>
                <a:effectLst/>
                <a:latin typeface="HelveticaNeue Regular"/>
                <a:hlinkClick r:id="rId14"/>
              </a:rPr>
              <a:t>https://ieeexplore.ieee.org/abstract/document/9529190</a:t>
            </a:r>
            <a:endParaRPr lang="en-US" sz="1800" b="1" i="0" dirty="0">
              <a:solidFill>
                <a:srgbClr val="333333"/>
              </a:solidFill>
              <a:effectLst/>
              <a:latin typeface="HelveticaNeue Regular"/>
            </a:endParaRPr>
          </a:p>
          <a:p>
            <a:pPr algn="just">
              <a:buFont typeface="Wingdings" panose="05000000000000000000" pitchFamily="2" charset="2"/>
              <a:buChar char="Ø"/>
            </a:pPr>
            <a:r>
              <a:rPr lang="en-US" sz="1800" b="1" i="0" dirty="0">
                <a:solidFill>
                  <a:srgbClr val="333333"/>
                </a:solidFill>
                <a:effectLst/>
                <a:latin typeface="HelveticaNeue Regular"/>
              </a:rPr>
              <a:t>[7] </a:t>
            </a:r>
            <a:r>
              <a:rPr lang="en-IN" sz="1800" b="0" i="0" u="none" strike="noStrike" dirty="0">
                <a:solidFill>
                  <a:srgbClr val="006699"/>
                </a:solidFill>
                <a:effectLst/>
                <a:latin typeface="HelveticaNeue Regular"/>
                <a:hlinkClick r:id="rId15"/>
              </a:rPr>
              <a:t>A. </a:t>
            </a:r>
            <a:r>
              <a:rPr lang="en-IN" sz="1800" b="0" i="0" u="none" strike="noStrike" dirty="0" err="1">
                <a:solidFill>
                  <a:srgbClr val="006699"/>
                </a:solidFill>
                <a:effectLst/>
                <a:latin typeface="HelveticaNeue Regular"/>
                <a:hlinkClick r:id="rId15"/>
              </a:rPr>
              <a:t>Stolcke</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6"/>
              </a:rPr>
              <a:t>Barry Chen</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7"/>
              </a:rPr>
              <a:t>H. Franco</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8"/>
              </a:rPr>
              <a:t>Venkata Ramana Rao Gadde</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19"/>
              </a:rPr>
              <a:t>M. </a:t>
            </a:r>
            <a:r>
              <a:rPr lang="en-IN" sz="1800" b="0" i="0" u="none" strike="noStrike" dirty="0" err="1">
                <a:solidFill>
                  <a:srgbClr val="006699"/>
                </a:solidFill>
                <a:effectLst/>
                <a:latin typeface="HelveticaNeue Regular"/>
                <a:hlinkClick r:id="rId19"/>
              </a:rPr>
              <a:t>Graciarena</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20"/>
              </a:rPr>
              <a:t>Mei-Yuh Hwang</a:t>
            </a:r>
            <a:r>
              <a:rPr lang="en-IN" sz="1800" b="0" i="0" u="none" strike="noStrike" dirty="0">
                <a:solidFill>
                  <a:srgbClr val="006699"/>
                </a:solidFill>
                <a:effectLst/>
                <a:latin typeface="HelveticaNeue Regular"/>
              </a:rPr>
              <a:t> </a:t>
            </a:r>
            <a:r>
              <a:rPr lang="en-US" sz="1800" b="1" i="0" dirty="0">
                <a:solidFill>
                  <a:srgbClr val="333333"/>
                </a:solidFill>
                <a:effectLst/>
                <a:latin typeface="HelveticaNeue Regular"/>
              </a:rPr>
              <a:t>Recent innovations in speech-to-text transcription at SRI-ICSI-UW  https://ieeexplore.ieee.org/abstract/document/1677992</a:t>
            </a:r>
          </a:p>
          <a:p>
            <a:pPr algn="just">
              <a:buFont typeface="Wingdings" panose="05000000000000000000" pitchFamily="2" charset="2"/>
              <a:buChar char="Ø"/>
            </a:pPr>
            <a:r>
              <a:rPr lang="en-US" sz="1800" b="1" i="0" dirty="0">
                <a:solidFill>
                  <a:srgbClr val="333333"/>
                </a:solidFill>
                <a:effectLst/>
                <a:latin typeface="HelveticaNeue Regular"/>
              </a:rPr>
              <a:t>[8]</a:t>
            </a:r>
            <a:r>
              <a:rPr lang="en-US" sz="1800" dirty="0"/>
              <a:t> </a:t>
            </a:r>
            <a:r>
              <a:rPr lang="en-IN" sz="1800" dirty="0"/>
              <a:t>Jiajun Zhang and </a:t>
            </a:r>
            <a:r>
              <a:rPr lang="en-IN" sz="1800" dirty="0" err="1"/>
              <a:t>Chengqing</a:t>
            </a:r>
            <a:r>
              <a:rPr lang="en-IN" sz="1800" dirty="0"/>
              <a:t> Zong “</a:t>
            </a:r>
            <a:r>
              <a:rPr lang="en-US" sz="1800" dirty="0"/>
              <a:t>Deep Neural Networks in Machine Translation: An Overview”</a:t>
            </a:r>
          </a:p>
          <a:p>
            <a:pPr marL="0" indent="0" algn="just">
              <a:buNone/>
            </a:pPr>
            <a:r>
              <a:rPr lang="en-US" sz="1800" b="1" i="0" dirty="0">
                <a:solidFill>
                  <a:srgbClr val="333333"/>
                </a:solidFill>
                <a:effectLst/>
                <a:latin typeface="HelveticaNeue Regular"/>
              </a:rPr>
              <a:t>            https://nlpr.ia.ac.cn/cip/ZongPublications/2015/IEEE-Zhang-8-5.pdf</a:t>
            </a:r>
          </a:p>
          <a:p>
            <a:pPr algn="just">
              <a:buFont typeface="Wingdings" panose="05000000000000000000" pitchFamily="2" charset="2"/>
              <a:buChar char="Ø"/>
            </a:pPr>
            <a:r>
              <a:rPr lang="en-IN" sz="1800" dirty="0">
                <a:latin typeface="Cambria" panose="02040503050406030204" pitchFamily="18" charset="0"/>
                <a:ea typeface="Cambria" panose="02040503050406030204" pitchFamily="18" charset="0"/>
              </a:rPr>
              <a:t>[9]</a:t>
            </a:r>
            <a:r>
              <a:rPr lang="en-US" sz="1800" b="1" i="0" dirty="0">
                <a:solidFill>
                  <a:srgbClr val="333333"/>
                </a:solidFill>
                <a:effectLst/>
                <a:latin typeface="HelveticaNeue Regular"/>
              </a:rPr>
              <a:t> </a:t>
            </a:r>
            <a:r>
              <a:rPr lang="en-IN" sz="1800" b="0" i="0" u="none" strike="noStrike" dirty="0">
                <a:solidFill>
                  <a:srgbClr val="006699"/>
                </a:solidFill>
                <a:effectLst/>
                <a:latin typeface="HelveticaNeue Regular"/>
                <a:hlinkClick r:id="rId21"/>
              </a:rPr>
              <a:t>R. Jensen</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22"/>
              </a:rPr>
              <a:t>Q. Shen</a:t>
            </a:r>
            <a:r>
              <a:rPr lang="en-IN" sz="1800" b="0" i="0" u="none" strike="noStrike" dirty="0">
                <a:solidFill>
                  <a:srgbClr val="006699"/>
                </a:solidFill>
                <a:effectLst/>
                <a:latin typeface="HelveticaNeue Regular"/>
              </a:rPr>
              <a:t> </a:t>
            </a:r>
            <a:r>
              <a:rPr lang="en-US" sz="1800" b="1" i="0" dirty="0">
                <a:solidFill>
                  <a:srgbClr val="333333"/>
                </a:solidFill>
                <a:effectLst/>
                <a:latin typeface="HelveticaNeue Regular"/>
              </a:rPr>
              <a:t>Semantics-preserving dimensionality reduction: rough and fuzzy-rough-based approaches. </a:t>
            </a:r>
            <a:r>
              <a:rPr lang="en-US" sz="1800" b="1" i="0" dirty="0">
                <a:solidFill>
                  <a:srgbClr val="333333"/>
                </a:solidFill>
                <a:effectLst/>
                <a:latin typeface="HelveticaNeue Regular"/>
                <a:hlinkClick r:id="rId23"/>
              </a:rPr>
              <a:t>https://ieeexplore.ieee.org/abstract/document/1350758</a:t>
            </a:r>
            <a:endParaRPr lang="en-US" sz="1800" b="1" i="0" dirty="0">
              <a:solidFill>
                <a:srgbClr val="333333"/>
              </a:solidFill>
              <a:effectLst/>
              <a:latin typeface="HelveticaNeue Regular"/>
            </a:endParaRPr>
          </a:p>
          <a:p>
            <a:pPr algn="just">
              <a:buFont typeface="Wingdings" panose="05000000000000000000" pitchFamily="2" charset="2"/>
              <a:buChar char="Ø"/>
            </a:pPr>
            <a:r>
              <a:rPr lang="en-US" sz="1800" b="1" dirty="0">
                <a:solidFill>
                  <a:srgbClr val="333333"/>
                </a:solidFill>
                <a:latin typeface="HelveticaNeue Regular"/>
              </a:rPr>
              <a:t>[10]</a:t>
            </a:r>
            <a:r>
              <a:rPr lang="en-US" sz="1800" b="1" i="0" dirty="0">
                <a:solidFill>
                  <a:srgbClr val="333333"/>
                </a:solidFill>
                <a:effectLst/>
                <a:latin typeface="HelveticaNeue Regular"/>
              </a:rPr>
              <a:t> </a:t>
            </a:r>
            <a:r>
              <a:rPr lang="en-IN" sz="1800" b="0" i="0" u="none" strike="noStrike" dirty="0">
                <a:solidFill>
                  <a:srgbClr val="006699"/>
                </a:solidFill>
                <a:effectLst/>
                <a:latin typeface="HelveticaNeue Regular"/>
                <a:hlinkClick r:id="rId24"/>
              </a:rPr>
              <a:t>Mai Miyabe</a:t>
            </a:r>
            <a:r>
              <a:rPr lang="en-IN" sz="1800" b="0" i="0" dirty="0">
                <a:solidFill>
                  <a:srgbClr val="333333"/>
                </a:solidFill>
                <a:effectLst/>
                <a:latin typeface="HelveticaNeue Regular"/>
              </a:rPr>
              <a:t>; </a:t>
            </a:r>
            <a:r>
              <a:rPr lang="en-IN" sz="1800" b="0" i="0" u="none" strike="noStrike" dirty="0">
                <a:solidFill>
                  <a:srgbClr val="006699"/>
                </a:solidFill>
                <a:effectLst/>
                <a:latin typeface="HelveticaNeue Regular"/>
                <a:hlinkClick r:id="rId25"/>
              </a:rPr>
              <a:t>Takashi Yoshino</a:t>
            </a:r>
            <a:r>
              <a:rPr lang="en-IN" sz="1800" b="0" i="0" u="none" strike="noStrike" dirty="0">
                <a:solidFill>
                  <a:srgbClr val="006699"/>
                </a:solidFill>
                <a:effectLst/>
                <a:latin typeface="HelveticaNeue Regular"/>
              </a:rPr>
              <a:t> </a:t>
            </a:r>
            <a:r>
              <a:rPr lang="en-US" sz="1800" b="1" i="0" dirty="0">
                <a:solidFill>
                  <a:srgbClr val="333333"/>
                </a:solidFill>
                <a:effectLst/>
                <a:latin typeface="HelveticaNeue Regular"/>
              </a:rPr>
              <a:t>Evaluation of the Validity of Back-Translation as a Method of Assessing the Accuracy of Machine Translation. https://ieeexplore.ieee.org/abstract/document/7433246</a:t>
            </a:r>
          </a:p>
          <a:p>
            <a:pPr algn="just">
              <a:buFont typeface="Wingdings" panose="05000000000000000000" pitchFamily="2" charset="2"/>
              <a:buChar char="Ø"/>
            </a:pPr>
            <a:endParaRPr lang="en-US" sz="1800" b="1" i="0" dirty="0">
              <a:solidFill>
                <a:srgbClr val="333333"/>
              </a:solidFill>
              <a:effectLst/>
              <a:latin typeface="HelveticaNeue Regular"/>
            </a:endParaRPr>
          </a:p>
          <a:p>
            <a:pPr algn="just">
              <a:buFont typeface="Wingdings" panose="05000000000000000000" pitchFamily="2" charset="2"/>
              <a:buChar char="Ø"/>
            </a:pPr>
            <a:endParaRPr lang="en-IN" sz="18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18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1800" b="1" i="0" dirty="0">
              <a:solidFill>
                <a:srgbClr val="333333"/>
              </a:solidFill>
              <a:effectLst/>
              <a:latin typeface="HelveticaNeue Regular"/>
            </a:endParaRPr>
          </a:p>
          <a:p>
            <a:pPr>
              <a:lnSpc>
                <a:spcPts val="2250"/>
              </a:lnSpc>
            </a:pPr>
            <a:endParaRPr lang="en-US" sz="1800" b="1" i="0" dirty="0">
              <a:solidFill>
                <a:srgbClr val="333333"/>
              </a:solidFill>
              <a:effectLst/>
              <a:latin typeface="HelveticaNeue Regular"/>
            </a:endParaRPr>
          </a:p>
          <a:p>
            <a:pPr algn="just">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800" dirty="0"/>
          </a:p>
          <a:p>
            <a:pPr algn="just">
              <a:buFont typeface="Wingdings" panose="05000000000000000000" pitchFamily="2" charset="2"/>
              <a:buChar char="Ø"/>
            </a:pPr>
            <a:endParaRPr lang="en-IN" sz="18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16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1600" b="1" i="0" dirty="0">
              <a:solidFill>
                <a:srgbClr val="333333"/>
              </a:solidFill>
              <a:effectLst/>
              <a:latin typeface="HelveticaNeue Regular"/>
            </a:endParaRPr>
          </a:p>
          <a:p>
            <a:pPr>
              <a:lnSpc>
                <a:spcPts val="2250"/>
              </a:lnSpc>
            </a:pPr>
            <a:endParaRPr lang="en-US" sz="1600" b="1" i="0" dirty="0">
              <a:solidFill>
                <a:srgbClr val="333333"/>
              </a:solidFill>
              <a:effectLst/>
              <a:latin typeface="HelveticaNeue Regular"/>
            </a:endParaRPr>
          </a:p>
          <a:p>
            <a:pPr algn="just">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r>
              <a:rPr lang="en-IN" sz="2400" kern="100" dirty="0">
                <a:latin typeface="Cambria" panose="02040503050406030204" pitchFamily="18" charset="0"/>
                <a:ea typeface="Cambria" panose="02040503050406030204" pitchFamily="18" charset="0"/>
                <a:cs typeface="Times New Roman" panose="02020603050405020304" pitchFamily="18" charset="0"/>
              </a:rPr>
              <a:t>We aim to build a software for translating resource material and other texts from English to other local Indian Languages.  </a:t>
            </a:r>
            <a:r>
              <a:rPr lang="en-IN" sz="2400" kern="100" dirty="0">
                <a:effectLst/>
                <a:latin typeface="Cambria" panose="02040503050406030204" pitchFamily="18" charset="0"/>
                <a:ea typeface="Cambria" panose="02040503050406030204" pitchFamily="18" charset="0"/>
                <a:cs typeface="Times New Roman" panose="02020603050405020304" pitchFamily="18" charset="0"/>
              </a:rPr>
              <a:t>According to the Census of India of 2001, India has 122 major languages and 1599 other languages are spoken by the 1.38 billion population of India. </a:t>
            </a:r>
          </a:p>
          <a:p>
            <a:r>
              <a:rPr lang="en-IN" sz="2400" kern="100" dirty="0">
                <a:effectLst/>
                <a:latin typeface="Cambria" panose="02040503050406030204" pitchFamily="18" charset="0"/>
                <a:ea typeface="Cambria" panose="02040503050406030204" pitchFamily="18" charset="0"/>
                <a:cs typeface="Times New Roman" panose="02020603050405020304" pitchFamily="18" charset="0"/>
              </a:rPr>
              <a:t>According to the Eighth Schedule of the Constitution, twenty-two (22) of them are considered as official languages; viz. Assamese, Bengali, Gujarati, Hindi, Kannada, Kashmiri, Konkani, Malayalam, Manipuri, Marathi, Nepali, Oriya, Punjabi, Sanskrit, Sindhi, Tamil, Telugu, Urdu, Bodo, </a:t>
            </a:r>
            <a:r>
              <a:rPr lang="en-IN" sz="2400" kern="100" dirty="0" err="1">
                <a:effectLst/>
                <a:latin typeface="Cambria" panose="02040503050406030204" pitchFamily="18" charset="0"/>
                <a:ea typeface="Cambria" panose="02040503050406030204" pitchFamily="18" charset="0"/>
                <a:cs typeface="Times New Roman" panose="02020603050405020304" pitchFamily="18" charset="0"/>
              </a:rPr>
              <a:t>Santhali</a:t>
            </a:r>
            <a:r>
              <a:rPr lang="en-IN" sz="2400" kern="100" dirty="0">
                <a:effectLst/>
                <a:latin typeface="Cambria" panose="02040503050406030204" pitchFamily="18" charset="0"/>
                <a:ea typeface="Cambria" panose="02040503050406030204" pitchFamily="18" charset="0"/>
                <a:cs typeface="Times New Roman" panose="02020603050405020304" pitchFamily="18" charset="0"/>
              </a:rPr>
              <a:t>, Maithili and Dogri. </a:t>
            </a:r>
          </a:p>
          <a:p>
            <a:r>
              <a:rPr lang="en-IN" sz="2400" kern="100" dirty="0">
                <a:effectLst/>
                <a:latin typeface="Cambria" panose="02040503050406030204" pitchFamily="18" charset="0"/>
                <a:ea typeface="Cambria" panose="02040503050406030204" pitchFamily="18" charset="0"/>
                <a:cs typeface="Times New Roman" panose="02020603050405020304" pitchFamily="18" charset="0"/>
              </a:rPr>
              <a:t>Translation  services are essential for various sectors. As, most people only know one or two languages, translation services assist them in obtaining necessary information in their own tongue by eliminating the language barrier.</a:t>
            </a:r>
            <a:r>
              <a:rPr lang="en-US" sz="2400" dirty="0">
                <a:latin typeface="Cambria" panose="02040503050406030204" pitchFamily="18" charset="0"/>
                <a:ea typeface="Cambria" panose="02040503050406030204" pitchFamily="18" charset="0"/>
                <a:cs typeface="Times New Roman" panose="02020603050405020304" pitchFamily="18" charset="0"/>
              </a:rPr>
              <a:t> </a:t>
            </a:r>
          </a:p>
          <a:p>
            <a:r>
              <a:rPr lang="en-US" sz="2400" dirty="0">
                <a:latin typeface="Cambria" panose="02040503050406030204" pitchFamily="18" charset="0"/>
                <a:ea typeface="Cambria" panose="02040503050406030204" pitchFamily="18" charset="0"/>
                <a:cs typeface="Times New Roman" panose="02020603050405020304" pitchFamily="18" charset="0"/>
              </a:rPr>
              <a:t>This solution will be user-friendly, easy to use and understand, can work with multiple dialects, and handle linguistic nuances such as grammar, sentence structure, and cultural context. The software will assist in translation of these texts created in multiple forms: word document, pdf document, text in images etc.</a:t>
            </a:r>
            <a:r>
              <a:rPr lang="en-US" dirty="0">
                <a:latin typeface="Cambria" panose="02040503050406030204" pitchFamily="18" charset="0"/>
                <a:ea typeface="Cambria" panose="02040503050406030204" pitchFamily="18" charset="0"/>
                <a:cs typeface="Times New Roman" panose="02020603050405020304" pitchFamily="18" charset="0"/>
              </a:rPr>
              <a:t> Our focus is to develop a model with a high accuracy. We also wish to implement text to speech function in our project.</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668000" cy="487362"/>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28E2943-9187-ECF6-7E0B-CC707D221DAD}"/>
              </a:ext>
            </a:extLst>
          </p:cNvPr>
          <p:cNvGraphicFramePr>
            <a:graphicFrameLocks noGrp="1"/>
          </p:cNvGraphicFramePr>
          <p:nvPr>
            <p:ph idx="1"/>
            <p:extLst>
              <p:ext uri="{D42A27DB-BD31-4B8C-83A1-F6EECF244321}">
                <p14:modId xmlns:p14="http://schemas.microsoft.com/office/powerpoint/2010/main" val="1647089792"/>
              </p:ext>
            </p:extLst>
          </p:nvPr>
        </p:nvGraphicFramePr>
        <p:xfrm>
          <a:off x="889262" y="487362"/>
          <a:ext cx="10667999" cy="5474063"/>
        </p:xfrm>
        <a:graphic>
          <a:graphicData uri="http://schemas.openxmlformats.org/drawingml/2006/table">
            <a:tbl>
              <a:tblPr firstRow="1" bandRow="1">
                <a:tableStyleId>{5C22544A-7EE6-4342-B048-85BDC9FD1C3A}</a:tableStyleId>
              </a:tblPr>
              <a:tblGrid>
                <a:gridCol w="3340139">
                  <a:extLst>
                    <a:ext uri="{9D8B030D-6E8A-4147-A177-3AD203B41FA5}">
                      <a16:colId xmlns:a16="http://schemas.microsoft.com/office/drawing/2014/main" val="4153329693"/>
                    </a:ext>
                  </a:extLst>
                </a:gridCol>
                <a:gridCol w="3756783">
                  <a:extLst>
                    <a:ext uri="{9D8B030D-6E8A-4147-A177-3AD203B41FA5}">
                      <a16:colId xmlns:a16="http://schemas.microsoft.com/office/drawing/2014/main" val="2658082204"/>
                    </a:ext>
                  </a:extLst>
                </a:gridCol>
                <a:gridCol w="3571077">
                  <a:extLst>
                    <a:ext uri="{9D8B030D-6E8A-4147-A177-3AD203B41FA5}">
                      <a16:colId xmlns:a16="http://schemas.microsoft.com/office/drawing/2014/main" val="507316107"/>
                    </a:ext>
                  </a:extLst>
                </a:gridCol>
              </a:tblGrid>
              <a:tr h="203229">
                <a:tc>
                  <a:txBody>
                    <a:bodyPr/>
                    <a:lstStyle/>
                    <a:p>
                      <a:pPr algn="ctr"/>
                      <a:r>
                        <a:rPr lang="en-US" sz="900" dirty="0"/>
                        <a:t>PAPER REFERRED</a:t>
                      </a:r>
                      <a:endParaRPr lang="en-IN" sz="900" dirty="0"/>
                    </a:p>
                  </a:txBody>
                  <a:tcPr/>
                </a:tc>
                <a:tc>
                  <a:txBody>
                    <a:bodyPr/>
                    <a:lstStyle/>
                    <a:p>
                      <a:pPr algn="ctr"/>
                      <a:r>
                        <a:rPr lang="en-US" sz="900" dirty="0"/>
                        <a:t>ADVANTAGES</a:t>
                      </a:r>
                      <a:endParaRPr lang="en-IN" sz="900" dirty="0"/>
                    </a:p>
                  </a:txBody>
                  <a:tcPr/>
                </a:tc>
                <a:tc>
                  <a:txBody>
                    <a:bodyPr/>
                    <a:lstStyle/>
                    <a:p>
                      <a:pPr algn="ctr"/>
                      <a:r>
                        <a:rPr lang="en-US" sz="900" dirty="0"/>
                        <a:t>DISADVANTAGES</a:t>
                      </a:r>
                      <a:endParaRPr lang="en-IN" sz="900" dirty="0"/>
                    </a:p>
                  </a:txBody>
                  <a:tcPr/>
                </a:tc>
                <a:extLst>
                  <a:ext uri="{0D108BD9-81ED-4DB2-BD59-A6C34878D82A}">
                    <a16:rowId xmlns:a16="http://schemas.microsoft.com/office/drawing/2014/main" val="4140862785"/>
                  </a:ext>
                </a:extLst>
              </a:tr>
              <a:tr h="90132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900" dirty="0">
                          <a:latin typeface="Cambria" panose="02040503050406030204" pitchFamily="18" charset="0"/>
                          <a:ea typeface="Cambria" panose="02040503050406030204" pitchFamily="18" charset="0"/>
                        </a:rPr>
                        <a:t>Bangla Natural Language Processing: A Comprehensive analysis of Classical, Machine Learning, and Deep Learning-Based methods. IEEE Access, 10, 38999–39044. </a:t>
                      </a:r>
                      <a:r>
                        <a:rPr lang="en-IN" sz="900" dirty="0">
                          <a:latin typeface="Cambria" panose="02040503050406030204" pitchFamily="18" charset="0"/>
                          <a:ea typeface="Cambria" panose="02040503050406030204" pitchFamily="18" charset="0"/>
                          <a:hlinkClick r:id="rId2"/>
                        </a:rPr>
                        <a:t>https://doi.org/10.1109/access.2022.3165563</a:t>
                      </a:r>
                      <a:endParaRPr lang="en-IN" sz="900" dirty="0">
                        <a:latin typeface="Cambria" panose="02040503050406030204" pitchFamily="18" charset="0"/>
                        <a:ea typeface="Cambria" panose="02040503050406030204" pitchFamily="18" charset="0"/>
                      </a:endParaRPr>
                    </a:p>
                    <a:p>
                      <a:endParaRPr lang="en-IN" sz="900" dirty="0"/>
                    </a:p>
                  </a:txBody>
                  <a:tcPr/>
                </a:tc>
                <a:tc>
                  <a:txBody>
                    <a:bodyPr/>
                    <a:lstStyle/>
                    <a:p>
                      <a:r>
                        <a:rPr lang="en-US" sz="900" dirty="0"/>
                        <a:t>The paper provides an extensive review of Bangla NLP, covering classical, machine learning, and deep learning-based methods, making it a valuable resource for researchers and practitioners.</a:t>
                      </a:r>
                      <a:endParaRPr lang="en-IN" sz="900" dirty="0"/>
                    </a:p>
                  </a:txBody>
                  <a:tcPr/>
                </a:tc>
                <a:tc>
                  <a:txBody>
                    <a:bodyPr/>
                    <a:lstStyle/>
                    <a:p>
                      <a:r>
                        <a:rPr lang="en-US" sz="900" dirty="0"/>
                        <a:t>While the paper covers many techniques, it may lack detailed practical implementations or real-world case studies that demonstrate the effectiveness of these methods in applied scenarios.</a:t>
                      </a:r>
                      <a:endParaRPr lang="en-IN" sz="900" dirty="0"/>
                    </a:p>
                  </a:txBody>
                  <a:tcPr/>
                </a:tc>
                <a:extLst>
                  <a:ext uri="{0D108BD9-81ED-4DB2-BD59-A6C34878D82A}">
                    <a16:rowId xmlns:a16="http://schemas.microsoft.com/office/drawing/2014/main" val="1835791741"/>
                  </a:ext>
                </a:extLst>
              </a:tr>
              <a:tr h="825109">
                <a:tc>
                  <a:txBody>
                    <a:bodyPr/>
                    <a:lstStyle/>
                    <a:p>
                      <a:pPr marL="152400" indent="0" algn="just">
                        <a:spcBef>
                          <a:spcPts val="0"/>
                        </a:spcBef>
                        <a:buFont typeface="Wingdings" panose="05000000000000000000" pitchFamily="2" charset="2"/>
                        <a:buNone/>
                      </a:pPr>
                      <a:r>
                        <a:rPr lang="en-IN" sz="900" dirty="0">
                          <a:latin typeface="Cambria" panose="02040503050406030204" pitchFamily="18" charset="0"/>
                          <a:ea typeface="Cambria" panose="02040503050406030204" pitchFamily="18" charset="0"/>
                        </a:rPr>
                        <a:t>Low-Resource Neural Machine Translation: A Systematic Literature review. IEEE Access, 11, 131775–131813. </a:t>
                      </a:r>
                      <a:r>
                        <a:rPr lang="en-IN" sz="900" dirty="0">
                          <a:latin typeface="Cambria" panose="02040503050406030204" pitchFamily="18" charset="0"/>
                          <a:ea typeface="Cambria" panose="02040503050406030204" pitchFamily="18" charset="0"/>
                          <a:hlinkClick r:id="rId3"/>
                        </a:rPr>
                        <a:t>https://doi.org/10.1109/access.2023.3336019</a:t>
                      </a:r>
                      <a:endParaRPr lang="en-IN" sz="9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900" dirty="0">
                        <a:latin typeface="Cambria" panose="02040503050406030204" pitchFamily="18" charset="0"/>
                        <a:ea typeface="Cambria" panose="02040503050406030204" pitchFamily="18" charset="0"/>
                      </a:endParaRPr>
                    </a:p>
                    <a:p>
                      <a:endParaRPr lang="en-IN" sz="900" dirty="0"/>
                    </a:p>
                  </a:txBody>
                  <a:tcPr/>
                </a:tc>
                <a:tc>
                  <a:txBody>
                    <a:bodyPr/>
                    <a:lstStyle/>
                    <a:p>
                      <a:r>
                        <a:rPr lang="en-US" sz="900" dirty="0"/>
                        <a:t>The paper systematically reviews low-resource neural machine translation (NMT) techniques, providing a structured and detailed overview of existing challenges, methods, and advancements.</a:t>
                      </a:r>
                      <a:endParaRPr lang="en-IN" sz="900" dirty="0"/>
                    </a:p>
                  </a:txBody>
                  <a:tcPr/>
                </a:tc>
                <a:tc>
                  <a:txBody>
                    <a:bodyPr/>
                    <a:lstStyle/>
                    <a:p>
                      <a:r>
                        <a:rPr lang="en-US" sz="900" dirty="0"/>
                        <a:t>The paper may focus primarily on widely used benchmark datasets, potentially overlooking real-world low-resource languages with unique linguistic characteristics and challenges.</a:t>
                      </a:r>
                      <a:endParaRPr lang="en-IN" sz="900" dirty="0"/>
                    </a:p>
                  </a:txBody>
                  <a:tcPr/>
                </a:tc>
                <a:extLst>
                  <a:ext uri="{0D108BD9-81ED-4DB2-BD59-A6C34878D82A}">
                    <a16:rowId xmlns:a16="http://schemas.microsoft.com/office/drawing/2014/main" val="1830360352"/>
                  </a:ext>
                </a:extLst>
              </a:tr>
              <a:tr h="1292158">
                <a:tc>
                  <a:txBody>
                    <a:bodyPr/>
                    <a:lstStyle/>
                    <a:p>
                      <a:pPr algn="just"/>
                      <a:r>
                        <a:rPr lang="en-IN" sz="900" b="0" i="0" u="none" strike="noStrike" kern="1200" baseline="0" dirty="0">
                          <a:solidFill>
                            <a:schemeClr val="dk1"/>
                          </a:solidFill>
                          <a:latin typeface="+mn-lt"/>
                          <a:ea typeface="+mn-ea"/>
                          <a:cs typeface="+mn-cs"/>
                        </a:rPr>
                        <a:t>Enhancing Low-Resource</a:t>
                      </a:r>
                    </a:p>
                    <a:p>
                      <a:pPr algn="just"/>
                      <a:r>
                        <a:rPr lang="en-US" sz="900" b="0" i="0" u="none" strike="noStrike" kern="1200" baseline="0" dirty="0">
                          <a:solidFill>
                            <a:schemeClr val="dk1"/>
                          </a:solidFill>
                          <a:latin typeface="+mn-lt"/>
                          <a:ea typeface="+mn-ea"/>
                          <a:cs typeface="+mn-cs"/>
                        </a:rPr>
                        <a:t>Sanskrit-Hindi Translation through Deep Learning with Ayurvedic Text,” ACM</a:t>
                      </a:r>
                    </a:p>
                    <a:p>
                      <a:pPr algn="just"/>
                      <a:r>
                        <a:rPr lang="en-US" sz="900" b="0" i="0" u="none" strike="noStrike" kern="1200" baseline="0" dirty="0">
                          <a:solidFill>
                            <a:schemeClr val="dk1"/>
                          </a:solidFill>
                          <a:latin typeface="+mn-lt"/>
                          <a:ea typeface="+mn-ea"/>
                          <a:cs typeface="+mn-cs"/>
                        </a:rPr>
                        <a:t>Transactions on Asian and Low-Resource Language Information Processing, Dec.</a:t>
                      </a:r>
                    </a:p>
                    <a:p>
                      <a:pPr algn="just"/>
                      <a:r>
                        <a:rPr lang="en-IN" sz="900" b="0" i="0" u="none" strike="noStrike" kern="1200" baseline="0" dirty="0">
                          <a:solidFill>
                            <a:schemeClr val="dk1"/>
                          </a:solidFill>
                          <a:latin typeface="+mn-lt"/>
                          <a:ea typeface="+mn-ea"/>
                          <a:cs typeface="+mn-cs"/>
                        </a:rPr>
                        <a:t>2023, https://dl.acm.org/doi/10.1145/3637439</a:t>
                      </a:r>
                      <a:endParaRPr lang="en-IN" sz="900" dirty="0"/>
                    </a:p>
                  </a:txBody>
                  <a:tcPr/>
                </a:tc>
                <a:tc>
                  <a:txBody>
                    <a:bodyPr/>
                    <a:lstStyle/>
                    <a:p>
                      <a:r>
                        <a:rPr lang="en-US" sz="900" dirty="0"/>
                        <a:t>It contributes to the </a:t>
                      </a:r>
                      <a:r>
                        <a:rPr lang="en-US" sz="900" b="1" dirty="0"/>
                        <a:t>preservation and digitization of Ayurvedic knowledge</a:t>
                      </a:r>
                      <a:r>
                        <a:rPr lang="en-US" sz="900" dirty="0"/>
                        <a:t>, making ancient Sanskrit texts more accessible for research, education, and application in modern medicine through improved machine translation techniques.</a:t>
                      </a:r>
                      <a:endParaRPr lang="en-IN" sz="900" dirty="0"/>
                    </a:p>
                  </a:txBody>
                  <a:tcPr/>
                </a:tc>
                <a:tc>
                  <a:txBody>
                    <a:bodyPr/>
                    <a:lstStyle/>
                    <a:p>
                      <a:r>
                        <a:rPr lang="en-US" sz="900" b="1" dirty="0"/>
                        <a:t>Low-resource languages often lack large, high-quality parallel corpora</a:t>
                      </a:r>
                      <a:r>
                        <a:rPr lang="en-US" sz="900" dirty="0"/>
                        <a:t>, which may limit the model's accuracy and generalization, potentially leading to mistranslations or loss of nuanced meanings in Ayurvedic texts.</a:t>
                      </a:r>
                      <a:endParaRPr lang="en-IN" sz="900" dirty="0"/>
                    </a:p>
                  </a:txBody>
                  <a:tcPr/>
                </a:tc>
                <a:extLst>
                  <a:ext uri="{0D108BD9-81ED-4DB2-BD59-A6C34878D82A}">
                    <a16:rowId xmlns:a16="http://schemas.microsoft.com/office/drawing/2014/main" val="1679116743"/>
                  </a:ext>
                </a:extLst>
              </a:tr>
              <a:tr h="730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dirty="0">
                          <a:solidFill>
                            <a:srgbClr val="333333"/>
                          </a:solidFill>
                          <a:effectLst/>
                          <a:latin typeface="HelveticaNeue Regular"/>
                        </a:rPr>
                        <a:t>Evaluation of the Validity of Back-Translation as a Method of Assessing the Accuracy of Machine Translation</a:t>
                      </a:r>
                      <a:endParaRPr lang="en-IN" sz="900" dirty="0"/>
                    </a:p>
                  </a:txBody>
                  <a:tcPr/>
                </a:tc>
                <a:tc>
                  <a:txBody>
                    <a:bodyPr/>
                    <a:lstStyle/>
                    <a:p>
                      <a:r>
                        <a:rPr lang="en-US" sz="800" dirty="0"/>
                        <a:t>Provides a mechanism to calculate the accuracy of translation</a:t>
                      </a:r>
                      <a:endParaRPr lang="en-IN" sz="800" dirty="0"/>
                    </a:p>
                  </a:txBody>
                  <a:tcPr/>
                </a:tc>
                <a:tc>
                  <a:txBody>
                    <a:bodyPr/>
                    <a:lstStyle/>
                    <a:p>
                      <a:r>
                        <a:rPr lang="en-US" sz="800" dirty="0"/>
                        <a:t>Less accurate and does not provide enough successful  results practically</a:t>
                      </a:r>
                    </a:p>
                  </a:txBody>
                  <a:tcPr/>
                </a:tc>
                <a:extLst>
                  <a:ext uri="{0D108BD9-81ED-4DB2-BD59-A6C34878D82A}">
                    <a16:rowId xmlns:a16="http://schemas.microsoft.com/office/drawing/2014/main" val="569806039"/>
                  </a:ext>
                </a:extLst>
              </a:tr>
              <a:tr h="1496750">
                <a:tc>
                  <a:txBody>
                    <a:bodyPr/>
                    <a:lstStyle/>
                    <a:p>
                      <a:r>
                        <a:rPr lang="en-US" sz="900" dirty="0"/>
                        <a:t>MACHINE TRANSLATION DEVELOPMENT FOR INDIAN LANGUAGES AND ITS APPROACHES</a:t>
                      </a:r>
                    </a:p>
                    <a:p>
                      <a:r>
                        <a:rPr lang="en-US" sz="900" dirty="0"/>
                        <a:t>https://www.researchgate.net/profile/Sharvari-Govilkar/publication/276457261_Machine_Translation_Development_for_Indian_Languages_and_its_Approaches/links/5a4ca676a6fdcc3e99d063c9/Machine-Translation-Development-for-Indian-Languages-and-its-Approaches.pdf?_sg%5B0%5D=started_experiment_milestone&amp;origin=journalDetail&amp;_rtd=e30%3D</a:t>
                      </a:r>
                    </a:p>
                  </a:txBody>
                  <a:tcPr/>
                </a:tc>
                <a:tc>
                  <a:txBody>
                    <a:bodyPr/>
                    <a:lstStyle/>
                    <a:p>
                      <a:r>
                        <a:rPr lang="en-US" sz="900" dirty="0"/>
                        <a:t>It explores </a:t>
                      </a:r>
                      <a:r>
                        <a:rPr lang="en-US" sz="900" b="1" dirty="0"/>
                        <a:t>various approaches to machine translation for Indian languages</a:t>
                      </a:r>
                      <a:r>
                        <a:rPr lang="en-US" sz="900" dirty="0"/>
                        <a:t>, helping to bridge the language barrier and improve digital communication in a multilingual country like India.</a:t>
                      </a:r>
                      <a:endParaRPr lang="en-IN" sz="900" dirty="0"/>
                    </a:p>
                  </a:txBody>
                  <a:tcPr/>
                </a:tc>
                <a:tc>
                  <a:txBody>
                    <a:bodyPr/>
                    <a:lstStyle/>
                    <a:p>
                      <a:r>
                        <a:rPr lang="en-US" sz="900" b="1" dirty="0"/>
                        <a:t>Indian languages exhibit complex grammar, morphology, and script variations</a:t>
                      </a:r>
                      <a:r>
                        <a:rPr lang="en-US" sz="900" dirty="0"/>
                        <a:t>, making it challenging to develop a single translation model that performs well across all languages and dialects.</a:t>
                      </a:r>
                      <a:endParaRPr lang="en-IN" sz="900" dirty="0"/>
                    </a:p>
                  </a:txBody>
                  <a:tcPr/>
                </a:tc>
                <a:extLst>
                  <a:ext uri="{0D108BD9-81ED-4DB2-BD59-A6C34878D82A}">
                    <a16:rowId xmlns:a16="http://schemas.microsoft.com/office/drawing/2014/main" val="99084406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626E833-96D7-66D2-1742-88C033D558ED}"/>
              </a:ext>
            </a:extLst>
          </p:cNvPr>
          <p:cNvGraphicFramePr>
            <a:graphicFrameLocks noGrp="1"/>
          </p:cNvGraphicFramePr>
          <p:nvPr>
            <p:ph idx="1"/>
          </p:nvPr>
        </p:nvGraphicFramePr>
        <p:xfrm>
          <a:off x="866588" y="493058"/>
          <a:ext cx="10668000" cy="5020233"/>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3574626938"/>
                    </a:ext>
                  </a:extLst>
                </a:gridCol>
                <a:gridCol w="3556000">
                  <a:extLst>
                    <a:ext uri="{9D8B030D-6E8A-4147-A177-3AD203B41FA5}">
                      <a16:colId xmlns:a16="http://schemas.microsoft.com/office/drawing/2014/main" val="2168336973"/>
                    </a:ext>
                  </a:extLst>
                </a:gridCol>
                <a:gridCol w="3556000">
                  <a:extLst>
                    <a:ext uri="{9D8B030D-6E8A-4147-A177-3AD203B41FA5}">
                      <a16:colId xmlns:a16="http://schemas.microsoft.com/office/drawing/2014/main" val="2372798165"/>
                    </a:ext>
                  </a:extLst>
                </a:gridCol>
              </a:tblGrid>
              <a:tr h="808473">
                <a:tc>
                  <a:txBody>
                    <a:bodyPr/>
                    <a:lstStyle/>
                    <a:p>
                      <a:pPr algn="ctr"/>
                      <a:r>
                        <a:rPr lang="en-US" dirty="0"/>
                        <a:t>PAPER REFERRED</a:t>
                      </a:r>
                      <a:endParaRPr lang="en-IN" dirty="0"/>
                    </a:p>
                  </a:txBody>
                  <a:tcPr/>
                </a:tc>
                <a:tc>
                  <a:txBody>
                    <a:bodyPr/>
                    <a:lstStyle/>
                    <a:p>
                      <a:pPr algn="ctr"/>
                      <a:r>
                        <a:rPr lang="en-US" dirty="0"/>
                        <a:t>ADVANTAGES</a:t>
                      </a:r>
                      <a:endParaRPr lang="en-IN" dirty="0"/>
                    </a:p>
                  </a:txBody>
                  <a:tcPr/>
                </a:tc>
                <a:tc>
                  <a:txBody>
                    <a:bodyPr/>
                    <a:lstStyle/>
                    <a:p>
                      <a:pPr algn="ctr"/>
                      <a:r>
                        <a:rPr lang="en-US" dirty="0"/>
                        <a:t>DISADVANTAGES</a:t>
                      </a:r>
                      <a:endParaRPr lang="en-IN" dirty="0"/>
                    </a:p>
                  </a:txBody>
                  <a:tcPr/>
                </a:tc>
                <a:extLst>
                  <a:ext uri="{0D108BD9-81ED-4DB2-BD59-A6C34878D82A}">
                    <a16:rowId xmlns:a16="http://schemas.microsoft.com/office/drawing/2014/main" val="3061189188"/>
                  </a:ext>
                </a:extLst>
              </a:tr>
              <a:tr h="1052940">
                <a:tc>
                  <a:txBody>
                    <a:bodyPr/>
                    <a:lstStyle/>
                    <a:p>
                      <a:r>
                        <a:rPr lang="en-US" sz="900" b="1" i="0" dirty="0">
                          <a:solidFill>
                            <a:srgbClr val="333333"/>
                          </a:solidFill>
                          <a:effectLst/>
                          <a:latin typeface="HelveticaNeue Regular"/>
                        </a:rPr>
                        <a:t>Semantics-preserving dimensionality reduction: rough and fuzzy-rough-based approaches</a:t>
                      </a:r>
                      <a:endParaRPr lang="en-IN" sz="900" dirty="0"/>
                    </a:p>
                  </a:txBody>
                  <a:tcPr/>
                </a:tc>
                <a:tc>
                  <a:txBody>
                    <a:bodyPr/>
                    <a:lstStyle/>
                    <a:p>
                      <a:r>
                        <a:rPr lang="en-US" sz="900" dirty="0"/>
                        <a:t>Gives important information about the possibilities of errors in preserving the semantics</a:t>
                      </a:r>
                      <a:endParaRPr lang="en-IN" sz="900" dirty="0"/>
                    </a:p>
                  </a:txBody>
                  <a:tcPr/>
                </a:tc>
                <a:tc>
                  <a:txBody>
                    <a:bodyPr/>
                    <a:lstStyle/>
                    <a:p>
                      <a:r>
                        <a:rPr lang="en-US" sz="900" dirty="0"/>
                        <a:t>Only theoretical approach</a:t>
                      </a:r>
                      <a:endParaRPr lang="en-IN" sz="900" dirty="0"/>
                    </a:p>
                  </a:txBody>
                  <a:tcPr/>
                </a:tc>
                <a:extLst>
                  <a:ext uri="{0D108BD9-81ED-4DB2-BD59-A6C34878D82A}">
                    <a16:rowId xmlns:a16="http://schemas.microsoft.com/office/drawing/2014/main" val="2008288921"/>
                  </a:ext>
                </a:extLst>
              </a:tr>
              <a:tr h="1052940">
                <a:tc>
                  <a:txBody>
                    <a:bodyPr/>
                    <a:lstStyle/>
                    <a:p>
                      <a:r>
                        <a:rPr lang="en-US" sz="900" dirty="0"/>
                        <a:t>Deep Neural Networks in Machine Translation: An Overview</a:t>
                      </a:r>
                      <a:endParaRPr lang="en-IN" sz="900" dirty="0"/>
                    </a:p>
                  </a:txBody>
                  <a:tcPr/>
                </a:tc>
                <a:tc>
                  <a:txBody>
                    <a:bodyPr/>
                    <a:lstStyle/>
                    <a:p>
                      <a:r>
                        <a:rPr lang="en-US" sz="900" dirty="0"/>
                        <a:t>Gives detailed descriptions about multiple foreign language translations</a:t>
                      </a:r>
                      <a:endParaRPr lang="en-IN" sz="900" dirty="0"/>
                    </a:p>
                  </a:txBody>
                  <a:tcPr/>
                </a:tc>
                <a:tc>
                  <a:txBody>
                    <a:bodyPr/>
                    <a:lstStyle/>
                    <a:p>
                      <a:r>
                        <a:rPr lang="en-US" sz="900" dirty="0"/>
                        <a:t>Lacks accuracy and semantics preservation</a:t>
                      </a:r>
                      <a:endParaRPr lang="en-IN" sz="900" dirty="0"/>
                    </a:p>
                  </a:txBody>
                  <a:tcPr/>
                </a:tc>
                <a:extLst>
                  <a:ext uri="{0D108BD9-81ED-4DB2-BD59-A6C34878D82A}">
                    <a16:rowId xmlns:a16="http://schemas.microsoft.com/office/drawing/2014/main" val="3081417474"/>
                  </a:ext>
                </a:extLst>
              </a:tr>
              <a:tr h="1052940">
                <a:tc>
                  <a:txBody>
                    <a:bodyPr/>
                    <a:lstStyle/>
                    <a:p>
                      <a:r>
                        <a:rPr lang="en-US" sz="900" b="1" i="0" dirty="0">
                          <a:solidFill>
                            <a:srgbClr val="333333"/>
                          </a:solidFill>
                          <a:effectLst/>
                          <a:latin typeface="HelveticaNeue Regular"/>
                        </a:rPr>
                        <a:t>The Impact of Translating Resource-Rich Datasets to Low-Resource Languages Through Multi-Lingual Text Processing</a:t>
                      </a:r>
                      <a:endParaRPr lang="en-IN" sz="900" dirty="0"/>
                    </a:p>
                  </a:txBody>
                  <a:tcPr/>
                </a:tc>
                <a:tc>
                  <a:txBody>
                    <a:bodyPr/>
                    <a:lstStyle/>
                    <a:p>
                      <a:r>
                        <a:rPr lang="en-US" sz="900" dirty="0"/>
                        <a:t>Raised concerns about incorrect translations and misinterpretation of grammatic rules</a:t>
                      </a:r>
                      <a:endParaRPr lang="en-IN" sz="900" dirty="0"/>
                    </a:p>
                  </a:txBody>
                  <a:tcPr/>
                </a:tc>
                <a:tc>
                  <a:txBody>
                    <a:bodyPr/>
                    <a:lstStyle/>
                    <a:p>
                      <a:r>
                        <a:rPr lang="en-US" sz="900" dirty="0"/>
                        <a:t>No solution or methods for resolving the issue</a:t>
                      </a:r>
                      <a:endParaRPr lang="en-IN" sz="900" dirty="0"/>
                    </a:p>
                  </a:txBody>
                  <a:tcPr/>
                </a:tc>
                <a:extLst>
                  <a:ext uri="{0D108BD9-81ED-4DB2-BD59-A6C34878D82A}">
                    <a16:rowId xmlns:a16="http://schemas.microsoft.com/office/drawing/2014/main" val="2979566290"/>
                  </a:ext>
                </a:extLst>
              </a:tr>
              <a:tr h="1052940">
                <a:tc>
                  <a:txBody>
                    <a:bodyPr/>
                    <a:lstStyle/>
                    <a:p>
                      <a:pPr algn="just">
                        <a:buFont typeface="Wingdings" panose="05000000000000000000" pitchFamily="2" charset="2"/>
                        <a:buNone/>
                      </a:pPr>
                      <a:r>
                        <a:rPr lang="en-IN" sz="900" dirty="0">
                          <a:latin typeface="Cambria" panose="02040503050406030204" pitchFamily="18" charset="0"/>
                          <a:ea typeface="Cambria" panose="02040503050406030204" pitchFamily="18" charset="0"/>
                        </a:rPr>
                        <a:t>An Overview of Indian Spoken Language Recognition from Machine Learning Perspective. ACM Transactions on Asian and Low-Resource Language Information Processing</a:t>
                      </a:r>
                      <a:endParaRPr lang="en-IN" sz="900" dirty="0"/>
                    </a:p>
                  </a:txBody>
                  <a:tcPr/>
                </a:tc>
                <a:tc>
                  <a:txBody>
                    <a:bodyPr/>
                    <a:lstStyle/>
                    <a:p>
                      <a:r>
                        <a:rPr lang="en-US" sz="900" dirty="0"/>
                        <a:t>Focuses on identifying rules, semantics and grammar of various local Indian </a:t>
                      </a:r>
                      <a:r>
                        <a:rPr lang="en-US" sz="900" dirty="0" err="1"/>
                        <a:t>langauges</a:t>
                      </a:r>
                      <a:r>
                        <a:rPr lang="en-US" sz="900" dirty="0"/>
                        <a:t> for translation </a:t>
                      </a:r>
                      <a:endParaRPr lang="en-IN" sz="900" dirty="0"/>
                    </a:p>
                  </a:txBody>
                  <a:tcPr/>
                </a:tc>
                <a:tc>
                  <a:txBody>
                    <a:bodyPr/>
                    <a:lstStyle/>
                    <a:p>
                      <a:r>
                        <a:rPr lang="en-US" sz="900" dirty="0"/>
                        <a:t>Lacks accuracy and authenticity in translation</a:t>
                      </a:r>
                      <a:endParaRPr lang="en-IN" sz="900" dirty="0"/>
                    </a:p>
                  </a:txBody>
                  <a:tcPr/>
                </a:tc>
                <a:extLst>
                  <a:ext uri="{0D108BD9-81ED-4DB2-BD59-A6C34878D82A}">
                    <a16:rowId xmlns:a16="http://schemas.microsoft.com/office/drawing/2014/main" val="2547053956"/>
                  </a:ext>
                </a:extLst>
              </a:tr>
            </a:tbl>
          </a:graphicData>
        </a:graphic>
      </p:graphicFrame>
    </p:spTree>
    <p:extLst>
      <p:ext uri="{BB962C8B-B14F-4D97-AF65-F5344CB8AC3E}">
        <p14:creationId xmlns:p14="http://schemas.microsoft.com/office/powerpoint/2010/main" val="44745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Accuracy of Translation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 that the translations are as accurate as possible, maintaining the meaning, context, and tone of the original text.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Multilingual Support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Provide support for multiple Indian languages, such as Hindi, Bengali, Tamil, Telugu, Kannada, Gujarati,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Design an intuitive and simple user interface that allows users to input English text and select the target Indian language for translation.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Contextual Understanding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Incorporate contextual translation, where the meaning of a word or sentence is determined based on its usage rather than translating each word in isolation.</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Real-Time Translation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Enable real-time translation to make the software practical and useful in dynamic scenarios.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Scalability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 that the system can handle large volumes of text, including the translation</a:t>
            </a:r>
            <a:r>
              <a:rPr lang="en-IN" sz="1800" i="1" u="sng" kern="1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of resource materials like books, articles, and academic papers.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 pos="49911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Cross-Platform Compatibility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 the software can be used across different platforms (e.g., Windows, macOS, Android, iOS)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fontScale="25000" lnSpcReduction="20000"/>
          </a:bodyPr>
          <a:lstStyle/>
          <a:p>
            <a:pPr lvl="0" algn="just">
              <a:lnSpc>
                <a:spcPct val="107000"/>
              </a:lnSpc>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Language Data Collection :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Gather large datasets of parallel corpora in both English and the selected Indian languages. Collect linguistic rules, syntax, and grammar structures for the Indian languages to improve translation accuracy</a:t>
            </a:r>
          </a:p>
          <a:p>
            <a:pPr lvl="0" algn="just">
              <a:lnSpc>
                <a:spcPct val="107000"/>
              </a:lnSpc>
            </a:pPr>
            <a:r>
              <a:rPr lang="en-IN" sz="7200" b="1" dirty="0">
                <a:effectLst/>
                <a:latin typeface="Times New Roman" panose="02020603050405020304" pitchFamily="18" charset="0"/>
                <a:ea typeface="Calibri" panose="020F0502020204030204" pitchFamily="34" charset="0"/>
              </a:rPr>
              <a:t>Preprocessing and Tokenization</a:t>
            </a:r>
            <a:r>
              <a:rPr lang="en-IN" sz="7200" b="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Break down English sentences into smaller, manageable components (tokens) for easier translation. Develop algorithms to handle linguistic phenomena such as word inflection, tense, pluralization, and gender agreement in the target languages.</a:t>
            </a:r>
          </a:p>
          <a:p>
            <a:pPr lvl="0" algn="just">
              <a:lnSpc>
                <a:spcPct val="107000"/>
              </a:lnSpc>
            </a:pPr>
            <a:r>
              <a:rPr lang="en-IN" sz="7200" b="1" dirty="0">
                <a:effectLst/>
                <a:latin typeface="Calibri" panose="020F0502020204030204" pitchFamily="34" charset="0"/>
                <a:ea typeface="Calibri" panose="020F0502020204030204" pitchFamily="34" charset="0"/>
                <a:cs typeface="Times New Roman" panose="02020603050405020304" pitchFamily="18" charset="0"/>
              </a:rPr>
              <a:t>Translation Model Development :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Use Natural Language Processing (NLP) techniques to train the translation model. This could involve supervised learning using labelled training data. Train and fine-tune neural networks for improved translation quality.</a:t>
            </a:r>
          </a:p>
          <a:p>
            <a:pPr marL="342900" lvl="0" indent="-342900" algn="just">
              <a:lnSpc>
                <a:spcPct val="107000"/>
              </a:lnSpc>
              <a:spcAft>
                <a:spcPts val="800"/>
              </a:spcAft>
              <a:buFont typeface="Symbol" panose="05050102010706020507" pitchFamily="18" charset="2"/>
              <a:buChar char=""/>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 Design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 Design a clean, simple interface where users can input English text and choose the language for translation. </a:t>
            </a:r>
            <a:r>
              <a:rPr lang="en-IN" sz="7200" dirty="0">
                <a:effectLst/>
                <a:latin typeface="Times New Roman" panose="02020603050405020304" pitchFamily="18" charset="0"/>
                <a:ea typeface="Calibri" panose="020F0502020204030204" pitchFamily="34" charset="0"/>
              </a:rPr>
              <a:t>Allow users to upload documents or paste large chunks of text for translation.</a:t>
            </a:r>
          </a:p>
          <a:p>
            <a:pPr marL="342900" lvl="0" indent="-342900" algn="just">
              <a:lnSpc>
                <a:spcPct val="107000"/>
              </a:lnSpc>
              <a:spcAft>
                <a:spcPts val="800"/>
              </a:spcAft>
              <a:buFont typeface="Symbol" panose="05050102010706020507" pitchFamily="18" charset="2"/>
              <a:buChar char=""/>
            </a:pPr>
            <a:r>
              <a:rPr lang="en-IN" sz="7200" b="1" dirty="0">
                <a:effectLst/>
                <a:latin typeface="Times New Roman" panose="02020603050405020304" pitchFamily="18" charset="0"/>
                <a:ea typeface="Calibri" panose="020F0502020204030204" pitchFamily="34" charset="0"/>
              </a:rPr>
              <a:t>Integration with External APIs :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Integrate other external APIs for spell checking, grammar correction, or advanced translation suggestions. Use speech recognition or text-to-speech APIs for voice-based translations.</a:t>
            </a:r>
          </a:p>
          <a:p>
            <a:pPr algn="just">
              <a:lnSpc>
                <a:spcPct val="107000"/>
              </a:lnSpc>
              <a:spcAft>
                <a:spcPts val="800"/>
              </a:spcAft>
              <a:buFont typeface="Symbol" panose="05050102010706020507" pitchFamily="18" charset="2"/>
              <a:buChar char=""/>
            </a:pPr>
            <a:r>
              <a:rPr lang="en-IN" sz="7200" b="1" dirty="0">
                <a:effectLst/>
                <a:latin typeface="Times New Roman" panose="02020603050405020304" pitchFamily="18" charset="0"/>
                <a:ea typeface="Calibri" panose="020F0502020204030204" pitchFamily="34" charset="0"/>
              </a:rPr>
              <a:t>Testing and Quality Assurance :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Perform extensive testing with real-world data in various domains (e.g., technical, medical, literary).</a:t>
            </a:r>
          </a:p>
          <a:p>
            <a:pPr marL="342900" lvl="0" indent="-342900">
              <a:lnSpc>
                <a:spcPct val="107000"/>
              </a:lnSpc>
              <a:spcAft>
                <a:spcPts val="800"/>
              </a:spcAft>
              <a:buSzPts val="1000"/>
              <a:buFont typeface="Symbol" panose="05050102010706020507" pitchFamily="18" charset="2"/>
              <a:buChar char=""/>
              <a:tabLst>
                <a:tab pos="457200" algn="l"/>
              </a:tabLst>
            </a:pPr>
            <a:r>
              <a:rPr lang="en-IN" sz="7200" b="1" dirty="0">
                <a:effectLst/>
                <a:latin typeface="Times New Roman" panose="02020603050405020304" pitchFamily="18" charset="0"/>
                <a:ea typeface="Calibri" panose="020F0502020204030204" pitchFamily="34" charset="0"/>
              </a:rPr>
              <a:t>Deployment and Maintenance</a:t>
            </a:r>
            <a:r>
              <a:rPr lang="en-IN" sz="1800" dirty="0">
                <a:effectLst/>
                <a:latin typeface="Times New Roman" panose="02020603050405020304" pitchFamily="18" charset="0"/>
                <a:ea typeface="Calibri" panose="020F0502020204030204" pitchFamily="34" charset="0"/>
              </a:rPr>
              <a:t>:  </a:t>
            </a:r>
            <a:r>
              <a:rPr lang="en-IN" sz="7200" dirty="0">
                <a:effectLst/>
                <a:latin typeface="Times New Roman" panose="02020603050405020304" pitchFamily="18" charset="0"/>
                <a:ea typeface="Calibri" panose="020F0502020204030204" pitchFamily="34" charset="0"/>
              </a:rPr>
              <a:t>: </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Deploy the software on multiple platforms (web, desktop, mobile).Ensure that the system is scalable and can handle multiple simultaneous translation requests.</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72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75360">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SzPts val="1000"/>
              <a:buFont typeface="+mj-l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SzPts val="1000"/>
              <a:buFont typeface="+mj-l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STACKS</a:t>
            </a:r>
          </a:p>
        </p:txBody>
      </p:sp>
      <p:sp>
        <p:nvSpPr>
          <p:cNvPr id="3" name="Content Placeholder 2"/>
          <p:cNvSpPr>
            <a:spLocks noGrp="1"/>
          </p:cNvSpPr>
          <p:nvPr>
            <p:ph idx="1"/>
          </p:nvPr>
        </p:nvSpPr>
        <p:spPr/>
        <p:txBody>
          <a:bodyPr>
            <a:normAutofit fontScale="55000" lnSpcReduction="20000"/>
          </a:bodyPr>
          <a:lstStyle/>
          <a:p>
            <a:pPr marL="495300" lvl="0" indent="-342900" algn="just" rtl="0">
              <a:lnSpc>
                <a:spcPct val="200000"/>
              </a:lnSpc>
              <a:spcBef>
                <a:spcPts val="0"/>
              </a:spcBef>
              <a:spcAft>
                <a:spcPts val="0"/>
              </a:spcAft>
              <a:buClr>
                <a:schemeClr val="dk1"/>
              </a:buClr>
              <a:buSzPct val="100000"/>
              <a:buAutoNum type="arabicPeriod"/>
            </a:pPr>
            <a:r>
              <a:rPr lang="en-US" sz="2500" b="1" dirty="0">
                <a:latin typeface="Verdana" panose="020B0604030504040204" pitchFamily="34" charset="0"/>
                <a:ea typeface="Verdana" panose="020B0604030504040204" pitchFamily="34" charset="0"/>
              </a:rPr>
              <a:t>Frontend (React.js for Web, Flutter for Mobile) </a:t>
            </a:r>
            <a:r>
              <a:rPr lang="en-US" sz="2500" dirty="0">
                <a:latin typeface="Verdana" panose="020B0604030504040204" pitchFamily="34" charset="0"/>
                <a:ea typeface="Verdana" panose="020B0604030504040204" pitchFamily="34" charset="0"/>
              </a:rPr>
              <a:t>– Provides an interactive user interface for users to input text, select languages, and view translations.</a:t>
            </a:r>
          </a:p>
          <a:p>
            <a:pPr marL="381000" lvl="0" indent="-228600" algn="just" rtl="0">
              <a:lnSpc>
                <a:spcPct val="200000"/>
              </a:lnSpc>
              <a:spcBef>
                <a:spcPts val="0"/>
              </a:spcBef>
              <a:spcAft>
                <a:spcPts val="0"/>
              </a:spcAft>
              <a:buClr>
                <a:schemeClr val="dk1"/>
              </a:buClr>
              <a:buSzPct val="100000"/>
              <a:buAutoNum type="arabicPeriod"/>
            </a:pPr>
            <a:r>
              <a:rPr lang="en-US" sz="2500" b="1" dirty="0">
                <a:latin typeface="Verdana" panose="020B0604030504040204" pitchFamily="34" charset="0"/>
                <a:ea typeface="Verdana" panose="020B0604030504040204" pitchFamily="34" charset="0"/>
              </a:rPr>
              <a:t>Backend (</a:t>
            </a:r>
            <a:r>
              <a:rPr lang="en-US" sz="2500" b="1" dirty="0" err="1">
                <a:latin typeface="Verdana" panose="020B0604030504040204" pitchFamily="34" charset="0"/>
                <a:ea typeface="Verdana" panose="020B0604030504040204" pitchFamily="34" charset="0"/>
              </a:rPr>
              <a:t>FastAPI</a:t>
            </a:r>
            <a:r>
              <a:rPr lang="en-US" sz="2500" b="1" dirty="0">
                <a:latin typeface="Verdana" panose="020B0604030504040204" pitchFamily="34" charset="0"/>
                <a:ea typeface="Verdana" panose="020B0604030504040204" pitchFamily="34" charset="0"/>
              </a:rPr>
              <a:t> - Python)</a:t>
            </a:r>
            <a:r>
              <a:rPr lang="en-US" sz="2500" dirty="0">
                <a:latin typeface="Verdana" panose="020B0604030504040204" pitchFamily="34" charset="0"/>
                <a:ea typeface="Verdana" panose="020B0604030504040204" pitchFamily="34" charset="0"/>
              </a:rPr>
              <a:t> – Handles API requests, processes text data, and communicates with AI models and databases</a:t>
            </a:r>
            <a:r>
              <a:rPr lang="en-US" sz="2500" dirty="0">
                <a:latin typeface="Cambria" panose="02040503050406030204" pitchFamily="18" charset="0"/>
                <a:ea typeface="Cambria" panose="02040503050406030204" pitchFamily="18" charset="0"/>
              </a:rPr>
              <a:t>.</a:t>
            </a:r>
          </a:p>
          <a:p>
            <a:pPr marL="381000" lvl="0" indent="-228600" algn="just" rtl="0">
              <a:lnSpc>
                <a:spcPct val="200000"/>
              </a:lnSpc>
              <a:spcBef>
                <a:spcPts val="0"/>
              </a:spcBef>
              <a:spcAft>
                <a:spcPts val="0"/>
              </a:spcAft>
              <a:buClr>
                <a:schemeClr val="dk1"/>
              </a:buClr>
              <a:buSzPct val="100000"/>
              <a:buAutoNum type="arabicPeriod"/>
            </a:pPr>
            <a:r>
              <a:rPr lang="en-IN" sz="2500" b="1" dirty="0"/>
              <a:t>NLP &amp; AI Models (Hugging Face Transformers, TensorFlow)</a:t>
            </a:r>
            <a:r>
              <a:rPr lang="en-IN" sz="2500" dirty="0"/>
              <a:t> – Performs language translation using deep learning models trained on multilingual datasets.</a:t>
            </a:r>
          </a:p>
          <a:p>
            <a:pPr marL="381000" lvl="0" indent="-228600" algn="just" rtl="0">
              <a:lnSpc>
                <a:spcPct val="200000"/>
              </a:lnSpc>
              <a:spcBef>
                <a:spcPts val="0"/>
              </a:spcBef>
              <a:spcAft>
                <a:spcPts val="0"/>
              </a:spcAft>
              <a:buClr>
                <a:schemeClr val="dk1"/>
              </a:buClr>
              <a:buSzPct val="100000"/>
              <a:buAutoNum type="arabicPeriod"/>
            </a:pPr>
            <a:r>
              <a:rPr lang="en-US" sz="2500" b="1" dirty="0"/>
              <a:t>Database (PostgreSQL + Firebase)</a:t>
            </a:r>
            <a:r>
              <a:rPr lang="en-US" sz="2500" dirty="0"/>
              <a:t> – Stores user data, translation history, and language resources for efficient access.</a:t>
            </a:r>
          </a:p>
          <a:p>
            <a:pPr marL="381000" lvl="0" indent="-228600" algn="just" rtl="0">
              <a:lnSpc>
                <a:spcPct val="200000"/>
              </a:lnSpc>
              <a:spcBef>
                <a:spcPts val="0"/>
              </a:spcBef>
              <a:spcAft>
                <a:spcPts val="0"/>
              </a:spcAft>
              <a:buClr>
                <a:schemeClr val="dk1"/>
              </a:buClr>
              <a:buSzPct val="100000"/>
              <a:buAutoNum type="arabicPeriod"/>
            </a:pPr>
            <a:r>
              <a:rPr lang="en-US" sz="2500" b="1" dirty="0"/>
              <a:t>Cloud Services (AWS S3, Google AI Platform)</a:t>
            </a:r>
            <a:r>
              <a:rPr lang="en-US" sz="2500" dirty="0"/>
              <a:t> – Provides scalable storage, model training, and deployment infrastructure.</a:t>
            </a:r>
          </a:p>
          <a:p>
            <a:pPr marL="381000" lvl="0" indent="-228600" algn="just" rtl="0">
              <a:lnSpc>
                <a:spcPct val="200000"/>
              </a:lnSpc>
              <a:spcBef>
                <a:spcPts val="0"/>
              </a:spcBef>
              <a:spcAft>
                <a:spcPts val="0"/>
              </a:spcAft>
              <a:buClr>
                <a:schemeClr val="dk1"/>
              </a:buClr>
              <a:buSzPct val="100000"/>
              <a:buAutoNum type="arabicPeriod"/>
            </a:pPr>
            <a:r>
              <a:rPr lang="en-US" sz="2500" b="1" dirty="0"/>
              <a:t>APIs (Google Translate API, </a:t>
            </a:r>
            <a:r>
              <a:rPr lang="en-US" sz="2500" b="1" dirty="0" err="1"/>
              <a:t>IndicNLP</a:t>
            </a:r>
            <a:r>
              <a:rPr lang="en-US" sz="2500" b="1" dirty="0"/>
              <a:t> Library)</a:t>
            </a:r>
            <a:r>
              <a:rPr lang="en-US" sz="2500" dirty="0"/>
              <a:t> – Enables integration with pre-trained translation models and supports text preprocessing tasks like tokenization and transliteration.</a:t>
            </a:r>
            <a:endParaRPr lang="en-US" sz="2500" dirty="0">
              <a:latin typeface="Cambria" panose="02040503050406030204" pitchFamily="18" charset="0"/>
              <a:ea typeface="Cambria" panose="02040503050406030204" pitchFamily="18" charset="0"/>
            </a:endParaRPr>
          </a:p>
          <a:p>
            <a:pPr marL="381000" lvl="0" indent="-228600" algn="just" rtl="0">
              <a:lnSpc>
                <a:spcPct val="200000"/>
              </a:lnSpc>
              <a:spcBef>
                <a:spcPts val="0"/>
              </a:spcBef>
              <a:spcAft>
                <a:spcPts val="0"/>
              </a:spcAft>
              <a:buClr>
                <a:schemeClr val="dk1"/>
              </a:buClr>
              <a:buSzPct val="100000"/>
              <a:buAutoNum type="arabicPeriod"/>
            </a:pPr>
            <a:endParaRPr lang="en-US"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2294CB9C-1144-A5F6-6ACE-CC2F1A0D2E4B}"/>
              </a:ext>
            </a:extLst>
          </p:cNvPr>
          <p:cNvPicPr>
            <a:picLocks noGrp="1" noChangeAspect="1"/>
          </p:cNvPicPr>
          <p:nvPr>
            <p:ph idx="1"/>
          </p:nvPr>
        </p:nvPicPr>
        <p:blipFill>
          <a:blip r:embed="rId2"/>
          <a:stretch>
            <a:fillRect/>
          </a:stretch>
        </p:blipFill>
        <p:spPr>
          <a:xfrm>
            <a:off x="445155" y="1310326"/>
            <a:ext cx="10753889" cy="4675695"/>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2AD51821-928D-2F55-24EE-BFF64B3ACAEB}"/>
              </a:ext>
            </a:extLst>
          </p:cNvPr>
          <p:cNvSpPr>
            <a:spLocks noGrp="1" noChangeArrowheads="1"/>
          </p:cNvSpPr>
          <p:nvPr>
            <p:ph idx="1"/>
          </p:nvPr>
        </p:nvSpPr>
        <p:spPr bwMode="auto">
          <a:xfrm>
            <a:off x="735292" y="968249"/>
            <a:ext cx="104144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Accessibility:</a:t>
            </a:r>
            <a:r>
              <a:rPr kumimoji="0" lang="en-US" altLang="en-US" sz="1800" b="0" i="0" u="none" strike="noStrike" cap="none" normalizeH="0" baseline="0" dirty="0">
                <a:ln>
                  <a:noFill/>
                </a:ln>
                <a:solidFill>
                  <a:schemeClr val="tx1"/>
                </a:solidFill>
                <a:effectLst/>
                <a:latin typeface="Arial" panose="020B0604020202020204" pitchFamily="34" charset="0"/>
              </a:rPr>
              <a:t> Users from different linguistic backgrounds will have access to crucial resource materials in their native languages.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Learning and Communication:</a:t>
            </a:r>
            <a:r>
              <a:rPr kumimoji="0" lang="en-US" altLang="en-US" sz="1800" b="0" i="0" u="none" strike="noStrike" cap="none" normalizeH="0" baseline="0" dirty="0">
                <a:ln>
                  <a:noFill/>
                </a:ln>
                <a:solidFill>
                  <a:schemeClr val="tx1"/>
                </a:solidFill>
                <a:effectLst/>
                <a:latin typeface="Arial" panose="020B0604020202020204" pitchFamily="34" charset="0"/>
              </a:rPr>
              <a:t> The software will facilitate education and knowledge sharing, particularly for students and researchers.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Higher Translation Accuracy:</a:t>
            </a:r>
            <a:r>
              <a:rPr kumimoji="0" lang="en-US" altLang="en-US" sz="1800" b="0" i="0" u="none" strike="noStrike" cap="none" normalizeH="0" baseline="0" dirty="0">
                <a:ln>
                  <a:noFill/>
                </a:ln>
                <a:solidFill>
                  <a:schemeClr val="tx1"/>
                </a:solidFill>
                <a:effectLst/>
                <a:latin typeface="Arial" panose="020B0604020202020204" pitchFamily="34" charset="0"/>
              </a:rPr>
              <a:t> Leveraging AI-driven models will improve the quality and contextual understanding of translations.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Indian Languages:</a:t>
            </a:r>
            <a:r>
              <a:rPr kumimoji="0" lang="en-US" altLang="en-US" sz="1800" b="0" i="0" u="none" strike="noStrike" cap="none" normalizeH="0" baseline="0" dirty="0">
                <a:ln>
                  <a:noFill/>
                </a:ln>
                <a:solidFill>
                  <a:schemeClr val="tx1"/>
                </a:solidFill>
                <a:effectLst/>
                <a:latin typeface="Arial" panose="020B0604020202020204" pitchFamily="34" charset="0"/>
              </a:rPr>
              <a:t> The software will cater to a wide range of Indian languages, promoting linguistic inclusivity.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Increased Efficiency in Translation Workflows:</a:t>
            </a:r>
            <a:r>
              <a:rPr kumimoji="0" lang="en-US" altLang="en-US" sz="1800" b="0" i="0" u="none" strike="noStrike" cap="none" normalizeH="0" baseline="0" dirty="0">
                <a:ln>
                  <a:noFill/>
                </a:ln>
                <a:solidFill>
                  <a:schemeClr val="tx1"/>
                </a:solidFill>
                <a:effectLst/>
                <a:latin typeface="Arial" panose="020B0604020202020204" pitchFamily="34" charset="0"/>
              </a:rPr>
              <a:t> Automated translation will reduce time and effort compared to manual translation.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Adaptability:</a:t>
            </a:r>
            <a:r>
              <a:rPr kumimoji="0" lang="en-US" altLang="en-US" sz="1800" b="0" i="0" u="none" strike="noStrike" cap="none" normalizeH="0" baseline="0" dirty="0">
                <a:ln>
                  <a:noFill/>
                </a:ln>
                <a:solidFill>
                  <a:schemeClr val="tx1"/>
                </a:solidFill>
                <a:effectLst/>
                <a:latin typeface="Arial" panose="020B0604020202020204" pitchFamily="34" charset="0"/>
              </a:rPr>
              <a:t> The system can evolve with new language models, improving over   time based on user feedback and advancements in AI.</a:t>
            </a: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235</TotalTime>
  <Words>2254</Words>
  <Application>Microsoft Office PowerPoint</Application>
  <PresentationFormat>Widescreen</PresentationFormat>
  <Paragraphs>159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Bookman Old Style</vt:lpstr>
      <vt:lpstr>Calibri</vt:lpstr>
      <vt:lpstr>Cambria</vt:lpstr>
      <vt:lpstr>HelveticaNeue Regular</vt:lpstr>
      <vt:lpstr>Symbol</vt:lpstr>
      <vt:lpstr>Times New Roman</vt:lpstr>
      <vt:lpstr>Verdana</vt:lpstr>
      <vt:lpstr>Wingdings</vt:lpstr>
      <vt:lpstr>Bioinformatics</vt:lpstr>
      <vt:lpstr>                BHASHA BRIDGE</vt:lpstr>
      <vt:lpstr>Introduction</vt:lpstr>
      <vt:lpstr>Literature Review</vt:lpstr>
      <vt:lpstr>PowerPoint Presentation</vt:lpstr>
      <vt:lpstr>Objectives</vt:lpstr>
      <vt:lpstr>Proposed Methodology</vt:lpstr>
      <vt:lpstr>TECHNICAL STACKS</vt:lpstr>
      <vt:lpstr>Timeline of Project</vt:lpstr>
      <vt:lpstr>Expected Outcomes</vt:lpstr>
      <vt:lpstr>Conclusion</vt:lpstr>
      <vt:lpstr>Github Link</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Jaideep Dudi</cp:lastModifiedBy>
  <cp:revision>26</cp:revision>
  <dcterms:created xsi:type="dcterms:W3CDTF">2023-03-16T03:26:27Z</dcterms:created>
  <dcterms:modified xsi:type="dcterms:W3CDTF">2025-03-20T10:38:34Z</dcterms:modified>
</cp:coreProperties>
</file>