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5" r:id="rId13"/>
    <p:sldId id="275" r:id="rId14"/>
    <p:sldId id="277" r:id="rId15"/>
    <p:sldId id="278" r:id="rId16"/>
    <p:sldId id="279" r:id="rId17"/>
    <p:sldId id="270" r:id="rId18"/>
    <p:sldId id="281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A5814-4025-41F0-8010-60BB672427B3}" type="datetimeFigureOut">
              <a:rPr lang="en-US" smtClean="0"/>
              <a:t>3/22/2016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89003-D149-4519-A21A-F32DC959266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3D57-EEF6-4C13-A9F1-3DEB3A3A1705}" type="datetime1">
              <a:rPr lang="en-US" smtClean="0"/>
              <a:t>3/22/2016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Basics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9D19-8565-48A0-A1CD-D4540D5D9278}" type="datetime1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2F7F-1ADF-4F3E-8B3A-A017BB9A259F}" type="datetime1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1FAE-B151-4BC5-98EB-80D9C82D33BD}" type="datetime1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3F4D-9BBA-4D52-91DE-9D9FF454704F}" type="datetime1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3105-30F9-48D3-9334-6EAA6EF67537}" type="datetime1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7719-D92A-4485-A6F0-3AD635715017}" type="datetime1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Basics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41CC-20E4-412C-871E-4CCD6176CC8C}" type="datetime1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9F99-2ECC-48DA-82A7-4976C0389741}" type="datetime1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Basics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1321-1921-4A71-8B4A-07C296A12A0F}" type="datetime1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1C64-95DD-45F8-9555-85AD98EF5390}" type="datetime1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81FAC1D-0D48-4EC9-BAD4-C5C3A66B72A3}" type="datetime1">
              <a:rPr lang="en-US" smtClean="0"/>
              <a:t>3/22/2016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Java Basics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Core Java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Datatypes</a:t>
            </a:r>
            <a:r>
              <a:rPr lang="en-IN" dirty="0" smtClean="0"/>
              <a:t> in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err="1" smtClean="0">
                <a:solidFill>
                  <a:schemeClr val="tx2"/>
                </a:solidFill>
              </a:rPr>
              <a:t>Datatype</a:t>
            </a:r>
            <a:r>
              <a:rPr lang="en-US" sz="2400" dirty="0" smtClean="0">
                <a:solidFill>
                  <a:schemeClr val="tx2"/>
                </a:solidFill>
              </a:rPr>
              <a:t> can be classified as</a:t>
            </a:r>
            <a:endParaRPr lang="en-IN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1)Primitive </a:t>
            </a:r>
            <a:r>
              <a:rPr lang="en-US" sz="2400" dirty="0" err="1" smtClean="0">
                <a:solidFill>
                  <a:schemeClr val="tx2"/>
                </a:solidFill>
              </a:rPr>
              <a:t>datatype</a:t>
            </a:r>
            <a:r>
              <a:rPr lang="en-US" sz="2400" dirty="0" smtClean="0">
                <a:solidFill>
                  <a:schemeClr val="tx2"/>
                </a:solidFill>
              </a:rPr>
              <a:t>-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</a:t>
            </a:r>
            <a:r>
              <a:rPr lang="en-US" sz="2400" dirty="0" err="1" smtClean="0">
                <a:solidFill>
                  <a:schemeClr val="tx2"/>
                </a:solidFill>
              </a:rPr>
              <a:t>byte,short,int,long,float,double</a:t>
            </a:r>
            <a:endParaRPr lang="en-US" sz="24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</a:t>
            </a:r>
            <a:r>
              <a:rPr lang="en-US" sz="2400" dirty="0" err="1" smtClean="0">
                <a:solidFill>
                  <a:schemeClr val="tx2"/>
                </a:solidFill>
              </a:rPr>
              <a:t>char,boolean</a:t>
            </a:r>
            <a:endParaRPr lang="en-IN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2)Derive </a:t>
            </a:r>
            <a:r>
              <a:rPr lang="en-US" sz="2400" dirty="0" err="1" smtClean="0">
                <a:solidFill>
                  <a:schemeClr val="tx2"/>
                </a:solidFill>
              </a:rPr>
              <a:t>Datatype</a:t>
            </a:r>
            <a:endParaRPr lang="en-IN" sz="24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		String</a:t>
            </a:r>
            <a:endParaRPr lang="en-IN" sz="2400" dirty="0" smtClean="0">
              <a:solidFill>
                <a:schemeClr val="tx2"/>
              </a:solidFill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389120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tx2"/>
                </a:solidFill>
              </a:rPr>
              <a:t>Default value of byte, short, </a:t>
            </a:r>
            <a:r>
              <a:rPr lang="en-IN" sz="2400" dirty="0" err="1" smtClean="0">
                <a:solidFill>
                  <a:schemeClr val="tx2"/>
                </a:solidFill>
              </a:rPr>
              <a:t>int</a:t>
            </a:r>
            <a:r>
              <a:rPr lang="en-IN" sz="2400" dirty="0" smtClean="0">
                <a:solidFill>
                  <a:schemeClr val="tx2"/>
                </a:solidFill>
              </a:rPr>
              <a:t>, long, float, double is 0(zero).</a:t>
            </a:r>
          </a:p>
          <a:p>
            <a:r>
              <a:rPr lang="en-IN" sz="2400" dirty="0" smtClean="0">
                <a:solidFill>
                  <a:schemeClr val="tx2"/>
                </a:solidFill>
              </a:rPr>
              <a:t>Default value of String is null.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Type Casting in java</a:t>
            </a:r>
            <a:endParaRPr lang="en-IN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657600"/>
            <a:ext cx="3743159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14478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Casting is nothing but converting one data type to another type. 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981200"/>
            <a:ext cx="5562600" cy="175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Basics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>
                <a:solidFill>
                  <a:schemeClr val="tx2"/>
                </a:solidFill>
              </a:rPr>
              <a:t>public, private, protected, package, class, return, import, static, final, new, void</a:t>
            </a:r>
          </a:p>
          <a:p>
            <a:r>
              <a:rPr lang="en-IN" sz="2400" dirty="0" smtClean="0">
                <a:solidFill>
                  <a:schemeClr val="tx2"/>
                </a:solidFill>
              </a:rPr>
              <a:t>abstract , interface ,extends, implements</a:t>
            </a:r>
          </a:p>
          <a:p>
            <a:r>
              <a:rPr lang="en-IN" sz="2400" dirty="0" smtClean="0">
                <a:solidFill>
                  <a:schemeClr val="tx2"/>
                </a:solidFill>
              </a:rPr>
              <a:t>if, else, for, while, do, switch, case</a:t>
            </a:r>
          </a:p>
          <a:p>
            <a:r>
              <a:rPr lang="en-IN" sz="2400" dirty="0" smtClean="0">
                <a:solidFill>
                  <a:schemeClr val="tx2"/>
                </a:solidFill>
              </a:rPr>
              <a:t>break, </a:t>
            </a:r>
            <a:r>
              <a:rPr lang="en-IN" sz="2400" dirty="0" err="1" smtClean="0">
                <a:solidFill>
                  <a:schemeClr val="tx2"/>
                </a:solidFill>
              </a:rPr>
              <a:t>goto</a:t>
            </a:r>
            <a:r>
              <a:rPr lang="en-IN" sz="2400" dirty="0" smtClean="0">
                <a:solidFill>
                  <a:schemeClr val="tx2"/>
                </a:solidFill>
              </a:rPr>
              <a:t>, continue, default</a:t>
            </a:r>
          </a:p>
          <a:p>
            <a:r>
              <a:rPr lang="en-IN" sz="2400" dirty="0" err="1" smtClean="0">
                <a:solidFill>
                  <a:schemeClr val="tx2"/>
                </a:solidFill>
              </a:rPr>
              <a:t>boolean</a:t>
            </a:r>
            <a:r>
              <a:rPr lang="en-IN" sz="2400" dirty="0" smtClean="0">
                <a:solidFill>
                  <a:schemeClr val="tx2"/>
                </a:solidFill>
              </a:rPr>
              <a:t>, byte, char, double, long, </a:t>
            </a:r>
            <a:r>
              <a:rPr lang="en-IN" sz="2400" dirty="0" err="1" smtClean="0">
                <a:solidFill>
                  <a:schemeClr val="tx2"/>
                </a:solidFill>
              </a:rPr>
              <a:t>int</a:t>
            </a:r>
            <a:r>
              <a:rPr lang="en-IN" sz="2400" dirty="0" smtClean="0">
                <a:solidFill>
                  <a:schemeClr val="tx2"/>
                </a:solidFill>
              </a:rPr>
              <a:t>, short, float</a:t>
            </a:r>
          </a:p>
          <a:p>
            <a:r>
              <a:rPr lang="en-IN" sz="2400" dirty="0" smtClean="0">
                <a:solidFill>
                  <a:schemeClr val="tx2"/>
                </a:solidFill>
              </a:rPr>
              <a:t>try, catch, finally, throw, throws</a:t>
            </a:r>
          </a:p>
          <a:p>
            <a:r>
              <a:rPr lang="en-IN" sz="2400" dirty="0" smtClean="0">
                <a:solidFill>
                  <a:schemeClr val="tx2"/>
                </a:solidFill>
              </a:rPr>
              <a:t>this, </a:t>
            </a:r>
            <a:r>
              <a:rPr lang="en-IN" sz="2400" dirty="0" smtClean="0">
                <a:solidFill>
                  <a:schemeClr val="tx2"/>
                </a:solidFill>
              </a:rPr>
              <a:t>super</a:t>
            </a:r>
          </a:p>
          <a:p>
            <a:r>
              <a:rPr lang="en-IN" sz="2400" dirty="0" err="1" smtClean="0">
                <a:solidFill>
                  <a:schemeClr val="tx2"/>
                </a:solidFill>
              </a:rPr>
              <a:t>instanceof</a:t>
            </a:r>
            <a:endParaRPr lang="en-IN" sz="2400" dirty="0" smtClean="0">
              <a:solidFill>
                <a:schemeClr val="tx2"/>
              </a:solidFill>
            </a:endParaRPr>
          </a:p>
          <a:p>
            <a:r>
              <a:rPr lang="en-IN" sz="2400" dirty="0" smtClean="0">
                <a:solidFill>
                  <a:schemeClr val="tx2"/>
                </a:solidFill>
              </a:rPr>
              <a:t>volatile</a:t>
            </a:r>
            <a:r>
              <a:rPr lang="en-IN" sz="2400" dirty="0" smtClean="0">
                <a:solidFill>
                  <a:schemeClr val="tx2"/>
                </a:solidFill>
              </a:rPr>
              <a:t>, transient</a:t>
            </a:r>
            <a:r>
              <a:rPr lang="en-IN" sz="2400" dirty="0" smtClean="0">
                <a:solidFill>
                  <a:schemeClr val="tx2"/>
                </a:solidFill>
              </a:rPr>
              <a:t>, </a:t>
            </a:r>
            <a:r>
              <a:rPr lang="en-IN" sz="2400" dirty="0" smtClean="0">
                <a:solidFill>
                  <a:schemeClr val="tx2"/>
                </a:solidFill>
              </a:rPr>
              <a:t>synchronized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Access </a:t>
            </a:r>
            <a:r>
              <a:rPr lang="en-IN" dirty="0" err="1" smtClean="0"/>
              <a:t>Specifiers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 descr="http://2.bp.blogspot.com/-LTO8bwD3c6o/Tw1GoeAlHeI/AAAAAAAABlE/0EX24ENt9uY/s400/access%2Bspecifie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133600"/>
            <a:ext cx="7010400" cy="31021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  - Non Static difference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b="1" dirty="0" smtClean="0">
                <a:solidFill>
                  <a:schemeClr val="tx2"/>
                </a:solidFill>
              </a:rPr>
              <a:t>Static Member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2"/>
                </a:solidFill>
              </a:rPr>
              <a:t>	A </a:t>
            </a:r>
            <a:r>
              <a:rPr lang="en-US" sz="2200" dirty="0" smtClean="0">
                <a:solidFill>
                  <a:schemeClr val="tx2"/>
                </a:solidFill>
              </a:rPr>
              <a:t>static member has only one copy of variables that share among all the objects of the class </a:t>
            </a:r>
            <a:endParaRPr lang="en-US" sz="22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200" dirty="0" smtClean="0">
                <a:solidFill>
                  <a:schemeClr val="tx2"/>
                </a:solidFill>
              </a:rPr>
              <a:t>	</a:t>
            </a:r>
            <a:r>
              <a:rPr lang="en-US" sz="2200" dirty="0" smtClean="0">
                <a:solidFill>
                  <a:schemeClr val="tx2"/>
                </a:solidFill>
              </a:rPr>
              <a:t>A </a:t>
            </a:r>
            <a:r>
              <a:rPr lang="en-US" sz="2200" dirty="0" smtClean="0">
                <a:solidFill>
                  <a:schemeClr val="tx2"/>
                </a:solidFill>
              </a:rPr>
              <a:t>non-static member has its own copy of instance variable</a:t>
            </a:r>
            <a:r>
              <a:rPr lang="en-US" sz="2200" dirty="0" smtClean="0">
                <a:solidFill>
                  <a:schemeClr val="tx2"/>
                </a:solidFill>
              </a:rPr>
              <a:t>.</a:t>
            </a:r>
          </a:p>
          <a:p>
            <a:endParaRPr lang="en-US" sz="2200" dirty="0" smtClean="0">
              <a:solidFill>
                <a:schemeClr val="tx2"/>
              </a:solidFill>
            </a:endParaRPr>
          </a:p>
          <a:p>
            <a:r>
              <a:rPr lang="en-US" sz="2200" b="1" dirty="0" smtClean="0">
                <a:solidFill>
                  <a:schemeClr val="tx2"/>
                </a:solidFill>
              </a:rPr>
              <a:t>Static Block</a:t>
            </a:r>
            <a:r>
              <a:rPr lang="en-US" sz="2200" dirty="0" smtClean="0">
                <a:solidFill>
                  <a:schemeClr val="tx2"/>
                </a:solidFill>
              </a:rPr>
              <a:t>:</a:t>
            </a:r>
            <a:endParaRPr lang="en-US" sz="22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chemeClr val="tx2"/>
                </a:solidFill>
              </a:rPr>
              <a:t>	</a:t>
            </a:r>
            <a:r>
              <a:rPr lang="en-US" sz="2200" dirty="0" smtClean="0">
                <a:solidFill>
                  <a:schemeClr val="tx2"/>
                </a:solidFill>
              </a:rPr>
              <a:t>It </a:t>
            </a:r>
            <a:r>
              <a:rPr lang="en-US" sz="2200" dirty="0" smtClean="0">
                <a:solidFill>
                  <a:schemeClr val="tx2"/>
                </a:solidFill>
              </a:rPr>
              <a:t>is a block { code} with keyword </a:t>
            </a:r>
            <a:r>
              <a:rPr lang="en-US" sz="2200" u="sng" dirty="0" smtClean="0">
                <a:solidFill>
                  <a:schemeClr val="tx2"/>
                </a:solidFill>
              </a:rPr>
              <a:t>static</a:t>
            </a:r>
            <a:r>
              <a:rPr lang="en-US" sz="2200" dirty="0" smtClean="0">
                <a:solidFill>
                  <a:schemeClr val="tx2"/>
                </a:solidFill>
              </a:rPr>
              <a:t> which gets executed before the main method and is used for initializing the static variables.</a:t>
            </a:r>
            <a:endParaRPr lang="en-IN" sz="22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200" dirty="0" smtClean="0">
                <a:solidFill>
                  <a:schemeClr val="tx2"/>
                </a:solidFill>
              </a:rPr>
              <a:t> </a:t>
            </a:r>
            <a:r>
              <a:rPr lang="en-IN" sz="2200" dirty="0" smtClean="0">
                <a:solidFill>
                  <a:schemeClr val="tx2"/>
                </a:solidFill>
              </a:rPr>
              <a:t>    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2"/>
                </a:solidFill>
              </a:rPr>
              <a:t>     If </a:t>
            </a:r>
            <a:r>
              <a:rPr lang="en-US" sz="2200" dirty="0" smtClean="0">
                <a:solidFill>
                  <a:schemeClr val="tx2"/>
                </a:solidFill>
              </a:rPr>
              <a:t>there is static block, java first execute the static block then the main </a:t>
            </a:r>
            <a:r>
              <a:rPr lang="en-US" sz="2200" dirty="0" smtClean="0">
                <a:solidFill>
                  <a:schemeClr val="tx2"/>
                </a:solidFill>
              </a:rPr>
              <a:t>method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2"/>
                </a:solidFill>
              </a:rPr>
              <a:t>	You </a:t>
            </a:r>
            <a:r>
              <a:rPr lang="en-US" sz="2200" dirty="0" smtClean="0">
                <a:solidFill>
                  <a:schemeClr val="tx2"/>
                </a:solidFill>
              </a:rPr>
              <a:t>can have multiple static blocks. Always it executes in top to bottom sequential order.</a:t>
            </a:r>
            <a:endParaRPr lang="en-IN" sz="22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1143000"/>
          </a:xfrm>
        </p:spPr>
        <p:txBody>
          <a:bodyPr/>
          <a:lstStyle/>
          <a:p>
            <a:r>
              <a:rPr lang="en-IN" dirty="0" smtClean="0"/>
              <a:t>Constructor – new keyword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2"/>
                </a:solidFill>
              </a:rPr>
              <a:t>Why name – constructor.</a:t>
            </a:r>
          </a:p>
          <a:p>
            <a:r>
              <a:rPr lang="en-IN" sz="2000" dirty="0" smtClean="0">
                <a:solidFill>
                  <a:schemeClr val="tx2"/>
                </a:solidFill>
              </a:rPr>
              <a:t>Constructor is what constructs our objects.</a:t>
            </a:r>
          </a:p>
          <a:p>
            <a:pPr>
              <a:buNone/>
            </a:pPr>
            <a:r>
              <a:rPr lang="en-IN" sz="2000" dirty="0" smtClean="0">
                <a:solidFill>
                  <a:schemeClr val="tx2"/>
                </a:solidFill>
              </a:rPr>
              <a:t>	e.g.,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SimpleClass</a:t>
            </a:r>
            <a:r>
              <a:rPr lang="en-IN" sz="2000" dirty="0" smtClean="0"/>
              <a:t> </a:t>
            </a:r>
            <a:r>
              <a:rPr lang="en-IN" sz="2000" dirty="0" err="1" smtClean="0"/>
              <a:t>simpleClassObj</a:t>
            </a:r>
            <a:r>
              <a:rPr lang="en-IN" sz="2000" dirty="0" smtClean="0"/>
              <a:t> = new </a:t>
            </a:r>
            <a:r>
              <a:rPr lang="en-IN" sz="2000" dirty="0" err="1" smtClean="0"/>
              <a:t>SimpleClass</a:t>
            </a:r>
            <a:r>
              <a:rPr lang="en-IN" sz="2000" dirty="0" smtClean="0"/>
              <a:t>();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>
                <a:solidFill>
                  <a:schemeClr val="tx2"/>
                </a:solidFill>
              </a:rPr>
              <a:t>	</a:t>
            </a:r>
            <a:r>
              <a:rPr lang="en-IN" sz="2000" dirty="0" smtClean="0">
                <a:solidFill>
                  <a:schemeClr val="tx2"/>
                </a:solidFill>
              </a:rPr>
              <a:t>w</a:t>
            </a:r>
            <a:r>
              <a:rPr lang="en-IN" sz="2000" dirty="0" smtClean="0">
                <a:solidFill>
                  <a:schemeClr val="tx2"/>
                </a:solidFill>
              </a:rPr>
              <a:t>here </a:t>
            </a:r>
            <a:r>
              <a:rPr lang="en-IN" sz="2000" dirty="0" smtClean="0">
                <a:solidFill>
                  <a:schemeClr val="tx2"/>
                </a:solidFill>
              </a:rPr>
              <a:t>new </a:t>
            </a:r>
            <a:r>
              <a:rPr lang="en-IN" sz="2000" dirty="0" err="1" smtClean="0">
                <a:solidFill>
                  <a:schemeClr val="tx2"/>
                </a:solidFill>
              </a:rPr>
              <a:t>SimpleClass</a:t>
            </a:r>
            <a:r>
              <a:rPr lang="en-IN" sz="2000" dirty="0" smtClean="0">
                <a:solidFill>
                  <a:schemeClr val="tx2"/>
                </a:solidFill>
              </a:rPr>
              <a:t>() basically constructs the object/reference/instance. </a:t>
            </a:r>
            <a:r>
              <a:rPr lang="en-US" sz="2000" dirty="0" smtClean="0">
                <a:solidFill>
                  <a:schemeClr val="tx2"/>
                </a:solidFill>
              </a:rPr>
              <a:t>When there is no constructor in class, compiler will write the constructor. </a:t>
            </a:r>
            <a:r>
              <a:rPr lang="en-US" sz="2000" dirty="0" smtClean="0">
                <a:solidFill>
                  <a:schemeClr val="tx2"/>
                </a:solidFill>
              </a:rPr>
              <a:t>The constructor created by java compiler is called default constructor</a:t>
            </a:r>
            <a:r>
              <a:rPr lang="en-US" sz="2000" dirty="0" smtClean="0">
                <a:solidFill>
                  <a:schemeClr val="tx2"/>
                </a:solidFill>
              </a:rPr>
              <a:t>.</a:t>
            </a:r>
          </a:p>
          <a:p>
            <a:pPr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Hint : run </a:t>
            </a:r>
            <a:r>
              <a:rPr lang="en-US" sz="2000" dirty="0" smtClean="0">
                <a:solidFill>
                  <a:schemeClr val="tx2"/>
                </a:solidFill>
              </a:rPr>
              <a:t>FlowOverview.java</a:t>
            </a:r>
            <a:endParaRPr lang="en-IN" sz="20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 smtClean="0">
                <a:solidFill>
                  <a:schemeClr val="tx2"/>
                </a:solidFill>
              </a:rPr>
              <a:t>extends</a:t>
            </a:r>
            <a:r>
              <a:rPr lang="en-IN" sz="2400" dirty="0" smtClean="0">
                <a:solidFill>
                  <a:schemeClr val="tx2"/>
                </a:solidFill>
              </a:rPr>
              <a:t> is the keyword used to inherit the properties of one class by another class</a:t>
            </a:r>
          </a:p>
          <a:p>
            <a:r>
              <a:rPr lang="en-IN" sz="2400" dirty="0" smtClean="0">
                <a:solidFill>
                  <a:schemeClr val="tx2"/>
                </a:solidFill>
              </a:rPr>
              <a:t>A class uses the </a:t>
            </a:r>
            <a:r>
              <a:rPr lang="en-IN" sz="2400" b="1" dirty="0" smtClean="0">
                <a:solidFill>
                  <a:schemeClr val="tx2"/>
                </a:solidFill>
              </a:rPr>
              <a:t>implements</a:t>
            </a:r>
            <a:r>
              <a:rPr lang="en-IN" sz="2400" dirty="0" smtClean="0">
                <a:solidFill>
                  <a:schemeClr val="tx2"/>
                </a:solidFill>
              </a:rPr>
              <a:t> keyword to implement an interface. </a:t>
            </a:r>
          </a:p>
          <a:p>
            <a:pPr>
              <a:buNone/>
            </a:pPr>
            <a:r>
              <a:rPr lang="en-IN" sz="2400" dirty="0" smtClean="0">
                <a:solidFill>
                  <a:schemeClr val="tx2"/>
                </a:solidFill>
              </a:rPr>
              <a:t>	Note: When a class implements an interface, you can think of the class as signing a contract, agreeing to perform the specific </a:t>
            </a:r>
            <a:r>
              <a:rPr lang="en-IN" sz="2400" dirty="0" err="1" smtClean="0">
                <a:solidFill>
                  <a:schemeClr val="tx2"/>
                </a:solidFill>
              </a:rPr>
              <a:t>behaviors</a:t>
            </a:r>
            <a:r>
              <a:rPr lang="en-IN" sz="2400" dirty="0" smtClean="0">
                <a:solidFill>
                  <a:schemeClr val="tx2"/>
                </a:solidFill>
              </a:rPr>
              <a:t> of the interface. If a class does not perform all the </a:t>
            </a:r>
            <a:r>
              <a:rPr lang="en-IN" sz="2400" dirty="0" err="1" smtClean="0">
                <a:solidFill>
                  <a:schemeClr val="tx2"/>
                </a:solidFill>
              </a:rPr>
              <a:t>behaviors</a:t>
            </a:r>
            <a:r>
              <a:rPr lang="en-IN" sz="2400" dirty="0" smtClean="0">
                <a:solidFill>
                  <a:schemeClr val="tx2"/>
                </a:solidFill>
              </a:rPr>
              <a:t> of the interface, the class must declare itself as abstract.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Serialization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400" b="1" dirty="0" smtClean="0">
                <a:solidFill>
                  <a:schemeClr val="tx2"/>
                </a:solidFill>
              </a:rPr>
              <a:t>Serialization</a:t>
            </a:r>
            <a:r>
              <a:rPr lang="en-IN" sz="2400" dirty="0" smtClean="0">
                <a:solidFill>
                  <a:schemeClr val="tx2"/>
                </a:solidFill>
              </a:rPr>
              <a:t> is the process of making the object’s state is persistent. That means the state of the object is converted into stream of bytes and stored in a file. In the same way we can use the de-</a:t>
            </a:r>
            <a:r>
              <a:rPr lang="en-IN" sz="2400" dirty="0" err="1" smtClean="0">
                <a:solidFill>
                  <a:schemeClr val="tx2"/>
                </a:solidFill>
              </a:rPr>
              <a:t>serilization</a:t>
            </a:r>
            <a:r>
              <a:rPr lang="en-IN" sz="2400" dirty="0" smtClean="0">
                <a:solidFill>
                  <a:schemeClr val="tx2"/>
                </a:solidFill>
              </a:rPr>
              <a:t> concept to bring back the object’s state from bytes. </a:t>
            </a:r>
          </a:p>
          <a:p>
            <a:r>
              <a:rPr lang="en-IN" sz="2400" dirty="0" smtClean="0">
                <a:solidFill>
                  <a:schemeClr val="tx2"/>
                </a:solidFill>
              </a:rPr>
              <a:t>The object’s which are needs to be transmitted through network has to be converted as bytes, for that purpose every class or interface </a:t>
            </a:r>
            <a:r>
              <a:rPr lang="en-IN" sz="2400" dirty="0" smtClean="0">
                <a:solidFill>
                  <a:schemeClr val="tx2"/>
                </a:solidFill>
              </a:rPr>
              <a:t>must implement</a:t>
            </a:r>
            <a:r>
              <a:rPr lang="en-IN" sz="2400" dirty="0" smtClean="0">
                <a:solidFill>
                  <a:schemeClr val="tx2"/>
                </a:solidFill>
              </a:rPr>
              <a:t>  </a:t>
            </a:r>
            <a:r>
              <a:rPr lang="en-IN" sz="2400" b="1" dirty="0" smtClean="0">
                <a:solidFill>
                  <a:schemeClr val="tx2"/>
                </a:solidFill>
              </a:rPr>
              <a:t>serialization</a:t>
            </a:r>
            <a:r>
              <a:rPr lang="en-IN" sz="2400" dirty="0" smtClean="0">
                <a:solidFill>
                  <a:schemeClr val="tx2"/>
                </a:solidFill>
              </a:rPr>
              <a:t> </a:t>
            </a:r>
            <a:r>
              <a:rPr lang="en-IN" sz="2400" dirty="0" smtClean="0">
                <a:solidFill>
                  <a:schemeClr val="tx2"/>
                </a:solidFill>
              </a:rPr>
              <a:t>interface</a:t>
            </a:r>
          </a:p>
          <a:p>
            <a:r>
              <a:rPr lang="en-IN" sz="2400" dirty="0" err="1" smtClean="0">
                <a:solidFill>
                  <a:schemeClr val="tx2"/>
                </a:solidFill>
              </a:rPr>
              <a:t>e</a:t>
            </a:r>
            <a:r>
              <a:rPr lang="en-IN" sz="2400" dirty="0" err="1" smtClean="0">
                <a:solidFill>
                  <a:schemeClr val="tx2"/>
                </a:solidFill>
              </a:rPr>
              <a:t>.g</a:t>
            </a:r>
            <a:r>
              <a:rPr lang="en-IN" sz="2400" dirty="0" smtClean="0">
                <a:solidFill>
                  <a:schemeClr val="tx2"/>
                </a:solidFill>
              </a:rPr>
              <a:t>,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dirty="0" smtClean="0"/>
              <a:t>class sample </a:t>
            </a:r>
            <a:r>
              <a:rPr lang="en-IN" sz="2400" dirty="0" smtClean="0"/>
              <a:t>implements </a:t>
            </a:r>
            <a:r>
              <a:rPr lang="en-IN" sz="2400" dirty="0" err="1" smtClean="0"/>
              <a:t>Serializable</a:t>
            </a:r>
            <a:r>
              <a:rPr lang="en-IN" sz="2400" dirty="0" smtClean="0"/>
              <a:t>{</a:t>
            </a:r>
          </a:p>
          <a:p>
            <a:pPr>
              <a:buNone/>
            </a:pPr>
            <a:r>
              <a:rPr lang="en-IN" sz="2400" dirty="0" smtClean="0"/>
              <a:t>		----------</a:t>
            </a:r>
          </a:p>
          <a:p>
            <a:pPr>
              <a:buNone/>
            </a:pPr>
            <a:r>
              <a:rPr lang="en-IN" sz="2400" dirty="0" smtClean="0"/>
              <a:t>		------</a:t>
            </a:r>
          </a:p>
          <a:p>
            <a:pPr>
              <a:buNone/>
            </a:pPr>
            <a:r>
              <a:rPr lang="en-IN" sz="2400" dirty="0" smtClean="0"/>
              <a:t>	}</a:t>
            </a:r>
            <a:endParaRPr lang="en-IN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Transient keyword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solidFill>
                  <a:schemeClr val="tx2"/>
                </a:solidFill>
              </a:rPr>
              <a:t>The keyword </a:t>
            </a:r>
            <a:r>
              <a:rPr lang="en-IN" sz="2200" b="1" dirty="0" smtClean="0">
                <a:solidFill>
                  <a:schemeClr val="tx2"/>
                </a:solidFill>
              </a:rPr>
              <a:t>transient</a:t>
            </a:r>
            <a:r>
              <a:rPr lang="en-IN" sz="2200" dirty="0" smtClean="0">
                <a:solidFill>
                  <a:schemeClr val="tx2"/>
                </a:solidFill>
              </a:rPr>
              <a:t> in Java used to indicate that the variable should not be serialized. </a:t>
            </a:r>
          </a:p>
          <a:p>
            <a:r>
              <a:rPr lang="en-IN" sz="2200" dirty="0" smtClean="0">
                <a:solidFill>
                  <a:schemeClr val="tx2"/>
                </a:solidFill>
              </a:rPr>
              <a:t>By default all the variables in the object is converted to persistent state. </a:t>
            </a:r>
          </a:p>
          <a:p>
            <a:r>
              <a:rPr lang="en-IN" sz="2200" dirty="0" smtClean="0">
                <a:solidFill>
                  <a:schemeClr val="tx2"/>
                </a:solidFill>
              </a:rPr>
              <a:t>In some cases, you may want to avoid persisting some variables because you don’t have the necessity to transfer across the network. </a:t>
            </a:r>
          </a:p>
          <a:p>
            <a:r>
              <a:rPr lang="en-IN" sz="2200" dirty="0" smtClean="0">
                <a:solidFill>
                  <a:schemeClr val="tx2"/>
                </a:solidFill>
              </a:rPr>
              <a:t>So, you can declare those variables as transient. If the variable is declared as transient, then it will not be persisted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IN" dirty="0" smtClean="0"/>
              <a:t>Java Tokens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A </a:t>
            </a:r>
            <a:r>
              <a:rPr lang="en-IN" dirty="0" smtClean="0">
                <a:solidFill>
                  <a:schemeClr val="tx2"/>
                </a:solidFill>
              </a:rPr>
              <a:t>token is the smallest element of a program that is meaningful </a:t>
            </a:r>
            <a:r>
              <a:rPr lang="en-IN" dirty="0" smtClean="0">
                <a:solidFill>
                  <a:schemeClr val="tx2"/>
                </a:solidFill>
              </a:rPr>
              <a:t>and is able to be identified by the </a:t>
            </a:r>
            <a:r>
              <a:rPr lang="en-IN" dirty="0" smtClean="0">
                <a:solidFill>
                  <a:schemeClr val="tx2"/>
                </a:solidFill>
              </a:rPr>
              <a:t>compiler</a:t>
            </a:r>
            <a:r>
              <a:rPr lang="en-IN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Java Language includes five types of tokens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2400" dirty="0" smtClean="0">
                <a:solidFill>
                  <a:schemeClr val="tx2"/>
                </a:solidFill>
                <a:latin typeface="Arial Narrow" pitchFamily="34" charset="0"/>
              </a:rPr>
              <a:t>Reserved Keywords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2400" dirty="0" smtClean="0">
                <a:solidFill>
                  <a:schemeClr val="tx2"/>
                </a:solidFill>
                <a:latin typeface="Arial Narrow" pitchFamily="34" charset="0"/>
              </a:rPr>
              <a:t>Identifiers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2400" dirty="0" smtClean="0">
                <a:solidFill>
                  <a:schemeClr val="tx2"/>
                </a:solidFill>
                <a:latin typeface="Arial Narrow" pitchFamily="34" charset="0"/>
              </a:rPr>
              <a:t>Literals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2400" dirty="0" smtClean="0">
                <a:solidFill>
                  <a:schemeClr val="tx2"/>
                </a:solidFill>
                <a:latin typeface="Arial Narrow" pitchFamily="34" charset="0"/>
              </a:rPr>
              <a:t>Operators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2400" dirty="0" smtClean="0">
                <a:solidFill>
                  <a:schemeClr val="tx2"/>
                </a:solidFill>
                <a:latin typeface="Arial Narrow" pitchFamily="34" charset="0"/>
              </a:rPr>
              <a:t>Separators</a:t>
            </a:r>
            <a:endParaRPr lang="en-IN" sz="2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Identifiers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chemeClr val="tx2"/>
                </a:solidFill>
              </a:rPr>
              <a:t>Identifiers are programmer designed tokens also called as Variables.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Variable value can change any number of time during execution and saved in an allocated memory location.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Name of classes, methods, variables, objects, labels, packages and interfaces in a program is called identifiers.</a:t>
            </a:r>
          </a:p>
          <a:p>
            <a:pPr lvl="0"/>
            <a:r>
              <a:rPr lang="en-IN" dirty="0" smtClean="0">
                <a:solidFill>
                  <a:schemeClr val="tx2"/>
                </a:solidFill>
              </a:rPr>
              <a:t>Whenever a variable is declared within a method it is a local variable</a:t>
            </a:r>
          </a:p>
          <a:p>
            <a:pPr lvl="0"/>
            <a:r>
              <a:rPr lang="en-IN" dirty="0" smtClean="0">
                <a:solidFill>
                  <a:schemeClr val="tx2"/>
                </a:solidFill>
              </a:rPr>
              <a:t>Whenever a variable is declared outside a  method it is Global </a:t>
            </a:r>
            <a:r>
              <a:rPr lang="en-IN" dirty="0" smtClean="0">
                <a:solidFill>
                  <a:schemeClr val="tx2"/>
                </a:solidFill>
              </a:rPr>
              <a:t>Variable/Member</a:t>
            </a:r>
          </a:p>
          <a:p>
            <a:pPr lvl="0"/>
            <a:r>
              <a:rPr lang="en-IN" dirty="0" smtClean="0">
                <a:solidFill>
                  <a:schemeClr val="tx2"/>
                </a:solidFill>
              </a:rPr>
              <a:t>If same variable is available in both global and local, local variable is given preference over global variable.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83820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Naming Convention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763000" cy="5638800"/>
          </a:xfrm>
        </p:spPr>
        <p:txBody>
          <a:bodyPr>
            <a:normAutofit fontScale="92500" lnSpcReduction="10000"/>
          </a:bodyPr>
          <a:lstStyle/>
          <a:p>
            <a:r>
              <a:rPr lang="en-IN" sz="2000" b="1" dirty="0" smtClean="0">
                <a:solidFill>
                  <a:schemeClr val="tx2"/>
                </a:solidFill>
              </a:rPr>
              <a:t>Rules: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They can have alphabets, digits, underscore and dollar sign characters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Cannot begin with digits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Uppercase and Lowercase are distinct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Any </a:t>
            </a:r>
            <a:r>
              <a:rPr lang="en-IN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length</a:t>
            </a:r>
            <a:endParaRPr lang="en-IN" sz="2000" dirty="0" smtClean="0">
              <a:solidFill>
                <a:schemeClr val="tx2"/>
              </a:solidFill>
            </a:endParaRPr>
          </a:p>
          <a:p>
            <a:r>
              <a:rPr lang="en-IN" sz="2000" dirty="0" smtClean="0">
                <a:solidFill>
                  <a:schemeClr val="tx2"/>
                </a:solidFill>
              </a:rPr>
              <a:t>All public methods and instance variables start with leading lower case letters</a:t>
            </a:r>
          </a:p>
          <a:p>
            <a:pPr>
              <a:buNone/>
            </a:pPr>
            <a:r>
              <a:rPr lang="en-IN" sz="2000" dirty="0" smtClean="0">
                <a:solidFill>
                  <a:schemeClr val="tx2"/>
                </a:solidFill>
              </a:rPr>
              <a:t>	e.g.,	 average, sum.</a:t>
            </a:r>
          </a:p>
          <a:p>
            <a:r>
              <a:rPr lang="en-IN" sz="2000" dirty="0" smtClean="0">
                <a:solidFill>
                  <a:schemeClr val="tx2"/>
                </a:solidFill>
              </a:rPr>
              <a:t>All private and local variables use only lower case letters combined with underscores</a:t>
            </a:r>
          </a:p>
          <a:p>
            <a:pPr>
              <a:buNone/>
            </a:pPr>
            <a:r>
              <a:rPr lang="en-IN" sz="2000" dirty="0" smtClean="0">
                <a:solidFill>
                  <a:schemeClr val="tx2"/>
                </a:solidFill>
              </a:rPr>
              <a:t>	</a:t>
            </a:r>
            <a:r>
              <a:rPr lang="en-IN" sz="2000" dirty="0" smtClean="0">
                <a:solidFill>
                  <a:schemeClr val="tx2"/>
                </a:solidFill>
              </a:rPr>
              <a:t>e.g., length, </a:t>
            </a:r>
            <a:r>
              <a:rPr lang="en-IN" sz="2000" dirty="0" err="1" smtClean="0">
                <a:solidFill>
                  <a:schemeClr val="tx2"/>
                </a:solidFill>
              </a:rPr>
              <a:t>batch_strength</a:t>
            </a:r>
            <a:r>
              <a:rPr lang="en-IN" sz="2000" dirty="0" smtClean="0">
                <a:solidFill>
                  <a:schemeClr val="tx2"/>
                </a:solidFill>
              </a:rPr>
              <a:t> </a:t>
            </a:r>
          </a:p>
          <a:p>
            <a:r>
              <a:rPr lang="en-IN" sz="2000" dirty="0" smtClean="0">
                <a:solidFill>
                  <a:schemeClr val="tx2"/>
                </a:solidFill>
              </a:rPr>
              <a:t>All classes and interfaces start with leading uppercase letter and subsequent word with uppercase letter.</a:t>
            </a:r>
          </a:p>
          <a:p>
            <a:pPr>
              <a:buNone/>
            </a:pPr>
            <a:r>
              <a:rPr lang="en-IN" sz="2000" dirty="0" smtClean="0">
                <a:solidFill>
                  <a:schemeClr val="tx2"/>
                </a:solidFill>
              </a:rPr>
              <a:t>	e.g., Student, </a:t>
            </a:r>
            <a:r>
              <a:rPr lang="en-IN" sz="2000" dirty="0" err="1" smtClean="0">
                <a:solidFill>
                  <a:schemeClr val="tx2"/>
                </a:solidFill>
              </a:rPr>
              <a:t>HelloWorld</a:t>
            </a:r>
            <a:endParaRPr lang="en-IN" sz="2000" dirty="0" smtClean="0">
              <a:solidFill>
                <a:schemeClr val="tx2"/>
              </a:solidFill>
            </a:endParaRPr>
          </a:p>
          <a:p>
            <a:r>
              <a:rPr lang="en-IN" sz="2000" dirty="0" smtClean="0">
                <a:solidFill>
                  <a:schemeClr val="tx2"/>
                </a:solidFill>
              </a:rPr>
              <a:t>When more than one word are used in a name, the second and subsequent word should start with uppercase letter.</a:t>
            </a:r>
          </a:p>
          <a:p>
            <a:pPr>
              <a:buNone/>
            </a:pPr>
            <a:r>
              <a:rPr lang="en-IN" sz="2000" dirty="0" smtClean="0">
                <a:solidFill>
                  <a:schemeClr val="tx2"/>
                </a:solidFill>
              </a:rPr>
              <a:t>	e.g., </a:t>
            </a:r>
            <a:r>
              <a:rPr lang="en-IN" sz="2000" dirty="0" err="1" smtClean="0">
                <a:solidFill>
                  <a:schemeClr val="tx2"/>
                </a:solidFill>
              </a:rPr>
              <a:t>todaysTemperature</a:t>
            </a:r>
            <a:r>
              <a:rPr lang="en-IN" sz="2000" dirty="0" smtClean="0">
                <a:solidFill>
                  <a:schemeClr val="tx2"/>
                </a:solidFill>
              </a:rPr>
              <a:t>, </a:t>
            </a:r>
            <a:r>
              <a:rPr lang="en-IN" sz="2000" dirty="0" err="1" smtClean="0">
                <a:solidFill>
                  <a:schemeClr val="tx2"/>
                </a:solidFill>
              </a:rPr>
              <a:t>studentName</a:t>
            </a:r>
            <a:endParaRPr lang="en-IN" sz="2000" dirty="0" smtClean="0">
              <a:solidFill>
                <a:schemeClr val="tx2"/>
              </a:solidFill>
            </a:endParaRPr>
          </a:p>
          <a:p>
            <a:r>
              <a:rPr lang="en-IN" sz="2000" dirty="0" smtClean="0">
                <a:solidFill>
                  <a:schemeClr val="tx2"/>
                </a:solidFill>
              </a:rPr>
              <a:t>Variables that represent constant values use uppercase letters and underscores</a:t>
            </a:r>
          </a:p>
          <a:p>
            <a:pPr>
              <a:buNone/>
            </a:pPr>
            <a:r>
              <a:rPr lang="en-IN" sz="2000" dirty="0" smtClean="0">
                <a:solidFill>
                  <a:schemeClr val="tx2"/>
                </a:solidFill>
              </a:rPr>
              <a:t>	e.g., TOTAL, COUNT</a:t>
            </a:r>
            <a:endParaRPr lang="en-IN" sz="20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IN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Literals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Literals are a sequence of characters that represents a constant values to be stored in an variable.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tx2"/>
                </a:solidFill>
              </a:rPr>
              <a:t>An operator is a symbol that takes one or more arguments and operates on them to produce a result.</a:t>
            </a:r>
          </a:p>
          <a:p>
            <a:endParaRPr lang="en-IN" sz="2400" dirty="0" smtClean="0">
              <a:solidFill>
                <a:schemeClr val="tx2"/>
              </a:solidFill>
            </a:endParaRPr>
          </a:p>
          <a:p>
            <a:r>
              <a:rPr lang="en-IN" sz="2400" dirty="0" smtClean="0">
                <a:solidFill>
                  <a:schemeClr val="tx2"/>
                </a:solidFill>
              </a:rPr>
              <a:t>Types of operators:</a:t>
            </a:r>
          </a:p>
          <a:p>
            <a:r>
              <a:rPr lang="en-IN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Arithmetic Operators (+,-,*,/,%)</a:t>
            </a:r>
          </a:p>
          <a:p>
            <a:r>
              <a:rPr lang="en-IN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Relational Operators (&lt;,&lt;=,&gt;,&gt;=,==,!=)</a:t>
            </a:r>
          </a:p>
          <a:p>
            <a:r>
              <a:rPr lang="en-IN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Assignment Operators (=)</a:t>
            </a:r>
          </a:p>
          <a:p>
            <a:r>
              <a:rPr lang="en-IN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Logical operators (&amp;&amp;,!!,!)</a:t>
            </a:r>
          </a:p>
          <a:p>
            <a:r>
              <a:rPr lang="en-IN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Conditional Operators( exp1 ? exp2(true) : exp3(false)) </a:t>
            </a:r>
          </a:p>
          <a:p>
            <a:r>
              <a:rPr lang="en-IN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Unary Operators (++, --)</a:t>
            </a:r>
          </a:p>
          <a:p>
            <a:r>
              <a:rPr lang="en-IN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Bitwise Operators (&amp;,!, ^, ~, &lt;&lt;, &gt;&gt;, &gt;&gt;&gt;)</a:t>
            </a:r>
            <a:endParaRPr lang="en-IN" sz="2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Seperators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>
                <a:solidFill>
                  <a:schemeClr val="tx2"/>
                </a:solidFill>
              </a:rPr>
              <a:t>Seperators</a:t>
            </a:r>
            <a:r>
              <a:rPr lang="en-IN" dirty="0" smtClean="0">
                <a:solidFill>
                  <a:schemeClr val="tx2"/>
                </a:solidFill>
              </a:rPr>
              <a:t> are used to divide, arrange or group code.</a:t>
            </a:r>
          </a:p>
          <a:p>
            <a:pPr>
              <a:buNone/>
            </a:pPr>
            <a:endParaRPr lang="en-IN" dirty="0" smtClean="0"/>
          </a:p>
          <a:p>
            <a:pPr marL="571500" indent="-571500">
              <a:buFont typeface="+mj-lt"/>
              <a:buAutoNum type="romanLcPeriod"/>
            </a:pPr>
            <a:r>
              <a:rPr lang="en-IN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Paranthesis</a:t>
            </a:r>
            <a:r>
              <a:rPr lang="en-IN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	</a:t>
            </a:r>
            <a:r>
              <a:rPr lang="en-IN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IN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marL="571500" indent="-571500">
              <a:buFont typeface="+mj-lt"/>
              <a:buAutoNum type="romanLcPeriod"/>
            </a:pPr>
            <a:r>
              <a:rPr lang="en-IN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curly braces	</a:t>
            </a:r>
            <a:r>
              <a:rPr lang="en-IN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IN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{}</a:t>
            </a:r>
          </a:p>
          <a:p>
            <a:pPr marL="571500" indent="-571500">
              <a:buFont typeface="+mj-lt"/>
              <a:buAutoNum type="romanLcPeriod"/>
            </a:pPr>
            <a:r>
              <a:rPr lang="en-IN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Brackets		</a:t>
            </a:r>
            <a:r>
              <a:rPr lang="en-IN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IN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[] </a:t>
            </a:r>
          </a:p>
          <a:p>
            <a:pPr marL="571500" indent="-571500">
              <a:buFont typeface="+mj-lt"/>
              <a:buAutoNum type="romanLcPeriod"/>
            </a:pPr>
            <a:r>
              <a:rPr lang="en-IN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comma		</a:t>
            </a:r>
            <a:r>
              <a:rPr lang="en-IN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IN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(,) </a:t>
            </a:r>
          </a:p>
          <a:p>
            <a:pPr marL="571500" indent="-571500">
              <a:buFont typeface="+mj-lt"/>
              <a:buAutoNum type="romanLcPeriod"/>
            </a:pPr>
            <a:r>
              <a:rPr lang="en-IN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Semicolon		</a:t>
            </a:r>
            <a:r>
              <a:rPr lang="en-IN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IN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(;)</a:t>
            </a:r>
          </a:p>
          <a:p>
            <a:pPr marL="571500" indent="-571500">
              <a:buFont typeface="+mj-lt"/>
              <a:buAutoNum type="romanLcPeriod"/>
            </a:pPr>
            <a:r>
              <a:rPr lang="en-IN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period 		</a:t>
            </a:r>
            <a:r>
              <a:rPr lang="en-IN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IN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Reserved Keywords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tx2"/>
                </a:solidFill>
              </a:rPr>
              <a:t>Keywords have specific meaning to themselves and always in lowercase letters.</a:t>
            </a:r>
          </a:p>
          <a:p>
            <a:r>
              <a:rPr lang="en-IN" sz="2400" dirty="0" smtClean="0">
                <a:solidFill>
                  <a:schemeClr val="tx2"/>
                </a:solidFill>
              </a:rPr>
              <a:t>Since the possess specific meaning we cannot use them as identifier while naming.</a:t>
            </a:r>
          </a:p>
          <a:p>
            <a:r>
              <a:rPr lang="en-IN" sz="2400" dirty="0" smtClean="0">
                <a:solidFill>
                  <a:schemeClr val="tx2"/>
                </a:solidFill>
              </a:rPr>
              <a:t>But, one can use these keywords as identifiers by changing one or more characters in keyword to </a:t>
            </a:r>
            <a:r>
              <a:rPr lang="en-IN" sz="2400" dirty="0" err="1" smtClean="0">
                <a:solidFill>
                  <a:schemeClr val="tx2"/>
                </a:solidFill>
              </a:rPr>
              <a:t>upperCase</a:t>
            </a:r>
            <a:r>
              <a:rPr lang="en-IN" sz="2400" dirty="0" smtClean="0">
                <a:solidFill>
                  <a:schemeClr val="tx2"/>
                </a:solidFill>
              </a:rPr>
              <a:t>.</a:t>
            </a:r>
          </a:p>
          <a:p>
            <a:pPr>
              <a:buNone/>
            </a:pPr>
            <a:r>
              <a:rPr lang="en-IN" sz="2400" dirty="0" smtClean="0">
                <a:solidFill>
                  <a:schemeClr val="tx2"/>
                </a:solidFill>
              </a:rPr>
              <a:t>e.g., FLOAT, INT are not keywords. But its bad practise to use them as identifiers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 Declaration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String Constant Pool</a:t>
            </a:r>
          </a:p>
          <a:p>
            <a:r>
              <a:rPr lang="en-IN" dirty="0" smtClean="0"/>
              <a:t>Non Constant Pool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New operator saves data to non constant pool and normal initialization saves to String Constant pool.</a:t>
            </a:r>
          </a:p>
          <a:p>
            <a:r>
              <a:rPr lang="en-IN" dirty="0" smtClean="0"/>
              <a:t>Duplicates in string constant pool is not allowed, whereas allowed in non constant pool.</a:t>
            </a: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190</TotalTime>
  <Words>651</Words>
  <Application>Microsoft Office PowerPoint</Application>
  <PresentationFormat>On-screen Show (4:3)</PresentationFormat>
  <Paragraphs>160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Core Java</vt:lpstr>
      <vt:lpstr>Java Tokens</vt:lpstr>
      <vt:lpstr>Identifiers</vt:lpstr>
      <vt:lpstr>Naming Convention</vt:lpstr>
      <vt:lpstr>Literals</vt:lpstr>
      <vt:lpstr>Operators</vt:lpstr>
      <vt:lpstr>Seperators</vt:lpstr>
      <vt:lpstr>Reserved Keywords</vt:lpstr>
      <vt:lpstr>Variable Declaration</vt:lpstr>
      <vt:lpstr>Datatypes in java</vt:lpstr>
      <vt:lpstr>Slide 11</vt:lpstr>
      <vt:lpstr>Type Casting in java</vt:lpstr>
      <vt:lpstr>Keywords</vt:lpstr>
      <vt:lpstr>Access Specifiers</vt:lpstr>
      <vt:lpstr>Static  - Non Static difference</vt:lpstr>
      <vt:lpstr>Constructor – new keyword </vt:lpstr>
      <vt:lpstr>Keywords</vt:lpstr>
      <vt:lpstr>Serialization</vt:lpstr>
      <vt:lpstr>Transient keyword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Jaideep</dc:creator>
  <cp:lastModifiedBy>Jaideep</cp:lastModifiedBy>
  <cp:revision>45</cp:revision>
  <dcterms:created xsi:type="dcterms:W3CDTF">2006-08-16T00:00:00Z</dcterms:created>
  <dcterms:modified xsi:type="dcterms:W3CDTF">2016-03-22T18:28:46Z</dcterms:modified>
</cp:coreProperties>
</file>