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395632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255953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7222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1346951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3945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2773689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130587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366661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249044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BC8D5-C63C-475F-8C79-9F4D69973F7F}"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260125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CBC8D5-C63C-475F-8C79-9F4D69973F7F}"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267021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CBC8D5-C63C-475F-8C79-9F4D69973F7F}" type="datetimeFigureOut">
              <a:rPr lang="en-IN" smtClean="0"/>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963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CBC8D5-C63C-475F-8C79-9F4D69973F7F}" type="datetimeFigureOut">
              <a:rPr lang="en-IN" smtClean="0"/>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149683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BC8D5-C63C-475F-8C79-9F4D69973F7F}" type="datetimeFigureOut">
              <a:rPr lang="en-IN" smtClean="0"/>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37162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CBC8D5-C63C-475F-8C79-9F4D69973F7F}"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80703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CBC8D5-C63C-475F-8C79-9F4D69973F7F}"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AF34-BC39-4B6F-9CFD-69428D5A6C56}" type="slidenum">
              <a:rPr lang="en-IN" smtClean="0"/>
              <a:t>‹#›</a:t>
            </a:fld>
            <a:endParaRPr lang="en-IN"/>
          </a:p>
        </p:txBody>
      </p:sp>
    </p:spTree>
    <p:extLst>
      <p:ext uri="{BB962C8B-B14F-4D97-AF65-F5344CB8AC3E}">
        <p14:creationId xmlns:p14="http://schemas.microsoft.com/office/powerpoint/2010/main" val="192196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CBC8D5-C63C-475F-8C79-9F4D69973F7F}" type="datetimeFigureOut">
              <a:rPr lang="en-IN" smtClean="0"/>
              <a:t>25-02-2018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B4AF34-BC39-4B6F-9CFD-69428D5A6C56}" type="slidenum">
              <a:rPr lang="en-IN" smtClean="0"/>
              <a:t>‹#›</a:t>
            </a:fld>
            <a:endParaRPr lang="en-IN"/>
          </a:p>
        </p:txBody>
      </p:sp>
    </p:spTree>
    <p:extLst>
      <p:ext uri="{BB962C8B-B14F-4D97-AF65-F5344CB8AC3E}">
        <p14:creationId xmlns:p14="http://schemas.microsoft.com/office/powerpoint/2010/main" val="3712682523"/>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Deduplication of Records</a:t>
            </a:r>
            <a:endParaRPr lang="en-IN" b="1" dirty="0">
              <a:solidFill>
                <a:schemeClr val="accent1">
                  <a:lumMod val="75000"/>
                </a:schemeClr>
              </a:solidFill>
            </a:endParaRPr>
          </a:p>
        </p:txBody>
      </p:sp>
      <p:sp>
        <p:nvSpPr>
          <p:cNvPr id="3" name="Content Placeholder 2"/>
          <p:cNvSpPr>
            <a:spLocks noGrp="1"/>
          </p:cNvSpPr>
          <p:nvPr>
            <p:ph idx="1"/>
          </p:nvPr>
        </p:nvSpPr>
        <p:spPr>
          <a:xfrm>
            <a:off x="677334" y="2262189"/>
            <a:ext cx="8596668" cy="3880773"/>
          </a:xfrm>
        </p:spPr>
        <p:txBody>
          <a:bodyPr>
            <a:normAutofit/>
          </a:bodyPr>
          <a:lstStyle/>
          <a:p>
            <a:pPr marL="0" indent="0">
              <a:buNone/>
            </a:pPr>
            <a:r>
              <a:rPr lang="en-IN" sz="2400" b="1" dirty="0" smtClean="0">
                <a:solidFill>
                  <a:schemeClr val="accent1">
                    <a:lumMod val="75000"/>
                  </a:schemeClr>
                </a:solidFill>
              </a:rPr>
              <a:t>Variation in names or address causes duplicate records in databases. The sources of this problem are incomplete information, lack of standard format etc. Hence deduplication becomes very complicated when dealing with large data.</a:t>
            </a:r>
          </a:p>
          <a:p>
            <a:pPr marL="0" indent="0">
              <a:buNone/>
            </a:pPr>
            <a:endParaRPr lang="en-IN" sz="2400" b="1" dirty="0">
              <a:solidFill>
                <a:schemeClr val="accent1">
                  <a:lumMod val="75000"/>
                </a:schemeClr>
              </a:solidFill>
            </a:endParaRPr>
          </a:p>
          <a:p>
            <a:pPr marL="0" indent="0">
              <a:buNone/>
            </a:pPr>
            <a:r>
              <a:rPr lang="en-IN" sz="2400" b="1" dirty="0" smtClean="0">
                <a:solidFill>
                  <a:schemeClr val="accent1">
                    <a:lumMod val="75000"/>
                  </a:schemeClr>
                </a:solidFill>
              </a:rPr>
              <a:t>So it is important that our computer should be smart enough to remove duplicate </a:t>
            </a:r>
            <a:r>
              <a:rPr lang="en-IN" sz="2400" b="1" smtClean="0">
                <a:solidFill>
                  <a:schemeClr val="accent1">
                    <a:lumMod val="75000"/>
                  </a:schemeClr>
                </a:solidFill>
              </a:rPr>
              <a:t>data </a:t>
            </a:r>
            <a:r>
              <a:rPr lang="en-IN" sz="2400" b="1" smtClean="0">
                <a:solidFill>
                  <a:schemeClr val="accent1">
                    <a:lumMod val="75000"/>
                  </a:schemeClr>
                </a:solidFill>
              </a:rPr>
              <a:t>without </a:t>
            </a:r>
            <a:r>
              <a:rPr lang="en-IN" sz="2400" b="1" dirty="0" smtClean="0">
                <a:solidFill>
                  <a:schemeClr val="accent1">
                    <a:lumMod val="75000"/>
                  </a:schemeClr>
                </a:solidFill>
              </a:rPr>
              <a:t>any human assistance.</a:t>
            </a:r>
            <a:endParaRPr lang="en-IN" sz="2400" b="1" dirty="0">
              <a:solidFill>
                <a:schemeClr val="accent1">
                  <a:lumMod val="75000"/>
                </a:schemeClr>
              </a:solidFill>
            </a:endParaRPr>
          </a:p>
        </p:txBody>
      </p:sp>
    </p:spTree>
    <p:extLst>
      <p:ext uri="{BB962C8B-B14F-4D97-AF65-F5344CB8AC3E}">
        <p14:creationId xmlns:p14="http://schemas.microsoft.com/office/powerpoint/2010/main" val="239371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158" y="628074"/>
            <a:ext cx="7997845" cy="831271"/>
          </a:xfrm>
        </p:spPr>
        <p:txBody>
          <a:bodyPr/>
          <a:lstStyle/>
          <a:p>
            <a:pPr algn="ctr"/>
            <a:r>
              <a:rPr lang="en-IN" sz="3600" b="1" dirty="0" smtClean="0">
                <a:solidFill>
                  <a:schemeClr val="accent1">
                    <a:lumMod val="75000"/>
                  </a:schemeClr>
                </a:solidFill>
              </a:rPr>
              <a:t>My approach to solve this problem</a:t>
            </a:r>
            <a:endParaRPr lang="en-IN" sz="3600" b="1" dirty="0">
              <a:solidFill>
                <a:schemeClr val="accent1">
                  <a:lumMod val="75000"/>
                </a:schemeClr>
              </a:solidFill>
            </a:endParaRPr>
          </a:p>
        </p:txBody>
      </p:sp>
      <p:sp>
        <p:nvSpPr>
          <p:cNvPr id="3" name="Subtitle 2"/>
          <p:cNvSpPr>
            <a:spLocks noGrp="1"/>
          </p:cNvSpPr>
          <p:nvPr>
            <p:ph type="subTitle" idx="1"/>
          </p:nvPr>
        </p:nvSpPr>
        <p:spPr>
          <a:xfrm>
            <a:off x="1276158" y="2170545"/>
            <a:ext cx="7766936" cy="4027055"/>
          </a:xfrm>
        </p:spPr>
        <p:txBody>
          <a:bodyPr>
            <a:normAutofit/>
          </a:bodyPr>
          <a:lstStyle/>
          <a:p>
            <a:pPr algn="l"/>
            <a:r>
              <a:rPr lang="en-IN" sz="2400" b="1" dirty="0" smtClean="0">
                <a:solidFill>
                  <a:schemeClr val="accent1">
                    <a:lumMod val="75000"/>
                  </a:schemeClr>
                </a:solidFill>
              </a:rPr>
              <a:t>First we make clusters of people having same combination of date of birth and gender. This is a good assumption that people may write slightly different name or address but date of birth and gender are correctly entered. Hence the chance that two entries with different date of birth and gender can be information of a single person is almost zero.</a:t>
            </a:r>
            <a:endParaRPr lang="en-IN" sz="2400" b="1" dirty="0">
              <a:solidFill>
                <a:schemeClr val="accent1">
                  <a:lumMod val="75000"/>
                </a:schemeClr>
              </a:solidFill>
            </a:endParaRPr>
          </a:p>
        </p:txBody>
      </p:sp>
    </p:spTree>
    <p:extLst>
      <p:ext uri="{BB962C8B-B14F-4D97-AF65-F5344CB8AC3E}">
        <p14:creationId xmlns:p14="http://schemas.microsoft.com/office/powerpoint/2010/main" val="3030065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8218"/>
            <a:ext cx="8596668" cy="5181600"/>
          </a:xfrm>
        </p:spPr>
        <p:txBody>
          <a:bodyPr>
            <a:normAutofit/>
          </a:bodyPr>
          <a:lstStyle/>
          <a:p>
            <a:r>
              <a:rPr lang="en-IN" sz="2400" b="1" dirty="0" smtClean="0">
                <a:solidFill>
                  <a:schemeClr val="accent1">
                    <a:lumMod val="75000"/>
                  </a:schemeClr>
                </a:solidFill>
              </a:rPr>
              <a:t>Next, we take one cluster at a time and compare all entries in it with each other.</a:t>
            </a:r>
            <a:br>
              <a:rPr lang="en-IN" sz="2400" b="1" dirty="0" smtClean="0">
                <a:solidFill>
                  <a:schemeClr val="accent1">
                    <a:lumMod val="75000"/>
                  </a:schemeClr>
                </a:solidFill>
              </a:rPr>
            </a:br>
            <a:r>
              <a:rPr lang="en-IN" sz="2400" b="1" dirty="0">
                <a:solidFill>
                  <a:schemeClr val="accent1">
                    <a:lumMod val="75000"/>
                  </a:schemeClr>
                </a:solidFill>
              </a:rPr>
              <a:t/>
            </a:r>
            <a:br>
              <a:rPr lang="en-IN" sz="2400" b="1" dirty="0">
                <a:solidFill>
                  <a:schemeClr val="accent1">
                    <a:lumMod val="75000"/>
                  </a:schemeClr>
                </a:solidFill>
              </a:rPr>
            </a:br>
            <a:r>
              <a:rPr lang="en-IN" sz="2400" b="1" dirty="0" smtClean="0">
                <a:solidFill>
                  <a:schemeClr val="accent1">
                    <a:lumMod val="75000"/>
                  </a:schemeClr>
                </a:solidFill>
              </a:rPr>
              <a:t>If two entries have something common in their first name then we look for something common in their last name also. If we find common word in the last name also, we mark  one of them as duplicates.</a:t>
            </a:r>
            <a:br>
              <a:rPr lang="en-IN" sz="2400" b="1" dirty="0" smtClean="0">
                <a:solidFill>
                  <a:schemeClr val="accent1">
                    <a:lumMod val="75000"/>
                  </a:schemeClr>
                </a:solidFill>
              </a:rPr>
            </a:br>
            <a:r>
              <a:rPr lang="en-IN" sz="2400" b="1" dirty="0">
                <a:solidFill>
                  <a:schemeClr val="accent1">
                    <a:lumMod val="75000"/>
                  </a:schemeClr>
                </a:solidFill>
              </a:rPr>
              <a:t/>
            </a:r>
            <a:br>
              <a:rPr lang="en-IN" sz="2400" b="1" dirty="0">
                <a:solidFill>
                  <a:schemeClr val="accent1">
                    <a:lumMod val="75000"/>
                  </a:schemeClr>
                </a:solidFill>
              </a:rPr>
            </a:br>
            <a:r>
              <a:rPr lang="en-IN" sz="2400" b="1" dirty="0" smtClean="0">
                <a:solidFill>
                  <a:schemeClr val="accent1">
                    <a:lumMod val="75000"/>
                  </a:schemeClr>
                </a:solidFill>
              </a:rPr>
              <a:t>We also check that if a word common in two names has length less than 3, then we don’t count it as a common string. This takes care of words like “Jr”</a:t>
            </a:r>
            <a:r>
              <a:rPr lang="en-IN" sz="2400" b="1" dirty="0">
                <a:solidFill>
                  <a:schemeClr val="accent1">
                    <a:lumMod val="75000"/>
                  </a:schemeClr>
                </a:solidFill>
              </a:rPr>
              <a:t> </a:t>
            </a:r>
            <a:r>
              <a:rPr lang="en-IN" sz="2400" b="1" dirty="0" smtClean="0">
                <a:solidFill>
                  <a:schemeClr val="accent1">
                    <a:lumMod val="75000"/>
                  </a:schemeClr>
                </a:solidFill>
              </a:rPr>
              <a:t>and single characters.</a:t>
            </a:r>
            <a:endParaRPr lang="en-IN" sz="2400" b="1" dirty="0">
              <a:solidFill>
                <a:schemeClr val="accent1">
                  <a:lumMod val="75000"/>
                </a:schemeClr>
              </a:solidFill>
            </a:endParaRPr>
          </a:p>
        </p:txBody>
      </p:sp>
    </p:spTree>
    <p:extLst>
      <p:ext uri="{BB962C8B-B14F-4D97-AF65-F5344CB8AC3E}">
        <p14:creationId xmlns:p14="http://schemas.microsoft.com/office/powerpoint/2010/main" val="4867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3164"/>
            <a:ext cx="8596668" cy="4405744"/>
          </a:xfrm>
        </p:spPr>
        <p:txBody>
          <a:bodyPr>
            <a:normAutofit/>
          </a:bodyPr>
          <a:lstStyle/>
          <a:p>
            <a:r>
              <a:rPr lang="en-IN" sz="2400" b="1" dirty="0">
                <a:solidFill>
                  <a:schemeClr val="accent1">
                    <a:lumMod val="75000"/>
                  </a:schemeClr>
                </a:solidFill>
              </a:rPr>
              <a:t>When all entries in a cluster have been compared with each other, we remove all entries marked as duplicate</a:t>
            </a:r>
            <a:r>
              <a:rPr lang="en-IN" sz="2400" b="1" dirty="0" smtClean="0">
                <a:solidFill>
                  <a:schemeClr val="accent1">
                    <a:lumMod val="75000"/>
                  </a:schemeClr>
                </a:solidFill>
              </a:rPr>
              <a:t>.</a:t>
            </a:r>
            <a:br>
              <a:rPr lang="en-IN" sz="2400" b="1" dirty="0" smtClean="0">
                <a:solidFill>
                  <a:schemeClr val="accent1">
                    <a:lumMod val="75000"/>
                  </a:schemeClr>
                </a:solidFill>
              </a:rPr>
            </a:br>
            <a:r>
              <a:rPr lang="en-IN" sz="2400" b="1" dirty="0">
                <a:solidFill>
                  <a:schemeClr val="accent1">
                    <a:lumMod val="75000"/>
                  </a:schemeClr>
                </a:solidFill>
              </a:rPr>
              <a:t/>
            </a:r>
            <a:br>
              <a:rPr lang="en-IN" sz="2400" b="1" dirty="0">
                <a:solidFill>
                  <a:schemeClr val="accent1">
                    <a:lumMod val="75000"/>
                  </a:schemeClr>
                </a:solidFill>
              </a:rPr>
            </a:br>
            <a:r>
              <a:rPr lang="en-IN" sz="2400" b="1" dirty="0" smtClean="0">
                <a:solidFill>
                  <a:schemeClr val="accent1">
                    <a:lumMod val="75000"/>
                  </a:schemeClr>
                </a:solidFill>
              </a:rPr>
              <a:t>We repeat this procedure for all clusters.</a:t>
            </a:r>
            <a:br>
              <a:rPr lang="en-IN" sz="2400" b="1" dirty="0" smtClean="0">
                <a:solidFill>
                  <a:schemeClr val="accent1">
                    <a:lumMod val="75000"/>
                  </a:schemeClr>
                </a:solidFill>
              </a:rPr>
            </a:br>
            <a:r>
              <a:rPr lang="en-IN" sz="2400" b="1" dirty="0">
                <a:solidFill>
                  <a:schemeClr val="accent1">
                    <a:lumMod val="75000"/>
                  </a:schemeClr>
                </a:solidFill>
              </a:rPr>
              <a:t/>
            </a:r>
            <a:br>
              <a:rPr lang="en-IN" sz="2400" b="1" dirty="0">
                <a:solidFill>
                  <a:schemeClr val="accent1">
                    <a:lumMod val="75000"/>
                  </a:schemeClr>
                </a:solidFill>
              </a:rPr>
            </a:br>
            <a:r>
              <a:rPr lang="en-IN" sz="2400" b="1" dirty="0" smtClean="0">
                <a:solidFill>
                  <a:schemeClr val="accent1">
                    <a:lumMod val="75000"/>
                  </a:schemeClr>
                </a:solidFill>
              </a:rPr>
              <a:t>Finally the code gives an output file with less number of rows containing all unique entries.</a:t>
            </a:r>
            <a:endParaRPr lang="en-IN" sz="2400" dirty="0">
              <a:solidFill>
                <a:schemeClr val="accent1">
                  <a:lumMod val="75000"/>
                </a:schemeClr>
              </a:solidFill>
            </a:endParaRPr>
          </a:p>
        </p:txBody>
      </p:sp>
    </p:spTree>
    <p:extLst>
      <p:ext uri="{BB962C8B-B14F-4D97-AF65-F5344CB8AC3E}">
        <p14:creationId xmlns:p14="http://schemas.microsoft.com/office/powerpoint/2010/main" val="45213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67344"/>
            <a:ext cx="8596668" cy="1422401"/>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401396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173</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Deduplication of Records</vt:lpstr>
      <vt:lpstr>My approach to solve this problem</vt:lpstr>
      <vt:lpstr>Next, we take one cluster at a time and compare all entries in it with each other.  If two entries have something common in their first name then we look for something common in their last name also. If we find common word in the last name also, we mark  one of them as duplicates.  We also check that if a word common in two names has length less than 3, then we don’t count it as a common string. This takes care of words like “Jr” and single characters.</vt:lpstr>
      <vt:lpstr>When all entries in a cluster have been compared with each other, we remove all entries marked as duplicate.  We repeat this procedure for all clusters.  Finally the code gives an output file with less number of rows containing all unique entries.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JAIDEEP KAIWART</dc:creator>
  <cp:lastModifiedBy>JAIDEEP KAIWART</cp:lastModifiedBy>
  <cp:revision>9</cp:revision>
  <dcterms:created xsi:type="dcterms:W3CDTF">2018-02-25T16:55:15Z</dcterms:created>
  <dcterms:modified xsi:type="dcterms:W3CDTF">2018-02-25T18:07:22Z</dcterms:modified>
</cp:coreProperties>
</file>