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2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70CDB-1AB6-4B39-9ABB-B713ECCBE2EA}" type="datetimeFigureOut">
              <a:rPr lang="en-US" smtClean="0"/>
              <a:t>4/22/2018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2B926-B7A4-44EC-93E1-9C9C22D898A0}" type="slidenum">
              <a:rPr lang="en-US" smtClean="0"/>
              <a:t>‹#›</a:t>
            </a:fld>
            <a:endParaRPr lang="en-US"/>
          </a:p>
        </p:txBody>
      </p:sp>
    </p:spTree>
    <p:extLst>
      <p:ext uri="{BB962C8B-B14F-4D97-AF65-F5344CB8AC3E}">
        <p14:creationId xmlns:p14="http://schemas.microsoft.com/office/powerpoint/2010/main" val="33079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12B926-B7A4-44EC-93E1-9C9C22D898A0}" type="slidenum">
              <a:rPr lang="en-US" smtClean="0"/>
              <a:t>11</a:t>
            </a:fld>
            <a:endParaRPr lang="en-US"/>
          </a:p>
        </p:txBody>
      </p:sp>
    </p:spTree>
    <p:extLst>
      <p:ext uri="{BB962C8B-B14F-4D97-AF65-F5344CB8AC3E}">
        <p14:creationId xmlns:p14="http://schemas.microsoft.com/office/powerpoint/2010/main" val="109273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45CE-92C0-4F53-A8A8-A5B7D905FF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8EC56B-B928-4B5B-838E-C336AAADD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56D569-E2A3-42EA-B44F-E0592766671E}"/>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5" name="Footer Placeholder 4">
            <a:extLst>
              <a:ext uri="{FF2B5EF4-FFF2-40B4-BE49-F238E27FC236}">
                <a16:creationId xmlns:a16="http://schemas.microsoft.com/office/drawing/2014/main" id="{5843A300-B15F-4D32-AA65-1ED748F2D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375CC-6A7D-47C9-AD4B-0302CD063852}"/>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160794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5305-966C-480B-9861-69FD58B327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0F4EA3-1A03-47C4-B52A-2E7E37C520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618DF-50EF-4013-B2F2-1B8B113AB203}"/>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5" name="Footer Placeholder 4">
            <a:extLst>
              <a:ext uri="{FF2B5EF4-FFF2-40B4-BE49-F238E27FC236}">
                <a16:creationId xmlns:a16="http://schemas.microsoft.com/office/drawing/2014/main" id="{C19A85D2-3724-4D61-9168-4CAFD12E6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87425-C9F7-4C93-BDD4-3B581EF7326C}"/>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168432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E5991A-2858-49B9-97F3-0540EF0001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813358-C92F-45F1-A3BA-9A8C2B84E9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37E5C-B193-4243-82B6-6A10D880C6E7}"/>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5" name="Footer Placeholder 4">
            <a:extLst>
              <a:ext uri="{FF2B5EF4-FFF2-40B4-BE49-F238E27FC236}">
                <a16:creationId xmlns:a16="http://schemas.microsoft.com/office/drawing/2014/main" id="{3FFD9AB9-C6FB-4753-B613-EB815FFA9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88340-FAF5-4D24-B161-1CFF10BE273D}"/>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380870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501D-0935-420D-B26A-100DBE2EB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5F826-4408-4302-8496-0FCC1AB5F4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7FE9E-0BB0-4441-870D-502926911353}"/>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5" name="Footer Placeholder 4">
            <a:extLst>
              <a:ext uri="{FF2B5EF4-FFF2-40B4-BE49-F238E27FC236}">
                <a16:creationId xmlns:a16="http://schemas.microsoft.com/office/drawing/2014/main" id="{F7015BDD-DB1D-4D13-8E23-C2F8F45AE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C7484-831E-4FE1-93DB-D354F8A34906}"/>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33766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3F17-BC42-4F25-B537-57F5F341F3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B4933-7786-42CB-8646-106CA023A8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F9F9DB-3A38-45BD-9DC3-6ED15FB256F7}"/>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5" name="Footer Placeholder 4">
            <a:extLst>
              <a:ext uri="{FF2B5EF4-FFF2-40B4-BE49-F238E27FC236}">
                <a16:creationId xmlns:a16="http://schemas.microsoft.com/office/drawing/2014/main" id="{0C34E1F7-FD13-4563-9B8C-95E69197E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E28CC-2875-46FC-9A8B-0ABFB7845906}"/>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391875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4EA9-0D39-4B1A-9F77-EA9A6E1AF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E0E21-9DCA-4A6F-B9BA-D95010558B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F7B6F5-415E-4D3F-B6C1-5158FB0938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318328-3A2D-4C6C-8C87-B78842D92C9F}"/>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6" name="Footer Placeholder 5">
            <a:extLst>
              <a:ext uri="{FF2B5EF4-FFF2-40B4-BE49-F238E27FC236}">
                <a16:creationId xmlns:a16="http://schemas.microsoft.com/office/drawing/2014/main" id="{8FC24266-4D04-4AAC-8885-6A39048A8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52173-77D9-4C19-93F5-216028CFDD75}"/>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206666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855A-B355-4DB9-A26E-81937F237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D5AD1A-0B30-4D5A-9AA2-BB632A1B1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134FE9-5CDE-4139-B12B-ED927F66A1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6C7BE0-AA3F-418F-8DB6-72B70C2FA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3F5DEB-A7EC-4E5B-8CB0-DD9013110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6261B5-2FC7-4B5E-9060-CDE2CB183DBC}"/>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8" name="Footer Placeholder 7">
            <a:extLst>
              <a:ext uri="{FF2B5EF4-FFF2-40B4-BE49-F238E27FC236}">
                <a16:creationId xmlns:a16="http://schemas.microsoft.com/office/drawing/2014/main" id="{1579BDA5-311B-42ED-A839-C2315E41E2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E7988A-70E9-40FA-9CB0-4E5DA38D5271}"/>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4233469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E394-2E4E-448A-B27C-9CEBF1FEBA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F4646-203F-4166-930C-C518AED778AF}"/>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4" name="Footer Placeholder 3">
            <a:extLst>
              <a:ext uri="{FF2B5EF4-FFF2-40B4-BE49-F238E27FC236}">
                <a16:creationId xmlns:a16="http://schemas.microsoft.com/office/drawing/2014/main" id="{5AC24345-D934-4D07-8473-3B8CC2FE9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E645A9-471E-433A-99E9-1E5A0313CDF4}"/>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26434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D95002-13BC-476F-871C-20ED877D95DB}"/>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3" name="Footer Placeholder 2">
            <a:extLst>
              <a:ext uri="{FF2B5EF4-FFF2-40B4-BE49-F238E27FC236}">
                <a16:creationId xmlns:a16="http://schemas.microsoft.com/office/drawing/2014/main" id="{C3ECB840-9FF2-402D-A9F3-7903E6C1DC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3DEBB4-EAD9-488C-80D5-D13A93785ED5}"/>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221388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91F0-5123-4659-8B4D-AB3B0B8E8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D4A455-88BB-4444-80DC-2D249BE83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65CD1F-0D95-4BC4-9303-AA107DE85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6694F-E56C-4593-98FC-8F8BD4DDFCB1}"/>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6" name="Footer Placeholder 5">
            <a:extLst>
              <a:ext uri="{FF2B5EF4-FFF2-40B4-BE49-F238E27FC236}">
                <a16:creationId xmlns:a16="http://schemas.microsoft.com/office/drawing/2014/main" id="{02754510-2021-43C0-80FF-AFFCEECEE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FCBB3-81F3-45D8-A7C8-ECA7B08738BE}"/>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139445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9BAA-7659-411B-BB47-DB37B6DEB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260230-CA0F-49D2-8E5D-5BF102CBA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B577CB-678A-4D37-89D8-6ABB70621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7B3BCE-EF87-466C-87DC-CC1534DB475D}"/>
              </a:ext>
            </a:extLst>
          </p:cNvPr>
          <p:cNvSpPr>
            <a:spLocks noGrp="1"/>
          </p:cNvSpPr>
          <p:nvPr>
            <p:ph type="dt" sz="half" idx="10"/>
          </p:nvPr>
        </p:nvSpPr>
        <p:spPr/>
        <p:txBody>
          <a:bodyPr/>
          <a:lstStyle/>
          <a:p>
            <a:fld id="{5A117FF7-7B1B-4C22-9BFF-F3EC466B78D5}" type="datetimeFigureOut">
              <a:rPr lang="en-US" smtClean="0"/>
              <a:t>4/22/2018</a:t>
            </a:fld>
            <a:endParaRPr lang="en-US"/>
          </a:p>
        </p:txBody>
      </p:sp>
      <p:sp>
        <p:nvSpPr>
          <p:cNvPr id="6" name="Footer Placeholder 5">
            <a:extLst>
              <a:ext uri="{FF2B5EF4-FFF2-40B4-BE49-F238E27FC236}">
                <a16:creationId xmlns:a16="http://schemas.microsoft.com/office/drawing/2014/main" id="{F844AD38-C54C-42F1-AB52-2DDCD6681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F795A-FDAE-413A-B123-6C7084533A0D}"/>
              </a:ext>
            </a:extLst>
          </p:cNvPr>
          <p:cNvSpPr>
            <a:spLocks noGrp="1"/>
          </p:cNvSpPr>
          <p:nvPr>
            <p:ph type="sldNum" sz="quarter" idx="12"/>
          </p:nvPr>
        </p:nvSpPr>
        <p:spPr/>
        <p:txBody>
          <a:bodyPr/>
          <a:lstStyle/>
          <a:p>
            <a:fld id="{D57219E4-DEB8-4BE9-A2F0-E1F1E2AA02CC}" type="slidenum">
              <a:rPr lang="en-US" smtClean="0"/>
              <a:t>‹#›</a:t>
            </a:fld>
            <a:endParaRPr lang="en-US"/>
          </a:p>
        </p:txBody>
      </p:sp>
    </p:spTree>
    <p:extLst>
      <p:ext uri="{BB962C8B-B14F-4D97-AF65-F5344CB8AC3E}">
        <p14:creationId xmlns:p14="http://schemas.microsoft.com/office/powerpoint/2010/main" val="289270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751D3-A39F-46B8-86D4-F7C590FCD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F04E9-2F26-4F72-BC0E-854EA0302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55734-E2BC-48CC-B409-344C9EFB3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7FF7-7B1B-4C22-9BFF-F3EC466B78D5}" type="datetimeFigureOut">
              <a:rPr lang="en-US" smtClean="0"/>
              <a:t>4/22/2018</a:t>
            </a:fld>
            <a:endParaRPr lang="en-US"/>
          </a:p>
        </p:txBody>
      </p:sp>
      <p:sp>
        <p:nvSpPr>
          <p:cNvPr id="5" name="Footer Placeholder 4">
            <a:extLst>
              <a:ext uri="{FF2B5EF4-FFF2-40B4-BE49-F238E27FC236}">
                <a16:creationId xmlns:a16="http://schemas.microsoft.com/office/drawing/2014/main" id="{3D576B04-B990-496A-8342-732606210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71EDCB-9289-411A-B689-CB6281A87F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219E4-DEB8-4BE9-A2F0-E1F1E2AA02CC}" type="slidenum">
              <a:rPr lang="en-US" smtClean="0"/>
              <a:t>‹#›</a:t>
            </a:fld>
            <a:endParaRPr lang="en-US"/>
          </a:p>
        </p:txBody>
      </p:sp>
    </p:spTree>
    <p:extLst>
      <p:ext uri="{BB962C8B-B14F-4D97-AF65-F5344CB8AC3E}">
        <p14:creationId xmlns:p14="http://schemas.microsoft.com/office/powerpoint/2010/main" val="681989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0972-262B-404F-99D0-B0215F3C85B0}"/>
              </a:ext>
            </a:extLst>
          </p:cNvPr>
          <p:cNvSpPr>
            <a:spLocks noGrp="1"/>
          </p:cNvSpPr>
          <p:nvPr>
            <p:ph type="ctrTitle"/>
          </p:nvPr>
        </p:nvSpPr>
        <p:spPr/>
        <p:txBody>
          <a:bodyPr>
            <a:normAutofit fontScale="90000"/>
          </a:bodyPr>
          <a:lstStyle/>
          <a:p>
            <a:r>
              <a:rPr lang="en-US" dirty="0"/>
              <a:t>RESTAURANT TREND ANALYSIS AND RECOMMENDATION ENGINE BASED ON YELP DATA HISTORY</a:t>
            </a:r>
          </a:p>
        </p:txBody>
      </p:sp>
    </p:spTree>
    <p:extLst>
      <p:ext uri="{BB962C8B-B14F-4D97-AF65-F5344CB8AC3E}">
        <p14:creationId xmlns:p14="http://schemas.microsoft.com/office/powerpoint/2010/main" val="136729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5874-312B-4C29-95B5-9D72371B5F35}"/>
              </a:ext>
            </a:extLst>
          </p:cNvPr>
          <p:cNvSpPr>
            <a:spLocks noGrp="1"/>
          </p:cNvSpPr>
          <p:nvPr>
            <p:ph type="title"/>
          </p:nvPr>
        </p:nvSpPr>
        <p:spPr/>
        <p:txBody>
          <a:bodyPr/>
          <a:lstStyle/>
          <a:p>
            <a:r>
              <a:rPr lang="en-US" dirty="0"/>
              <a:t>Popular Restaurant types:</a:t>
            </a:r>
          </a:p>
        </p:txBody>
      </p:sp>
      <p:pic>
        <p:nvPicPr>
          <p:cNvPr id="5" name="Content Placeholder 4">
            <a:extLst>
              <a:ext uri="{FF2B5EF4-FFF2-40B4-BE49-F238E27FC236}">
                <a16:creationId xmlns:a16="http://schemas.microsoft.com/office/drawing/2014/main" id="{93CD886F-5C16-488F-9B65-0CA4E8185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400" y="1825625"/>
            <a:ext cx="8569199" cy="4351338"/>
          </a:xfrm>
        </p:spPr>
      </p:pic>
      <p:sp>
        <p:nvSpPr>
          <p:cNvPr id="6" name="TextBox 5">
            <a:extLst>
              <a:ext uri="{FF2B5EF4-FFF2-40B4-BE49-F238E27FC236}">
                <a16:creationId xmlns:a16="http://schemas.microsoft.com/office/drawing/2014/main" id="{768523EF-B83F-48E2-B9B1-BC047E026A86}"/>
              </a:ext>
            </a:extLst>
          </p:cNvPr>
          <p:cNvSpPr txBox="1"/>
          <p:nvPr/>
        </p:nvSpPr>
        <p:spPr>
          <a:xfrm>
            <a:off x="740004" y="6231118"/>
            <a:ext cx="691927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helps us conclude that the chance of higher profits is in the case of nightlife establishments. </a:t>
            </a:r>
          </a:p>
        </p:txBody>
      </p:sp>
    </p:spTree>
    <p:extLst>
      <p:ext uri="{BB962C8B-B14F-4D97-AF65-F5344CB8AC3E}">
        <p14:creationId xmlns:p14="http://schemas.microsoft.com/office/powerpoint/2010/main" val="284922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8F4C-6475-4184-95A8-74068857FDF2}"/>
              </a:ext>
            </a:extLst>
          </p:cNvPr>
          <p:cNvSpPr>
            <a:spLocks noGrp="1"/>
          </p:cNvSpPr>
          <p:nvPr>
            <p:ph type="title"/>
          </p:nvPr>
        </p:nvSpPr>
        <p:spPr/>
        <p:txBody>
          <a:bodyPr/>
          <a:lstStyle/>
          <a:p>
            <a:r>
              <a:rPr lang="en-US" dirty="0"/>
              <a:t>Busy Hours and Days of Restaurant</a:t>
            </a:r>
          </a:p>
        </p:txBody>
      </p:sp>
      <p:pic>
        <p:nvPicPr>
          <p:cNvPr id="5" name="Content Placeholder 4">
            <a:extLst>
              <a:ext uri="{FF2B5EF4-FFF2-40B4-BE49-F238E27FC236}">
                <a16:creationId xmlns:a16="http://schemas.microsoft.com/office/drawing/2014/main" id="{45980898-78C6-4DF6-B592-9F504DC119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096" y="1484720"/>
            <a:ext cx="5135805" cy="2863441"/>
          </a:xfrm>
        </p:spPr>
      </p:pic>
      <p:pic>
        <p:nvPicPr>
          <p:cNvPr id="7" name="Picture 6">
            <a:extLst>
              <a:ext uri="{FF2B5EF4-FFF2-40B4-BE49-F238E27FC236}">
                <a16:creationId xmlns:a16="http://schemas.microsoft.com/office/drawing/2014/main" id="{DA637875-CE76-4AB5-8545-49C0C17B8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759" y="1325109"/>
            <a:ext cx="3881041" cy="3388631"/>
          </a:xfrm>
          <a:prstGeom prst="rect">
            <a:avLst/>
          </a:prstGeom>
        </p:spPr>
      </p:pic>
      <p:sp>
        <p:nvSpPr>
          <p:cNvPr id="8" name="TextBox 7">
            <a:extLst>
              <a:ext uri="{FF2B5EF4-FFF2-40B4-BE49-F238E27FC236}">
                <a16:creationId xmlns:a16="http://schemas.microsoft.com/office/drawing/2014/main" id="{A7E863E4-840C-4CC2-AA3F-A714D4907925}"/>
              </a:ext>
            </a:extLst>
          </p:cNvPr>
          <p:cNvSpPr txBox="1"/>
          <p:nvPr/>
        </p:nvSpPr>
        <p:spPr>
          <a:xfrm>
            <a:off x="1663831" y="5778631"/>
            <a:ext cx="5883342" cy="646331"/>
          </a:xfrm>
          <a:prstGeom prst="rect">
            <a:avLst/>
          </a:prstGeom>
          <a:noFill/>
        </p:spPr>
        <p:txBody>
          <a:bodyPr wrap="none" rtlCol="0">
            <a:spAutoFit/>
          </a:bodyPr>
          <a:lstStyle/>
          <a:p>
            <a:pPr marL="285750" indent="-285750">
              <a:buFont typeface="Arial" panose="020B0604020202020204" pitchFamily="34" charset="0"/>
              <a:buChar char="•"/>
            </a:pPr>
            <a:r>
              <a:rPr lang="en-US" dirty="0"/>
              <a:t>A user can avoid going to a restaurant using this data.</a:t>
            </a:r>
          </a:p>
          <a:p>
            <a:pPr marL="285750" indent="-285750">
              <a:buFont typeface="Arial" panose="020B0604020202020204" pitchFamily="34" charset="0"/>
              <a:buChar char="•"/>
            </a:pPr>
            <a:r>
              <a:rPr lang="en-US" dirty="0"/>
              <a:t>A restaurant can decide on “Happy hours” using this data.</a:t>
            </a:r>
          </a:p>
        </p:txBody>
      </p:sp>
    </p:spTree>
    <p:extLst>
      <p:ext uri="{BB962C8B-B14F-4D97-AF65-F5344CB8AC3E}">
        <p14:creationId xmlns:p14="http://schemas.microsoft.com/office/powerpoint/2010/main" val="150709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8177-0193-4F72-9A76-5DCEDC594D22}"/>
              </a:ext>
            </a:extLst>
          </p:cNvPr>
          <p:cNvSpPr>
            <a:spLocks noGrp="1"/>
          </p:cNvSpPr>
          <p:nvPr>
            <p:ph type="title"/>
          </p:nvPr>
        </p:nvSpPr>
        <p:spPr/>
        <p:txBody>
          <a:bodyPr/>
          <a:lstStyle/>
          <a:p>
            <a:r>
              <a:rPr lang="en-US" dirty="0"/>
              <a:t>Map Plotting</a:t>
            </a:r>
          </a:p>
        </p:txBody>
      </p:sp>
      <p:pic>
        <p:nvPicPr>
          <p:cNvPr id="9" name="Content Placeholder 8">
            <a:extLst>
              <a:ext uri="{FF2B5EF4-FFF2-40B4-BE49-F238E27FC236}">
                <a16:creationId xmlns:a16="http://schemas.microsoft.com/office/drawing/2014/main" id="{12C55371-872B-41DE-A266-567ED2A6B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231" y="1825624"/>
            <a:ext cx="9553537" cy="4447913"/>
          </a:xfrm>
        </p:spPr>
      </p:pic>
    </p:spTree>
    <p:extLst>
      <p:ext uri="{BB962C8B-B14F-4D97-AF65-F5344CB8AC3E}">
        <p14:creationId xmlns:p14="http://schemas.microsoft.com/office/powerpoint/2010/main" val="72297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8A1A-F848-49CC-87EA-9B62326A5FB2}"/>
              </a:ext>
            </a:extLst>
          </p:cNvPr>
          <p:cNvSpPr>
            <a:spLocks noGrp="1"/>
          </p:cNvSpPr>
          <p:nvPr>
            <p:ph type="title"/>
          </p:nvPr>
        </p:nvSpPr>
        <p:spPr/>
        <p:txBody>
          <a:bodyPr/>
          <a:lstStyle/>
          <a:p>
            <a:r>
              <a:rPr lang="en-US" dirty="0"/>
              <a:t>Map plotting</a:t>
            </a:r>
          </a:p>
        </p:txBody>
      </p:sp>
      <p:sp>
        <p:nvSpPr>
          <p:cNvPr id="3" name="Content Placeholder 2">
            <a:extLst>
              <a:ext uri="{FF2B5EF4-FFF2-40B4-BE49-F238E27FC236}">
                <a16:creationId xmlns:a16="http://schemas.microsoft.com/office/drawing/2014/main" id="{4DE042F1-C759-43E1-BF47-99E17085B32E}"/>
              </a:ext>
            </a:extLst>
          </p:cNvPr>
          <p:cNvSpPr>
            <a:spLocks noGrp="1"/>
          </p:cNvSpPr>
          <p:nvPr>
            <p:ph idx="1"/>
          </p:nvPr>
        </p:nvSpPr>
        <p:spPr/>
        <p:txBody>
          <a:bodyPr/>
          <a:lstStyle/>
          <a:p>
            <a:r>
              <a:rPr lang="en-US" dirty="0"/>
              <a:t>This is the visual aspect of our project. The objective here is to give Latitude and Longitude, and based on these coordinates we find out the nearest restaurants, plot them using google maps </a:t>
            </a:r>
            <a:r>
              <a:rPr lang="en-US" dirty="0" err="1"/>
              <a:t>api</a:t>
            </a:r>
            <a:r>
              <a:rPr lang="en-US" dirty="0"/>
              <a:t> and also display the ratings of these restaurants so that the user can make an informed decision on the same.</a:t>
            </a:r>
          </a:p>
        </p:txBody>
      </p:sp>
    </p:spTree>
    <p:extLst>
      <p:ext uri="{BB962C8B-B14F-4D97-AF65-F5344CB8AC3E}">
        <p14:creationId xmlns:p14="http://schemas.microsoft.com/office/powerpoint/2010/main" val="24320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F79C-BFB4-4018-8D30-E2DCC0C763F4}"/>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F13917F6-AAB3-4735-81DD-F86C545291C4}"/>
              </a:ext>
            </a:extLst>
          </p:cNvPr>
          <p:cNvSpPr>
            <a:spLocks noGrp="1"/>
          </p:cNvSpPr>
          <p:nvPr>
            <p:ph idx="1"/>
          </p:nvPr>
        </p:nvSpPr>
        <p:spPr/>
        <p:txBody>
          <a:bodyPr>
            <a:normAutofit fontScale="92500" lnSpcReduction="20000"/>
          </a:bodyPr>
          <a:lstStyle/>
          <a:p>
            <a:r>
              <a:rPr lang="en-US" dirty="0"/>
              <a:t>Scan all data and preprocess it. This involved converting to lowercase, remove </a:t>
            </a:r>
            <a:r>
              <a:rPr lang="en-US" dirty="0" err="1"/>
              <a:t>spaces,special</a:t>
            </a:r>
            <a:r>
              <a:rPr lang="en-US" dirty="0"/>
              <a:t> </a:t>
            </a:r>
            <a:r>
              <a:rPr lang="en-US" dirty="0" err="1"/>
              <a:t>characters,remove</a:t>
            </a:r>
            <a:r>
              <a:rPr lang="en-US" dirty="0"/>
              <a:t> stop-words and remove stems.  </a:t>
            </a:r>
          </a:p>
          <a:p>
            <a:r>
              <a:rPr lang="en-US" dirty="0"/>
              <a:t>Create list of all the words. </a:t>
            </a:r>
          </a:p>
          <a:p>
            <a:r>
              <a:rPr lang="en-US" dirty="0"/>
              <a:t>Find out frequency distribution and find thousand or desired value of words that will be most frequent and we will consider those relevant for our purpose. </a:t>
            </a:r>
          </a:p>
          <a:p>
            <a:r>
              <a:rPr lang="en-US" dirty="0"/>
              <a:t>Scan through all of the reviews again one by one and create ”one-hot” representation of each review. </a:t>
            </a:r>
          </a:p>
          <a:p>
            <a:r>
              <a:rPr lang="en-US" dirty="0"/>
              <a:t>Train Naive Bayes classifier with given ”one-hot” vector and label positive or negative that we have put manually.</a:t>
            </a:r>
          </a:p>
          <a:p>
            <a:r>
              <a:rPr lang="en-US" dirty="0"/>
              <a:t> Once trained on training data, we pass test data to naive </a:t>
            </a:r>
            <a:r>
              <a:rPr lang="en-US" dirty="0" err="1"/>
              <a:t>bayes</a:t>
            </a:r>
            <a:r>
              <a:rPr lang="en-US" dirty="0"/>
              <a:t> function. For test data, classifier predicts output and then checks if it was right or wrong. </a:t>
            </a:r>
          </a:p>
        </p:txBody>
      </p:sp>
    </p:spTree>
    <p:extLst>
      <p:ext uri="{BB962C8B-B14F-4D97-AF65-F5344CB8AC3E}">
        <p14:creationId xmlns:p14="http://schemas.microsoft.com/office/powerpoint/2010/main" val="1149965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17EC4-8FE5-40DA-A715-A514F77EA29A}"/>
              </a:ext>
            </a:extLst>
          </p:cNvPr>
          <p:cNvSpPr>
            <a:spLocks noGrp="1"/>
          </p:cNvSpPr>
          <p:nvPr>
            <p:ph idx="1"/>
          </p:nvPr>
        </p:nvSpPr>
        <p:spPr/>
        <p:txBody>
          <a:bodyPr/>
          <a:lstStyle/>
          <a:p>
            <a:r>
              <a:rPr lang="en-US" dirty="0"/>
              <a:t>In case of 5 star ratings, we can conclude that word choices like ”best” ”back” and ”service” are generally in the same realm of the user comment, it is likely to be an extremely positive review. </a:t>
            </a:r>
          </a:p>
          <a:p>
            <a:r>
              <a:rPr lang="en-US" dirty="0"/>
              <a:t>In case of 3 star rating, we can conclude that word choices like ”good” ”would” ”place” are in user comment, it can be an average review. Neither positive nor negative basically. </a:t>
            </a:r>
          </a:p>
          <a:p>
            <a:r>
              <a:rPr lang="en-US" dirty="0"/>
              <a:t>In case of 1 star rating, we can conclude that word choice like ”back” ”would” ”us” are in the comments of the user, it is likely to be a poor review.</a:t>
            </a:r>
          </a:p>
        </p:txBody>
      </p:sp>
      <p:sp>
        <p:nvSpPr>
          <p:cNvPr id="4" name="Title 1">
            <a:extLst>
              <a:ext uri="{FF2B5EF4-FFF2-40B4-BE49-F238E27FC236}">
                <a16:creationId xmlns:a16="http://schemas.microsoft.com/office/drawing/2014/main" id="{3AEB3646-0A7C-43F8-AE92-91CDB057515B}"/>
              </a:ext>
            </a:extLst>
          </p:cNvPr>
          <p:cNvSpPr>
            <a:spLocks noGrp="1"/>
          </p:cNvSpPr>
          <p:nvPr>
            <p:ph type="title"/>
          </p:nvPr>
        </p:nvSpPr>
        <p:spPr>
          <a:xfrm>
            <a:off x="838200" y="365125"/>
            <a:ext cx="10515600" cy="1325563"/>
          </a:xfrm>
        </p:spPr>
        <p:txBody>
          <a:bodyPr/>
          <a:lstStyle/>
          <a:p>
            <a:r>
              <a:rPr lang="en-US" dirty="0"/>
              <a:t>Sentiment Analysis</a:t>
            </a:r>
          </a:p>
        </p:txBody>
      </p:sp>
    </p:spTree>
    <p:extLst>
      <p:ext uri="{BB962C8B-B14F-4D97-AF65-F5344CB8AC3E}">
        <p14:creationId xmlns:p14="http://schemas.microsoft.com/office/powerpoint/2010/main" val="2983808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9A7D-2131-4B26-865B-D30051A9CE9C}"/>
              </a:ext>
            </a:extLst>
          </p:cNvPr>
          <p:cNvSpPr>
            <a:spLocks noGrp="1"/>
          </p:cNvSpPr>
          <p:nvPr>
            <p:ph type="title"/>
          </p:nvPr>
        </p:nvSpPr>
        <p:spPr/>
        <p:txBody>
          <a:bodyPr/>
          <a:lstStyle/>
          <a:p>
            <a:r>
              <a:rPr lang="en-US" dirty="0"/>
              <a:t>What can we do to improve this project?</a:t>
            </a:r>
          </a:p>
        </p:txBody>
      </p:sp>
      <p:sp>
        <p:nvSpPr>
          <p:cNvPr id="3" name="Content Placeholder 2">
            <a:extLst>
              <a:ext uri="{FF2B5EF4-FFF2-40B4-BE49-F238E27FC236}">
                <a16:creationId xmlns:a16="http://schemas.microsoft.com/office/drawing/2014/main" id="{15E93EF0-7C58-48F7-B604-BF32B2F2B983}"/>
              </a:ext>
            </a:extLst>
          </p:cNvPr>
          <p:cNvSpPr>
            <a:spLocks noGrp="1"/>
          </p:cNvSpPr>
          <p:nvPr>
            <p:ph idx="1"/>
          </p:nvPr>
        </p:nvSpPr>
        <p:spPr/>
        <p:txBody>
          <a:bodyPr/>
          <a:lstStyle/>
          <a:p>
            <a:r>
              <a:rPr lang="en-US" dirty="0"/>
              <a:t>We can possibly use better servers and hardware as well as come up with better queries for the same.</a:t>
            </a:r>
          </a:p>
          <a:p>
            <a:r>
              <a:rPr lang="en-US" dirty="0"/>
              <a:t>We can make use of Boolean Multinomial Naive Bayes algorithm instead of the original Naive Bayes for sentiment analysis</a:t>
            </a:r>
          </a:p>
          <a:p>
            <a:r>
              <a:rPr lang="en-US" dirty="0"/>
              <a:t>We could simply use the queries generated by us to get a well furbished android/apple/Web UI so users can portably scan and use the yelp dataset. </a:t>
            </a:r>
          </a:p>
        </p:txBody>
      </p:sp>
    </p:spTree>
    <p:extLst>
      <p:ext uri="{BB962C8B-B14F-4D97-AF65-F5344CB8AC3E}">
        <p14:creationId xmlns:p14="http://schemas.microsoft.com/office/powerpoint/2010/main" val="120542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7C07-D81E-4E4C-B70B-4721F0E1B44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6E73233-95FF-4A4C-8430-580F7DA2C60E}"/>
              </a:ext>
            </a:extLst>
          </p:cNvPr>
          <p:cNvSpPr>
            <a:spLocks noGrp="1"/>
          </p:cNvSpPr>
          <p:nvPr>
            <p:ph idx="1"/>
          </p:nvPr>
        </p:nvSpPr>
        <p:spPr/>
        <p:txBody>
          <a:bodyPr/>
          <a:lstStyle/>
          <a:p>
            <a:r>
              <a:rPr lang="en-US" dirty="0"/>
              <a:t> We realize that by figuring out various attributes of the restaurant, we can help future potential business owners to set up or improve their businesses</a:t>
            </a:r>
          </a:p>
          <a:p>
            <a:r>
              <a:rPr lang="en-US" dirty="0"/>
              <a:t>Sentiment analysis is a very useful tool for the machine to give even more information about the vibe and service of a restaurant</a:t>
            </a:r>
          </a:p>
          <a:p>
            <a:r>
              <a:rPr lang="en-US" dirty="0"/>
              <a:t>We also provided an insight on how users can use the yelp dataset, to get them the best possible restaurant they want as per their location</a:t>
            </a:r>
          </a:p>
        </p:txBody>
      </p:sp>
    </p:spTree>
    <p:extLst>
      <p:ext uri="{BB962C8B-B14F-4D97-AF65-F5344CB8AC3E}">
        <p14:creationId xmlns:p14="http://schemas.microsoft.com/office/powerpoint/2010/main" val="113009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B82E2-3AA4-4690-A784-5AE0EDBF88FD}"/>
              </a:ext>
            </a:extLst>
          </p:cNvPr>
          <p:cNvSpPr>
            <a:spLocks noGrp="1"/>
          </p:cNvSpPr>
          <p:nvPr>
            <p:ph idx="1"/>
          </p:nvPr>
        </p:nvSpPr>
        <p:spPr>
          <a:xfrm>
            <a:off x="495518" y="215900"/>
            <a:ext cx="10515600" cy="4351338"/>
          </a:xfrm>
        </p:spPr>
        <p:txBody>
          <a:bodyPr/>
          <a:lstStyle/>
          <a:p>
            <a:r>
              <a:rPr lang="en-US" dirty="0"/>
              <a:t>Previous Dataset Design: </a:t>
            </a:r>
          </a:p>
        </p:txBody>
      </p:sp>
      <p:pic>
        <p:nvPicPr>
          <p:cNvPr id="5" name="Picture 4">
            <a:extLst>
              <a:ext uri="{FF2B5EF4-FFF2-40B4-BE49-F238E27FC236}">
                <a16:creationId xmlns:a16="http://schemas.microsoft.com/office/drawing/2014/main" id="{BCCAA126-00D1-49FE-B720-BA185DF98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69" y="870481"/>
            <a:ext cx="10617645" cy="5011207"/>
          </a:xfrm>
          <a:prstGeom prst="rect">
            <a:avLst/>
          </a:prstGeom>
        </p:spPr>
      </p:pic>
    </p:spTree>
    <p:extLst>
      <p:ext uri="{BB962C8B-B14F-4D97-AF65-F5344CB8AC3E}">
        <p14:creationId xmlns:p14="http://schemas.microsoft.com/office/powerpoint/2010/main" val="349484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9E6C0-BDC1-487B-8D68-A505C6FDBFA8}"/>
              </a:ext>
            </a:extLst>
          </p:cNvPr>
          <p:cNvSpPr>
            <a:spLocks noGrp="1"/>
          </p:cNvSpPr>
          <p:nvPr>
            <p:ph idx="1"/>
          </p:nvPr>
        </p:nvSpPr>
        <p:spPr>
          <a:xfrm>
            <a:off x="1017309" y="878231"/>
            <a:ext cx="10515600" cy="4351338"/>
          </a:xfrm>
        </p:spPr>
        <p:txBody>
          <a:bodyPr/>
          <a:lstStyle/>
          <a:p>
            <a:r>
              <a:rPr lang="en-US" dirty="0"/>
              <a:t>Unnecessary tables, attributes.</a:t>
            </a:r>
          </a:p>
          <a:p>
            <a:r>
              <a:rPr lang="en-US" dirty="0"/>
              <a:t>Not normalized.</a:t>
            </a:r>
          </a:p>
          <a:p>
            <a:r>
              <a:rPr lang="en-US" dirty="0"/>
              <a:t>Dataset too large for handling. </a:t>
            </a:r>
          </a:p>
          <a:p>
            <a:r>
              <a:rPr lang="en-US" dirty="0"/>
              <a:t>Needs to be normalized.</a:t>
            </a:r>
          </a:p>
          <a:p>
            <a:r>
              <a:rPr lang="en-US" dirty="0"/>
              <a:t>To achieve this normalization, we initially ran through the setup of </a:t>
            </a:r>
            <a:r>
              <a:rPr lang="en-US" dirty="0" err="1"/>
              <a:t>MySql</a:t>
            </a:r>
            <a:r>
              <a:rPr lang="en-US" dirty="0"/>
              <a:t> software on our Windows 10 OS. We ran through python scripts for the execution of this normalization,</a:t>
            </a:r>
          </a:p>
        </p:txBody>
      </p:sp>
    </p:spTree>
    <p:extLst>
      <p:ext uri="{BB962C8B-B14F-4D97-AF65-F5344CB8AC3E}">
        <p14:creationId xmlns:p14="http://schemas.microsoft.com/office/powerpoint/2010/main" val="15931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8E86-596F-4588-883A-574358F83DE4}"/>
              </a:ext>
            </a:extLst>
          </p:cNvPr>
          <p:cNvSpPr>
            <a:spLocks noGrp="1"/>
          </p:cNvSpPr>
          <p:nvPr>
            <p:ph type="title"/>
          </p:nvPr>
        </p:nvSpPr>
        <p:spPr/>
        <p:txBody>
          <a:bodyPr/>
          <a:lstStyle/>
          <a:p>
            <a:r>
              <a:rPr lang="en-US" dirty="0"/>
              <a:t>Normalized Design:</a:t>
            </a:r>
          </a:p>
        </p:txBody>
      </p:sp>
      <p:pic>
        <p:nvPicPr>
          <p:cNvPr id="5" name="Content Placeholder 4">
            <a:extLst>
              <a:ext uri="{FF2B5EF4-FFF2-40B4-BE49-F238E27FC236}">
                <a16:creationId xmlns:a16="http://schemas.microsoft.com/office/drawing/2014/main" id="{936467A7-AF04-4324-8DBA-875C8D779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695" y="1533525"/>
            <a:ext cx="6705471" cy="3505132"/>
          </a:xfrm>
        </p:spPr>
      </p:pic>
    </p:spTree>
    <p:extLst>
      <p:ext uri="{BB962C8B-B14F-4D97-AF65-F5344CB8AC3E}">
        <p14:creationId xmlns:p14="http://schemas.microsoft.com/office/powerpoint/2010/main" val="260750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341A-122B-4033-80A4-56CA8B46C95D}"/>
              </a:ext>
            </a:extLst>
          </p:cNvPr>
          <p:cNvSpPr>
            <a:spLocks noGrp="1"/>
          </p:cNvSpPr>
          <p:nvPr>
            <p:ph type="title"/>
          </p:nvPr>
        </p:nvSpPr>
        <p:spPr/>
        <p:txBody>
          <a:bodyPr/>
          <a:lstStyle/>
          <a:p>
            <a:r>
              <a:rPr lang="en-US" dirty="0"/>
              <a:t>Data analysis of Restaurants</a:t>
            </a:r>
          </a:p>
        </p:txBody>
      </p:sp>
      <p:sp>
        <p:nvSpPr>
          <p:cNvPr id="6" name="Content Placeholder 5">
            <a:extLst>
              <a:ext uri="{FF2B5EF4-FFF2-40B4-BE49-F238E27FC236}">
                <a16:creationId xmlns:a16="http://schemas.microsoft.com/office/drawing/2014/main" id="{60506022-8F6F-4074-AB35-1ED4ED2A931D}"/>
              </a:ext>
            </a:extLst>
          </p:cNvPr>
          <p:cNvSpPr>
            <a:spLocks noGrp="1"/>
          </p:cNvSpPr>
          <p:nvPr>
            <p:ph idx="1"/>
          </p:nvPr>
        </p:nvSpPr>
        <p:spPr/>
        <p:txBody>
          <a:bodyPr/>
          <a:lstStyle/>
          <a:p>
            <a:r>
              <a:rPr lang="en-US" dirty="0"/>
              <a:t>Using the database we uncover and understand various aspects of yelp Dataset.</a:t>
            </a:r>
          </a:p>
          <a:p>
            <a:r>
              <a:rPr lang="en-US" dirty="0"/>
              <a:t>We apply its usage for users and restaurant owners.</a:t>
            </a:r>
          </a:p>
        </p:txBody>
      </p:sp>
    </p:spTree>
    <p:extLst>
      <p:ext uri="{BB962C8B-B14F-4D97-AF65-F5344CB8AC3E}">
        <p14:creationId xmlns:p14="http://schemas.microsoft.com/office/powerpoint/2010/main" val="267696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7796-0FD1-4625-BD0B-403845D6DEE4}"/>
              </a:ext>
            </a:extLst>
          </p:cNvPr>
          <p:cNvSpPr>
            <a:spLocks noGrp="1"/>
          </p:cNvSpPr>
          <p:nvPr>
            <p:ph type="title"/>
          </p:nvPr>
        </p:nvSpPr>
        <p:spPr/>
        <p:txBody>
          <a:bodyPr/>
          <a:lstStyle/>
          <a:p>
            <a:r>
              <a:rPr lang="en-US" dirty="0"/>
              <a:t>User Data:</a:t>
            </a:r>
          </a:p>
        </p:txBody>
      </p:sp>
      <p:pic>
        <p:nvPicPr>
          <p:cNvPr id="5" name="Content Placeholder 4">
            <a:extLst>
              <a:ext uri="{FF2B5EF4-FFF2-40B4-BE49-F238E27FC236}">
                <a16:creationId xmlns:a16="http://schemas.microsoft.com/office/drawing/2014/main" id="{81E63053-1974-4FF4-8D67-9CBD7CC7D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3200" y="2335547"/>
            <a:ext cx="5372563" cy="2974639"/>
          </a:xfrm>
        </p:spPr>
      </p:pic>
      <p:pic>
        <p:nvPicPr>
          <p:cNvPr id="6" name="Content Placeholder 4">
            <a:extLst>
              <a:ext uri="{FF2B5EF4-FFF2-40B4-BE49-F238E27FC236}">
                <a16:creationId xmlns:a16="http://schemas.microsoft.com/office/drawing/2014/main" id="{5AA3D137-60B2-4C2F-9A4C-8D3C295C7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96" y="2276473"/>
            <a:ext cx="5900593" cy="3033713"/>
          </a:xfrm>
          <a:prstGeom prst="rect">
            <a:avLst/>
          </a:prstGeom>
        </p:spPr>
      </p:pic>
    </p:spTree>
    <p:extLst>
      <p:ext uri="{BB962C8B-B14F-4D97-AF65-F5344CB8AC3E}">
        <p14:creationId xmlns:p14="http://schemas.microsoft.com/office/powerpoint/2010/main" val="243841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15458-B31B-43B1-8E93-5F3C6A709848}"/>
              </a:ext>
            </a:extLst>
          </p:cNvPr>
          <p:cNvSpPr>
            <a:spLocks noGrp="1"/>
          </p:cNvSpPr>
          <p:nvPr>
            <p:ph idx="1"/>
          </p:nvPr>
        </p:nvSpPr>
        <p:spPr/>
        <p:txBody>
          <a:bodyPr/>
          <a:lstStyle/>
          <a:p>
            <a:r>
              <a:rPr lang="en-US" dirty="0"/>
              <a:t>We can reasonably conclude that there was a sudden spike in which when the number of users registered in the end of 2014 </a:t>
            </a:r>
          </a:p>
          <a:p>
            <a:r>
              <a:rPr lang="en-US" dirty="0"/>
              <a:t>This followed by a spike in the increase in the number of reviews posted by users in 2015 beginning.</a:t>
            </a:r>
          </a:p>
          <a:p>
            <a:endParaRPr lang="en-US" dirty="0"/>
          </a:p>
        </p:txBody>
      </p:sp>
    </p:spTree>
    <p:extLst>
      <p:ext uri="{BB962C8B-B14F-4D97-AF65-F5344CB8AC3E}">
        <p14:creationId xmlns:p14="http://schemas.microsoft.com/office/powerpoint/2010/main" val="128048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A6D3-3783-46EF-8DB9-AD53A335FDC4}"/>
              </a:ext>
            </a:extLst>
          </p:cNvPr>
          <p:cNvSpPr>
            <a:spLocks noGrp="1"/>
          </p:cNvSpPr>
          <p:nvPr>
            <p:ph type="title"/>
          </p:nvPr>
        </p:nvSpPr>
        <p:spPr/>
        <p:txBody>
          <a:bodyPr/>
          <a:lstStyle/>
          <a:p>
            <a:r>
              <a:rPr lang="en-US" dirty="0"/>
              <a:t>Cities with most number of restaurants</a:t>
            </a:r>
          </a:p>
        </p:txBody>
      </p:sp>
      <p:pic>
        <p:nvPicPr>
          <p:cNvPr id="5" name="Content Placeholder 4">
            <a:extLst>
              <a:ext uri="{FF2B5EF4-FFF2-40B4-BE49-F238E27FC236}">
                <a16:creationId xmlns:a16="http://schemas.microsoft.com/office/drawing/2014/main" id="{477DAA75-9569-4F59-88A8-8077ABE894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945" y="1825625"/>
            <a:ext cx="8796109" cy="4351338"/>
          </a:xfrm>
        </p:spPr>
      </p:pic>
    </p:spTree>
    <p:extLst>
      <p:ext uri="{BB962C8B-B14F-4D97-AF65-F5344CB8AC3E}">
        <p14:creationId xmlns:p14="http://schemas.microsoft.com/office/powerpoint/2010/main" val="331727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80C74-7F3A-497B-B0A3-21C5BCA0964B}"/>
              </a:ext>
            </a:extLst>
          </p:cNvPr>
          <p:cNvSpPr>
            <a:spLocks noGrp="1"/>
          </p:cNvSpPr>
          <p:nvPr>
            <p:ph idx="1"/>
          </p:nvPr>
        </p:nvSpPr>
        <p:spPr/>
        <p:txBody>
          <a:bodyPr/>
          <a:lstStyle/>
          <a:p>
            <a:r>
              <a:rPr lang="en-US" dirty="0"/>
              <a:t>This data can probably help restaurant owners to determine where to set up their next restaurant. </a:t>
            </a:r>
          </a:p>
          <a:p>
            <a:r>
              <a:rPr lang="en-US" dirty="0"/>
              <a:t>Toronto seems to be highly populated restaurant according to the sampled dataset.</a:t>
            </a:r>
          </a:p>
          <a:p>
            <a:endParaRPr lang="en-US" dirty="0"/>
          </a:p>
        </p:txBody>
      </p:sp>
    </p:spTree>
    <p:extLst>
      <p:ext uri="{BB962C8B-B14F-4D97-AF65-F5344CB8AC3E}">
        <p14:creationId xmlns:p14="http://schemas.microsoft.com/office/powerpoint/2010/main" val="1693302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714</Words>
  <Application>Microsoft Office PowerPoint</Application>
  <PresentationFormat>Widescreen</PresentationFormat>
  <Paragraphs>45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RESTAURANT TREND ANALYSIS AND RECOMMENDATION ENGINE BASED ON YELP DATA HISTORY</vt:lpstr>
      <vt:lpstr>PowerPoint Presentation</vt:lpstr>
      <vt:lpstr>PowerPoint Presentation</vt:lpstr>
      <vt:lpstr>Normalized Design:</vt:lpstr>
      <vt:lpstr>Data analysis of Restaurants</vt:lpstr>
      <vt:lpstr>User Data:</vt:lpstr>
      <vt:lpstr>PowerPoint Presentation</vt:lpstr>
      <vt:lpstr>Cities with most number of restaurants</vt:lpstr>
      <vt:lpstr>PowerPoint Presentation</vt:lpstr>
      <vt:lpstr>Popular Restaurant types:</vt:lpstr>
      <vt:lpstr>Busy Hours and Days of Restaurant</vt:lpstr>
      <vt:lpstr>Map Plotting</vt:lpstr>
      <vt:lpstr>Map plotting</vt:lpstr>
      <vt:lpstr>Sentiment Analysis</vt:lpstr>
      <vt:lpstr>Sentiment Analysis</vt:lpstr>
      <vt:lpstr>What can we do to improve this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TREND ANALYSIS AND RECOMMENDATION ENGINE BASED ON YELP DATA HISTORY</dc:title>
  <dc:creator>Vignesh Vijaykumar Nair</dc:creator>
  <cp:lastModifiedBy>Vignesh Vijaykumar Nair</cp:lastModifiedBy>
  <cp:revision>6</cp:revision>
  <dcterms:created xsi:type="dcterms:W3CDTF">2018-04-23T02:30:55Z</dcterms:created>
  <dcterms:modified xsi:type="dcterms:W3CDTF">2018-04-23T03:18:53Z</dcterms:modified>
</cp:coreProperties>
</file>