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8" r:id="rId2"/>
    <p:sldId id="259" r:id="rId3"/>
    <p:sldId id="260" r:id="rId4"/>
    <p:sldId id="267" r:id="rId5"/>
    <p:sldId id="269" r:id="rId6"/>
    <p:sldId id="261" r:id="rId7"/>
    <p:sldId id="268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76" d="100"/>
          <a:sy n="7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2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7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5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Deep reinforcement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Inverse reinforcement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Apprenticeship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0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5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 fontScale="90000"/>
          </a:bodyPr>
          <a:lstStyle/>
          <a:p>
            <a:pPr algn="l"/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Decentralized Multi-Agent Pursuit Using Deep Reinforcement Learning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by:Jaideep</a:t>
            </a:r>
            <a:r>
              <a:rPr lang="en-US" sz="2400" dirty="0"/>
              <a:t> </a:t>
            </a:r>
            <a:r>
              <a:rPr lang="en-US" sz="2400" dirty="0" err="1"/>
              <a:t>randhawa</a:t>
            </a:r>
            <a:br>
              <a:rPr lang="en-US" sz="2400" dirty="0"/>
            </a:br>
            <a:br>
              <a:rPr lang="en-US" sz="2400" dirty="0"/>
            </a:b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AC52C-DC2F-5075-D7FC-2A3778506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56" y="0"/>
            <a:ext cx="3215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404040"/>
                </a:solidFill>
              </a:rPr>
              <a:t>Simulation Results</a:t>
            </a:r>
            <a:r>
              <a:rPr lang="en-IN" dirty="0">
                <a:solidFill>
                  <a:srgbClr val="404040"/>
                </a:solidFill>
              </a:rPr>
              <a:t>: The proposed method outperforms classical and other DRL methods in terms of capture success rate and efficiency.</a:t>
            </a:r>
          </a:p>
          <a:p>
            <a:r>
              <a:rPr lang="en-IN" b="1" dirty="0">
                <a:solidFill>
                  <a:srgbClr val="404040"/>
                </a:solidFill>
              </a:rPr>
              <a:t>Real world validation </a:t>
            </a:r>
            <a:r>
              <a:rPr lang="en-IN" dirty="0">
                <a:solidFill>
                  <a:srgbClr val="404040"/>
                </a:solidFill>
              </a:rPr>
              <a:t>: Successful Proof-of-Concept (POC) with real drones demonstrate the feasibility of sim-to-real (bridging from simulation to reality) transfer.</a:t>
            </a:r>
            <a:endParaRPr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8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567" y="663216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401556"/>
            <a:ext cx="8779512" cy="2768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 Decentralized Approach</a:t>
            </a:r>
          </a:p>
          <a:p>
            <a:r>
              <a:rPr lang="en-US" dirty="0">
                <a:solidFill>
                  <a:srgbClr val="404040"/>
                </a:solidFill>
              </a:rPr>
              <a:t>Non-Holonomic Constraints</a:t>
            </a:r>
          </a:p>
          <a:p>
            <a:r>
              <a:rPr lang="en-US" dirty="0">
                <a:solidFill>
                  <a:srgbClr val="404040"/>
                </a:solidFill>
              </a:rPr>
              <a:t>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87596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r>
              <a:rPr lang="en-US" dirty="0">
                <a:solidFill>
                  <a:srgbClr val="404040"/>
                </a:solidFill>
              </a:rPr>
              <a:t>Problem</a:t>
            </a:r>
          </a:p>
          <a:p>
            <a:r>
              <a:rPr lang="en-US" dirty="0">
                <a:solidFill>
                  <a:srgbClr val="404040"/>
                </a:solidFill>
              </a:rPr>
              <a:t>Methodology</a:t>
            </a:r>
          </a:p>
          <a:p>
            <a:r>
              <a:rPr lang="en-US" dirty="0">
                <a:solidFill>
                  <a:srgbClr val="404040"/>
                </a:solidFill>
              </a:rPr>
              <a:t>Deep Reinforcement Learning</a:t>
            </a:r>
          </a:p>
          <a:p>
            <a:r>
              <a:rPr lang="en-US" dirty="0">
                <a:solidFill>
                  <a:srgbClr val="404040"/>
                </a:solidFill>
              </a:rPr>
              <a:t>Experimental Set-up</a:t>
            </a:r>
          </a:p>
          <a:p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r>
              <a:rPr lang="en-US" dirty="0">
                <a:solidFill>
                  <a:srgbClr val="404040"/>
                </a:solidFill>
              </a:rPr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250645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954" y="414456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04040"/>
                </a:solidFill>
              </a:rPr>
              <a:t>This research paper addresses Pursuit-Evasion problem where multiple agents/ pursuers capture a mobile target (Omnidirectional Target).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404040"/>
                </a:solidFill>
              </a:rPr>
              <a:t>Some Basics </a:t>
            </a:r>
            <a:r>
              <a:rPr lang="en-IN" dirty="0">
                <a:solidFill>
                  <a:srgbClr val="404040"/>
                </a:solidFill>
              </a:rPr>
              <a:t>:</a:t>
            </a:r>
          </a:p>
          <a:p>
            <a:pPr algn="just"/>
            <a:r>
              <a:rPr lang="en-IN" dirty="0">
                <a:solidFill>
                  <a:srgbClr val="404040"/>
                </a:solidFill>
              </a:rPr>
              <a:t>Omnidirectional Target : Target that can move in any direction.</a:t>
            </a:r>
          </a:p>
          <a:p>
            <a:pPr algn="just"/>
            <a:r>
              <a:rPr lang="en-IN" dirty="0">
                <a:solidFill>
                  <a:srgbClr val="404040"/>
                </a:solidFill>
              </a:rPr>
              <a:t>Multiple Homogeneous Agents</a:t>
            </a:r>
          </a:p>
          <a:p>
            <a:pPr algn="just"/>
            <a:r>
              <a:rPr lang="en-IN" dirty="0">
                <a:solidFill>
                  <a:srgbClr val="404040"/>
                </a:solidFill>
              </a:rPr>
              <a:t>Unicycle Kinematic Constraints : Agents are restricted to make only standard non-holonomic movements i.e. they can either move forward, backward, turn left, right but cannot go sideways. This makes its real-world applications. </a:t>
            </a:r>
          </a:p>
          <a:p>
            <a:pPr algn="just"/>
            <a:endParaRPr lang="en-IN" dirty="0">
              <a:solidFill>
                <a:srgbClr val="404040"/>
              </a:solidFill>
            </a:endParaRPr>
          </a:p>
          <a:p>
            <a:pPr algn="just"/>
            <a:endParaRPr lang="en-IN" dirty="0">
              <a:solidFill>
                <a:srgbClr val="404040"/>
              </a:solidFill>
            </a:endParaRPr>
          </a:p>
          <a:p>
            <a:pPr algn="just"/>
            <a:endParaRPr lang="en-IN" dirty="0">
              <a:solidFill>
                <a:srgbClr val="404040"/>
              </a:solidFill>
            </a:endParaRPr>
          </a:p>
          <a:p>
            <a:pPr algn="just"/>
            <a:endParaRPr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2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AF78-BD5A-8AAC-7DE9-DDCF223E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AB22-E8DC-DE44-6611-0E075BC2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19235"/>
            <a:ext cx="7729728" cy="4612194"/>
          </a:xfrm>
        </p:spPr>
        <p:txBody>
          <a:bodyPr/>
          <a:lstStyle/>
          <a:p>
            <a:r>
              <a:rPr lang="en-IN" dirty="0"/>
              <a:t>In case of shared experience in training, experiences of different agents are stored in a common pool called Replay Buffer.</a:t>
            </a:r>
          </a:p>
          <a:p>
            <a:r>
              <a:rPr lang="en-IN" dirty="0"/>
              <a:t>From the replay buffer , a shared policy is developed that incorporated the collective wisdom of all robots’ experiences.</a:t>
            </a:r>
          </a:p>
          <a:p>
            <a:r>
              <a:rPr lang="en-IN" dirty="0"/>
              <a:t>Decentralized Behaviour : All agents work independently and avoid single point of behaviour.</a:t>
            </a:r>
          </a:p>
          <a:p>
            <a:r>
              <a:rPr lang="en-IN" dirty="0"/>
              <a:t>Classical Algorithms : These assume omnidirectional pursuits and do not adapt to evader ‘s behaviour.</a:t>
            </a:r>
          </a:p>
          <a:p>
            <a:r>
              <a:rPr lang="en-IN" dirty="0"/>
              <a:t>DRL for multi-agent pursuits: DRL approach is used for using local measurements and non-holonomic motion constraints.</a:t>
            </a:r>
          </a:p>
          <a:p>
            <a:r>
              <a:rPr lang="en-IN" dirty="0"/>
              <a:t>This paper used DRL Approach to adapt the pursuer’s behaviour dynamically, allowing them to react to the unpredictable movements of an omnidirectional target.</a:t>
            </a:r>
          </a:p>
        </p:txBody>
      </p:sp>
    </p:spTree>
    <p:extLst>
      <p:ext uri="{BB962C8B-B14F-4D97-AF65-F5344CB8AC3E}">
        <p14:creationId xmlns:p14="http://schemas.microsoft.com/office/powerpoint/2010/main" val="295706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3D7C-8ED2-B467-9C36-3A70EFD7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3484"/>
            <a:ext cx="7729728" cy="1188720"/>
          </a:xfrm>
        </p:spPr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CD9A-BFA5-6EC5-D0E9-F1DF5399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0734"/>
            <a:ext cx="7729728" cy="4290646"/>
          </a:xfrm>
        </p:spPr>
        <p:txBody>
          <a:bodyPr>
            <a:normAutofit/>
          </a:bodyPr>
          <a:lstStyle/>
          <a:p>
            <a:r>
              <a:rPr lang="en-US" dirty="0"/>
              <a:t>Multi-agent pursuit-evasion entails coordinated efforts by multiple agents to capture a single or multiple targets in a competitive environment.</a:t>
            </a:r>
          </a:p>
          <a:p>
            <a:pPr marL="0" indent="0">
              <a:buNone/>
            </a:pPr>
            <a:r>
              <a:rPr lang="en-US" b="1" dirty="0"/>
              <a:t>Challenges</a:t>
            </a:r>
            <a:r>
              <a:rPr lang="en-US" dirty="0"/>
              <a:t> :</a:t>
            </a:r>
          </a:p>
          <a:p>
            <a:r>
              <a:rPr lang="en-US" dirty="0"/>
              <a:t>Effective Coordination Without Centralized Control: Ensuring multiple agents can work together to capture the target without relying on a central command system.</a:t>
            </a:r>
          </a:p>
          <a:p>
            <a:r>
              <a:rPr lang="en-US" dirty="0"/>
              <a:t>Adhering to Realistic Motion Constraints: The pursuers must follow non-holonomic constraints meaning they cannot move sideways and must navigate and turn realistically.</a:t>
            </a:r>
          </a:p>
          <a:p>
            <a:r>
              <a:rPr lang="en-US" dirty="0"/>
              <a:t>Efficiently Training in Complex, Dynamic Environments: Developing robust strategies that allow agents to adapt and succeed in a variety of unpredictable and challenging scenarios.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1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 err="1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331218"/>
            <a:ext cx="8779512" cy="28393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404040"/>
                </a:solidFill>
              </a:rPr>
              <a:t>DRL Approach</a:t>
            </a:r>
            <a:r>
              <a:rPr lang="en-IN" dirty="0">
                <a:solidFill>
                  <a:srgbClr val="404040"/>
                </a:solidFill>
              </a:rPr>
              <a:t>: Utilises Twin Delayed Deep Deterministic Policy Gradient ( TD3) to train a decentralised policy for multiple agents.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404040"/>
                </a:solidFill>
              </a:rPr>
              <a:t>State Representation</a:t>
            </a:r>
            <a:r>
              <a:rPr lang="en-IN" dirty="0">
                <a:solidFill>
                  <a:srgbClr val="404040"/>
                </a:solidFill>
              </a:rPr>
              <a:t>: It encapsulates relative positional information of neighbouring agents and the target.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404040"/>
                </a:solidFill>
              </a:rPr>
              <a:t>Training Process</a:t>
            </a:r>
            <a:r>
              <a:rPr lang="en-IN" dirty="0">
                <a:solidFill>
                  <a:srgbClr val="404040"/>
                </a:solidFill>
              </a:rPr>
              <a:t>: Employs curriculum learning and a reward structure , encouraging good formations and combining individual and group rewards.</a:t>
            </a:r>
          </a:p>
        </p:txBody>
      </p:sp>
    </p:spTree>
    <p:extLst>
      <p:ext uri="{BB962C8B-B14F-4D97-AF65-F5344CB8AC3E}">
        <p14:creationId xmlns:p14="http://schemas.microsoft.com/office/powerpoint/2010/main" val="250852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7E79-F9AB-D258-2B90-56920CDA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13966"/>
            <a:ext cx="7729728" cy="1188720"/>
          </a:xfrm>
        </p:spPr>
        <p:txBody>
          <a:bodyPr/>
          <a:lstStyle/>
          <a:p>
            <a:r>
              <a:rPr lang="en-IN" dirty="0"/>
              <a:t>Rewarding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8523-5198-81FF-457A-21345833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1991"/>
            <a:ext cx="7729728" cy="3248036"/>
          </a:xfrm>
        </p:spPr>
        <p:txBody>
          <a:bodyPr/>
          <a:lstStyle/>
          <a:p>
            <a:r>
              <a:rPr lang="en-IN" dirty="0"/>
              <a:t>During training, rewards are used to guide the learning process.</a:t>
            </a:r>
          </a:p>
          <a:p>
            <a:pPr marL="0" indent="0">
              <a:buNone/>
            </a:pPr>
            <a:r>
              <a:rPr lang="en-IN" dirty="0"/>
              <a:t>Individual Rewards: e.g. If a robot moves closer to the target</a:t>
            </a:r>
          </a:p>
          <a:p>
            <a:pPr marL="0" indent="0">
              <a:buNone/>
            </a:pPr>
            <a:r>
              <a:rPr lang="en-IN" dirty="0"/>
              <a:t>Group Rewards: e.g. If a group surrounds the target or captures it, all agents might receive a reward.</a:t>
            </a:r>
          </a:p>
          <a:p>
            <a:r>
              <a:rPr lang="en-IN" dirty="0"/>
              <a:t>Experiences include States,  Actions, Rewards and Next Stage.</a:t>
            </a:r>
          </a:p>
          <a:p>
            <a:pPr marL="0" indent="0">
              <a:buNone/>
            </a:pPr>
            <a:r>
              <a:rPr lang="en-IN" b="1" dirty="0"/>
              <a:t>Note</a:t>
            </a:r>
            <a:r>
              <a:rPr lang="en-IN" dirty="0"/>
              <a:t>: No real-time rewards – Once training is complete, agents no longer receive rewards during real time execution. They act based on the policy learned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34444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1843589"/>
            <a:ext cx="8779512" cy="36729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Training Process: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Curriculum Training: Starts with simpler tasks and then increasing complexity. Helps agent to learn basic strategies.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Replay Buffer: Stores experiences (State, Action, Reward, Next State) of all agents. Shared experiences help in updating the policy more effectively.</a:t>
            </a:r>
          </a:p>
          <a:p>
            <a:r>
              <a:rPr lang="en-US" dirty="0">
                <a:solidFill>
                  <a:srgbClr val="404040"/>
                </a:solidFill>
              </a:rPr>
              <a:t>Reward Mechanism: Majorly Two i.e. Individual and Group (Discussed Before).</a:t>
            </a:r>
          </a:p>
          <a:p>
            <a:r>
              <a:rPr lang="en-US" dirty="0">
                <a:solidFill>
                  <a:srgbClr val="404040"/>
                </a:solidFill>
              </a:rPr>
              <a:t>Policy Training: Algo’s like TD3 are used to train the policy. Involves experiences from the replay buffer to optimize policy iteratively.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04040"/>
                </a:solidFill>
              </a:rPr>
              <a:t>Note</a:t>
            </a:r>
            <a:r>
              <a:rPr lang="en-US" dirty="0">
                <a:solidFill>
                  <a:srgbClr val="404040"/>
                </a:solidFill>
              </a:rPr>
              <a:t>: During Execution, the agents use the learned policy independently, without real-time rewards ensuring robustness and scalable </a:t>
            </a:r>
            <a:r>
              <a:rPr lang="en-US" dirty="0" err="1">
                <a:solidFill>
                  <a:srgbClr val="404040"/>
                </a:solidFill>
              </a:rPr>
              <a:t>puruit</a:t>
            </a:r>
            <a:r>
              <a:rPr lang="en-US" dirty="0">
                <a:solidFill>
                  <a:srgbClr val="404040"/>
                </a:solidFill>
              </a:rPr>
              <a:t> strategies.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812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954" y="653796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512088"/>
            <a:ext cx="8779512" cy="265843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04040"/>
                </a:solidFill>
              </a:rPr>
              <a:t>Simulated Experiments: We compare the proposed method with other state-of-the-art approaches based upon the capture rate and the average time to capture.</a:t>
            </a:r>
          </a:p>
          <a:p>
            <a:r>
              <a:rPr lang="en-IN" dirty="0">
                <a:solidFill>
                  <a:srgbClr val="404040"/>
                </a:solidFill>
              </a:rPr>
              <a:t>Real world demonstration :  We validate the trained policy with motion constrained pursuer drones.</a:t>
            </a:r>
            <a:endParaRPr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108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WebAD6</Template>
  <TotalTime>537</TotalTime>
  <Words>715</Words>
  <Application>Microsoft Office PowerPoint</Application>
  <PresentationFormat>Widescreen</PresentationFormat>
  <Paragraphs>66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       Decentralized Multi-Agent Pursuit Using Deep Reinforcement Learning      by:Jaideep randhawa  </vt:lpstr>
      <vt:lpstr>Contents</vt:lpstr>
      <vt:lpstr>Introduction</vt:lpstr>
      <vt:lpstr>INTRODUCTION</vt:lpstr>
      <vt:lpstr>problem</vt:lpstr>
      <vt:lpstr>METHodology</vt:lpstr>
      <vt:lpstr>Rewarding </vt:lpstr>
      <vt:lpstr>Deep reinforcement learning</vt:lpstr>
      <vt:lpstr>Experimental setup</vt:lpstr>
      <vt:lpstr>results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Jaideep Randhawa</dc:creator>
  <cp:lastModifiedBy>Jannat Mehta</cp:lastModifiedBy>
  <cp:revision>1</cp:revision>
  <dcterms:created xsi:type="dcterms:W3CDTF">2024-06-17T06:04:14Z</dcterms:created>
  <dcterms:modified xsi:type="dcterms:W3CDTF">2024-06-17T15:01:15Z</dcterms:modified>
</cp:coreProperties>
</file>