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5" r:id="rId11"/>
    <p:sldId id="268" r:id="rId12"/>
    <p:sldId id="269" r:id="rId13"/>
    <p:sldId id="263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8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617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3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2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0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5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7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0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0A79-B186-472B-946B-A747F80D898F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6F54E0-E83A-4A79-9628-1C327EF43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5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dirty="0"/>
              <a:t>Predicting the “Telecom Customer Churn"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Kommera Jaideep Reddy</a:t>
            </a:r>
          </a:p>
          <a:p>
            <a:r>
              <a:rPr lang="en-IN" dirty="0" smtClean="0"/>
              <a:t>Batch 31</a:t>
            </a:r>
          </a:p>
          <a:p>
            <a:r>
              <a:rPr lang="en-IN" dirty="0" smtClean="0"/>
              <a:t>Student ID:1409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69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Model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we want better ‘True Positive Rate’</a:t>
            </a:r>
          </a:p>
          <a:p>
            <a:r>
              <a:rPr lang="en-IN" dirty="0" smtClean="0"/>
              <a:t>The chosen threshold is 0.27</a:t>
            </a:r>
          </a:p>
          <a:p>
            <a:r>
              <a:rPr lang="en-IN" dirty="0" smtClean="0"/>
              <a:t>Accuracy (on test) : 74%</a:t>
            </a:r>
          </a:p>
          <a:p>
            <a:r>
              <a:rPr lang="en-IN" dirty="0" smtClean="0"/>
              <a:t>Recall (on test): 84.88%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(c5.0 Decision Tree)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2" r="14625" b="24601"/>
          <a:stretch/>
        </p:blipFill>
        <p:spPr>
          <a:xfrm>
            <a:off x="133251" y="1930400"/>
            <a:ext cx="11960214" cy="4573431"/>
          </a:xfrm>
        </p:spPr>
      </p:pic>
    </p:spTree>
    <p:extLst>
      <p:ext uri="{BB962C8B-B14F-4D97-AF65-F5344CB8AC3E}">
        <p14:creationId xmlns:p14="http://schemas.microsoft.com/office/powerpoint/2010/main" val="36012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Association Rule Mining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8" r="67973" b="6711"/>
          <a:stretch/>
        </p:blipFill>
        <p:spPr>
          <a:xfrm>
            <a:off x="1398739" y="1382247"/>
            <a:ext cx="6444496" cy="5289010"/>
          </a:xfrm>
        </p:spPr>
      </p:pic>
    </p:spTree>
    <p:extLst>
      <p:ext uri="{BB962C8B-B14F-4D97-AF65-F5344CB8AC3E}">
        <p14:creationId xmlns:p14="http://schemas.microsoft.com/office/powerpoint/2010/main" val="8026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 Mining (apriori)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0" r="7349" b="32564"/>
          <a:stretch/>
        </p:blipFill>
        <p:spPr>
          <a:xfrm>
            <a:off x="159008" y="1930400"/>
            <a:ext cx="11818345" cy="4019639"/>
          </a:xfrm>
        </p:spPr>
      </p:pic>
    </p:spTree>
    <p:extLst>
      <p:ext uri="{BB962C8B-B14F-4D97-AF65-F5344CB8AC3E}">
        <p14:creationId xmlns:p14="http://schemas.microsoft.com/office/powerpoint/2010/main" val="30491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Visualization (Churn=Yes)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0" b="8343"/>
          <a:stretch/>
        </p:blipFill>
        <p:spPr>
          <a:xfrm>
            <a:off x="47763" y="1442435"/>
            <a:ext cx="12144237" cy="4984124"/>
          </a:xfrm>
        </p:spPr>
      </p:pic>
    </p:spTree>
    <p:extLst>
      <p:ext uri="{BB962C8B-B14F-4D97-AF65-F5344CB8AC3E}">
        <p14:creationId xmlns:p14="http://schemas.microsoft.com/office/powerpoint/2010/main" val="38608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Visualization (</a:t>
            </a:r>
            <a:r>
              <a:rPr lang="en-IN" dirty="0" smtClean="0"/>
              <a:t>Churn=No)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4" b="23937"/>
          <a:stretch/>
        </p:blipFill>
        <p:spPr>
          <a:xfrm>
            <a:off x="104852" y="1764405"/>
            <a:ext cx="11983107" cy="4314423"/>
          </a:xfrm>
        </p:spPr>
      </p:pic>
    </p:spTree>
    <p:extLst>
      <p:ext uri="{BB962C8B-B14F-4D97-AF65-F5344CB8AC3E}">
        <p14:creationId xmlns:p14="http://schemas.microsoft.com/office/powerpoint/2010/main" val="12178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Logistic Model gave the best recall</a:t>
            </a:r>
          </a:p>
          <a:p>
            <a:r>
              <a:rPr lang="en-IN" dirty="0" smtClean="0"/>
              <a:t>Association Rules provide great insights’</a:t>
            </a:r>
          </a:p>
          <a:p>
            <a:r>
              <a:rPr lang="en-IN" dirty="0" err="1" smtClean="0"/>
              <a:t>Fiber</a:t>
            </a:r>
            <a:r>
              <a:rPr lang="en-IN" dirty="0" smtClean="0"/>
              <a:t> Optic customers </a:t>
            </a:r>
            <a:r>
              <a:rPr lang="en-IN" smtClean="0"/>
              <a:t>churned more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9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Data</a:t>
            </a:r>
          </a:p>
          <a:p>
            <a:r>
              <a:rPr lang="en-IN" dirty="0" smtClean="0"/>
              <a:t>Pre- Processing</a:t>
            </a:r>
          </a:p>
          <a:p>
            <a:r>
              <a:rPr lang="en-IN" dirty="0" smtClean="0"/>
              <a:t>Model</a:t>
            </a:r>
          </a:p>
          <a:p>
            <a:r>
              <a:rPr lang="en-IN" dirty="0" smtClean="0"/>
              <a:t>Rule Mining</a:t>
            </a:r>
          </a:p>
          <a:p>
            <a:r>
              <a:rPr lang="en-IN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7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predict the telecom customers who are likely to exit the contract and also to generate patterns of Churn and non-churn to assist the management to take appropriate decisions to limit churn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Beyond building a model to predict churn you will have to identify the patterns for churn and non-churn also which will help in-turn to the company to take action accordingly to limit churn.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7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/>
          <a:lstStyle/>
          <a:p>
            <a:r>
              <a:rPr lang="en-IN" dirty="0" smtClean="0"/>
              <a:t>Independent Variables</a:t>
            </a:r>
          </a:p>
          <a:p>
            <a:pPr marL="0" indent="0">
              <a:buNone/>
            </a:pPr>
            <a:r>
              <a:rPr lang="en-IN" b="1" dirty="0" smtClean="0"/>
              <a:t>Nominal Variables</a:t>
            </a:r>
            <a:r>
              <a:rPr lang="en-IN" dirty="0" smtClean="0"/>
              <a:t>: Customer ID, Country, State, Retired, Haspartner, Has Dependents, Gender, Electronic Billing, Contract Type, Payment Method</a:t>
            </a:r>
          </a:p>
          <a:p>
            <a:pPr marL="0" indent="0">
              <a:buNone/>
            </a:pPr>
            <a:r>
              <a:rPr lang="en-IN" b="1" dirty="0" smtClean="0"/>
              <a:t>Ordinal Variable</a:t>
            </a:r>
            <a:r>
              <a:rPr lang="en-IN" dirty="0" smtClean="0"/>
              <a:t>: Education</a:t>
            </a:r>
          </a:p>
          <a:p>
            <a:pPr marL="0" indent="0">
              <a:buNone/>
            </a:pPr>
            <a:r>
              <a:rPr lang="en-IN" b="1" dirty="0" smtClean="0"/>
              <a:t>Date Variables</a:t>
            </a:r>
            <a:r>
              <a:rPr lang="en-IN" dirty="0" smtClean="0"/>
              <a:t>: DOC, DOC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Numeric Variables</a:t>
            </a:r>
            <a:r>
              <a:rPr lang="en-IN" dirty="0" smtClean="0"/>
              <a:t>: Base Charges, Total Charges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Dependent Variable</a:t>
            </a:r>
          </a:p>
          <a:p>
            <a:pPr marL="0" indent="0">
              <a:buNone/>
            </a:pPr>
            <a:r>
              <a:rPr lang="en-IN" dirty="0" smtClean="0"/>
              <a:t>Churn: factor of 2 levels (Yes, No)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043"/>
            <a:ext cx="8596668" cy="4238320"/>
          </a:xfrm>
        </p:spPr>
        <p:txBody>
          <a:bodyPr/>
          <a:lstStyle/>
          <a:p>
            <a:r>
              <a:rPr lang="en-IN" dirty="0" smtClean="0"/>
              <a:t>‘Services opted’ dataset has been </a:t>
            </a:r>
            <a:r>
              <a:rPr lang="en-IN" dirty="0" err="1" smtClean="0"/>
              <a:t>recasted</a:t>
            </a:r>
            <a:r>
              <a:rPr lang="en-IN" dirty="0" smtClean="0"/>
              <a:t> to make all the datasets have same number of instances</a:t>
            </a:r>
          </a:p>
          <a:p>
            <a:r>
              <a:rPr lang="en-IN" dirty="0" smtClean="0"/>
              <a:t>All four data sets are merged using ‘merge()’ function</a:t>
            </a:r>
          </a:p>
          <a:p>
            <a:r>
              <a:rPr lang="en-IN" dirty="0" smtClean="0"/>
              <a:t>Making all the categorical to factors using ‘</a:t>
            </a:r>
            <a:r>
              <a:rPr lang="en-IN" dirty="0" err="1" smtClean="0"/>
              <a:t>lapply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Changing ‘’, MISSINGVAL and ? To NA</a:t>
            </a:r>
          </a:p>
          <a:p>
            <a:r>
              <a:rPr lang="en-IN" dirty="0" smtClean="0"/>
              <a:t>As the number of missing values are minimum, the instances with NA have been dropped on Train Data</a:t>
            </a:r>
          </a:p>
          <a:p>
            <a:r>
              <a:rPr lang="en-IN" dirty="0" smtClean="0"/>
              <a:t>Central Imputation has been used on test data</a:t>
            </a:r>
          </a:p>
          <a:p>
            <a:r>
              <a:rPr lang="en-IN" dirty="0" smtClean="0"/>
              <a:t>The level mismatch in ‘</a:t>
            </a:r>
            <a:r>
              <a:rPr lang="en-IN" dirty="0" err="1" smtClean="0"/>
              <a:t>PaymentMethod</a:t>
            </a:r>
            <a:r>
              <a:rPr lang="en-IN" dirty="0" smtClean="0"/>
              <a:t>’ attribute has been solved using ‘levels()’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/>
          <a:lstStyle/>
          <a:p>
            <a:r>
              <a:rPr lang="en-IN" dirty="0" smtClean="0"/>
              <a:t>Models implemented</a:t>
            </a:r>
          </a:p>
          <a:p>
            <a:pPr marL="0" indent="0">
              <a:buNone/>
            </a:pPr>
            <a:r>
              <a:rPr lang="en-IN" dirty="0"/>
              <a:t>Logistic </a:t>
            </a:r>
            <a:r>
              <a:rPr lang="en-IN" dirty="0" smtClean="0"/>
              <a:t>Regression</a:t>
            </a:r>
          </a:p>
          <a:p>
            <a:pPr marL="0" indent="0">
              <a:buNone/>
            </a:pPr>
            <a:r>
              <a:rPr lang="en-IN" dirty="0" smtClean="0"/>
              <a:t>C5.0</a:t>
            </a:r>
          </a:p>
          <a:p>
            <a:pPr marL="0" indent="0">
              <a:buNone/>
            </a:pPr>
            <a:r>
              <a:rPr lang="en-IN" dirty="0" err="1" smtClean="0"/>
              <a:t>Rpart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SVM</a:t>
            </a:r>
          </a:p>
          <a:p>
            <a:pPr marL="0" indent="0">
              <a:buNone/>
            </a:pPr>
            <a:r>
              <a:rPr lang="en-IN" dirty="0" smtClean="0"/>
              <a:t>Boosting</a:t>
            </a:r>
          </a:p>
          <a:p>
            <a:pPr marL="0" indent="0">
              <a:buNone/>
            </a:pPr>
            <a:r>
              <a:rPr lang="en-IN" dirty="0" smtClean="0"/>
              <a:t>KNN </a:t>
            </a:r>
          </a:p>
          <a:p>
            <a:r>
              <a:rPr lang="en-IN" dirty="0" smtClean="0"/>
              <a:t>The evaluation metric for our problem is ‘Recall’ as the telecom company wants to find customers who churn</a:t>
            </a:r>
          </a:p>
          <a:p>
            <a:r>
              <a:rPr lang="en-IN" dirty="0" smtClean="0"/>
              <a:t>The model giving the best recall was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922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24243" cy="1320800"/>
          </a:xfrm>
        </p:spPr>
        <p:txBody>
          <a:bodyPr/>
          <a:lstStyle/>
          <a:p>
            <a:r>
              <a:rPr lang="en-IN" dirty="0" smtClean="0"/>
              <a:t>Logistic Model Summary (Threshold: 0.5)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42464" r="57094" b="6906"/>
          <a:stretch/>
        </p:blipFill>
        <p:spPr>
          <a:xfrm>
            <a:off x="999306" y="1698580"/>
            <a:ext cx="6718821" cy="4547674"/>
          </a:xfrm>
        </p:spPr>
      </p:pic>
    </p:spTree>
    <p:extLst>
      <p:ext uri="{BB962C8B-B14F-4D97-AF65-F5344CB8AC3E}">
        <p14:creationId xmlns:p14="http://schemas.microsoft.com/office/powerpoint/2010/main" val="28006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Curve </a:t>
            </a:r>
            <a:r>
              <a:rPr lang="en-IN" dirty="0" smtClean="0"/>
              <a:t>(Logistic Model)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80" y="1270001"/>
            <a:ext cx="7216278" cy="5588000"/>
          </a:xfrm>
        </p:spPr>
      </p:pic>
    </p:spTree>
    <p:extLst>
      <p:ext uri="{BB962C8B-B14F-4D97-AF65-F5344CB8AC3E}">
        <p14:creationId xmlns:p14="http://schemas.microsoft.com/office/powerpoint/2010/main" val="25184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Model (Threshold:0.27)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39232" r="68724" b="8674"/>
          <a:stretch/>
        </p:blipFill>
        <p:spPr>
          <a:xfrm>
            <a:off x="1416676" y="1645592"/>
            <a:ext cx="5061397" cy="4845362"/>
          </a:xfrm>
        </p:spPr>
      </p:pic>
    </p:spTree>
    <p:extLst>
      <p:ext uri="{BB962C8B-B14F-4D97-AF65-F5344CB8AC3E}">
        <p14:creationId xmlns:p14="http://schemas.microsoft.com/office/powerpoint/2010/main" val="1970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375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Predicting the “Telecom Customer Churn"</vt:lpstr>
      <vt:lpstr>OVERVIEW</vt:lpstr>
      <vt:lpstr>Problem Statement</vt:lpstr>
      <vt:lpstr>Data</vt:lpstr>
      <vt:lpstr>Pre-Processing</vt:lpstr>
      <vt:lpstr>Model</vt:lpstr>
      <vt:lpstr>Logistic Model Summary (Threshold: 0.5)</vt:lpstr>
      <vt:lpstr>ROC Curve (Logistic Model)</vt:lpstr>
      <vt:lpstr>Logistic Model (Threshold:0.27)</vt:lpstr>
      <vt:lpstr>Logistic Model Results</vt:lpstr>
      <vt:lpstr>Rules (c5.0 Decision Tree)</vt:lpstr>
      <vt:lpstr>Association Rule Mining</vt:lpstr>
      <vt:lpstr>Rule Mining (apriori)</vt:lpstr>
      <vt:lpstr>Rules Visualization (Churn=Yes)</vt:lpstr>
      <vt:lpstr>Rules Visualization (Churn=No)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“Telecom Customer Churn"</dc:title>
  <dc:creator>Jaideep Reddy</dc:creator>
  <cp:lastModifiedBy>Jaideep Reddy</cp:lastModifiedBy>
  <cp:revision>26</cp:revision>
  <dcterms:created xsi:type="dcterms:W3CDTF">2018-01-26T11:41:58Z</dcterms:created>
  <dcterms:modified xsi:type="dcterms:W3CDTF">2018-01-27T18:53:59Z</dcterms:modified>
</cp:coreProperties>
</file>