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2" r:id="rId18"/>
    <p:sldId id="323" r:id="rId19"/>
    <p:sldId id="324" r:id="rId20"/>
    <p:sldId id="325" r:id="rId21"/>
    <p:sldId id="326" r:id="rId22"/>
    <p:sldId id="328" r:id="rId23"/>
    <p:sldId id="329" r:id="rId24"/>
    <p:sldId id="330" r:id="rId25"/>
    <p:sldId id="332" r:id="rId26"/>
    <p:sldId id="331" r:id="rId27"/>
    <p:sldId id="333" r:id="rId28"/>
    <p:sldId id="336" r:id="rId29"/>
    <p:sldId id="338" r:id="rId30"/>
    <p:sldId id="261" r:id="rId31"/>
    <p:sldId id="340" r:id="rId32"/>
    <p:sldId id="337" r:id="rId33"/>
    <p:sldId id="339" r:id="rId34"/>
    <p:sldId id="265" r:id="rId35"/>
    <p:sldId id="341" r:id="rId36"/>
    <p:sldId id="268" r:id="rId37"/>
    <p:sldId id="272" r:id="rId38"/>
    <p:sldId id="273" r:id="rId39"/>
    <p:sldId id="274" r:id="rId40"/>
    <p:sldId id="275" r:id="rId41"/>
    <p:sldId id="276" r:id="rId4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9481" autoAdjust="0"/>
    <p:restoredTop sz="94660"/>
  </p:normalViewPr>
  <p:slideViewPr>
    <p:cSldViewPr snapToGrid="0">
      <p:cViewPr>
        <p:scale>
          <a:sx n="69" d="100"/>
          <a:sy n="69" d="100"/>
        </p:scale>
        <p:origin x="-120" y="-93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13/09/2015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13/09/2015</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4976079"/>
          </a:xfrm>
        </p:spPr>
        <p:txBody>
          <a:bodyPr>
            <a:normAutofit/>
          </a:bodyPr>
          <a:lstStyle/>
          <a:p>
            <a:pPr marL="0" indent="0">
              <a:spcBef>
                <a:spcPts val="900"/>
              </a:spcBef>
              <a:buNone/>
            </a:pPr>
            <a:r>
              <a:rPr lang="en-AU" sz="2000" u="sng" dirty="0" smtClean="0"/>
              <a:t>Role 1</a:t>
            </a:r>
            <a:r>
              <a:rPr lang="en-AU" sz="2000" dirty="0" smtClean="0"/>
              <a:t> – User: Users who use our website to seek some services and get Helpdesk      volunteers’(staff)  help. This including the users who registered and  potential users.</a:t>
            </a:r>
          </a:p>
          <a:p>
            <a:pPr marL="0" indent="0">
              <a:spcBef>
                <a:spcPts val="900"/>
              </a:spcBef>
              <a:buNone/>
            </a:pPr>
            <a:r>
              <a:rPr lang="en-AU" sz="2000" u="sng" dirty="0" smtClean="0"/>
              <a:t>Role 2</a:t>
            </a:r>
            <a:r>
              <a:rPr lang="en-AU" sz="2000" dirty="0" smtClean="0"/>
              <a:t> – Staff: This role is the name of Helpdesk volunteers, they help the users process the request, talk to service providers and give feedback to users.</a:t>
            </a:r>
          </a:p>
          <a:p>
            <a:pPr marL="0" indent="0">
              <a:spcBef>
                <a:spcPts val="900"/>
              </a:spcBef>
              <a:buNone/>
            </a:pPr>
            <a:r>
              <a:rPr lang="en-AU" altLang="zh-CN" sz="2000" u="sng" dirty="0"/>
              <a:t>Role </a:t>
            </a:r>
            <a:r>
              <a:rPr lang="en-AU" altLang="zh-CN" sz="2000" u="sng" dirty="0" smtClean="0"/>
              <a:t>3</a:t>
            </a:r>
            <a:r>
              <a:rPr lang="en-AU" altLang="zh-CN" sz="2000" dirty="0" smtClean="0"/>
              <a:t> </a:t>
            </a:r>
            <a:r>
              <a:rPr lang="en-AU" altLang="zh-CN" sz="2000" dirty="0"/>
              <a:t>– </a:t>
            </a:r>
            <a:r>
              <a:rPr lang="en-AU" sz="2000" dirty="0" smtClean="0"/>
              <a:t>Business owner: This is a role of staff’s leader, they focus on the website running and Helpdesk developing.</a:t>
            </a:r>
          </a:p>
          <a:p>
            <a:pPr marL="0" indent="0">
              <a:spcBef>
                <a:spcPts val="900"/>
              </a:spcBef>
              <a:buNone/>
            </a:pPr>
            <a:r>
              <a:rPr lang="en-AU" altLang="zh-CN" sz="2000" u="sng" dirty="0"/>
              <a:t>Role </a:t>
            </a:r>
            <a:r>
              <a:rPr lang="en-AU" altLang="zh-CN" sz="2000" u="sng" dirty="0" smtClean="0"/>
              <a:t>4</a:t>
            </a:r>
            <a:r>
              <a:rPr lang="en-AU" altLang="zh-CN" sz="2000" dirty="0" smtClean="0"/>
              <a:t> – Service provider: Service  provider is a role of people who providing service to users, they are people who can handle users’ life issues. They provide descriptions of their service and achieve clients by our website, meanwhile they can receive users’ feedback  for their service.</a:t>
            </a:r>
          </a:p>
          <a:p>
            <a:pPr marL="0" indent="0">
              <a:spcBef>
                <a:spcPts val="900"/>
              </a:spcBef>
              <a:buNone/>
            </a:pPr>
            <a:r>
              <a:rPr lang="en-AU" altLang="zh-CN" sz="2000" u="sng" dirty="0"/>
              <a:t>Role </a:t>
            </a:r>
            <a:r>
              <a:rPr lang="en-AU" altLang="zh-CN" sz="2000" u="sng" dirty="0" smtClean="0"/>
              <a:t>5</a:t>
            </a:r>
            <a:r>
              <a:rPr lang="en-AU" altLang="zh-CN" sz="2000" dirty="0" smtClean="0"/>
              <a:t> –Web developer: This role focus on designing and creating Helpdesk website, they are technicians.</a:t>
            </a:r>
            <a:endParaRPr lang="en-AU" sz="2000" dirty="0" smtClean="0"/>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update the status of issues</a:t>
            </a:r>
            <a:endParaRPr lang="en-AU" sz="2800" dirty="0"/>
          </a:p>
        </p:txBody>
      </p:sp>
      <p:sp>
        <p:nvSpPr>
          <p:cNvPr id="7" name="Rectangle 6"/>
          <p:cNvSpPr/>
          <p:nvPr/>
        </p:nvSpPr>
        <p:spPr>
          <a:xfrm>
            <a:off x="39153" y="822470"/>
            <a:ext cx="9828000" cy="1575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update the status of issue at any time, so that I can improve efficiency of my work.</a:t>
            </a:r>
            <a:endParaRPr lang="en-AU" sz="2400" dirty="0" smtClean="0">
              <a:solidFill>
                <a:schemeClr val="tx1"/>
              </a:solidFill>
            </a:endParaRPr>
          </a:p>
        </p:txBody>
      </p:sp>
      <p:sp>
        <p:nvSpPr>
          <p:cNvPr id="8" name="Rectangle 7"/>
          <p:cNvSpPr/>
          <p:nvPr/>
        </p:nvSpPr>
        <p:spPr>
          <a:xfrm>
            <a:off x="39153" y="2587925"/>
            <a:ext cx="9828000" cy="23676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staff login the homepage, staffs have their account, and they are able to see the request list as well as the status. </a:t>
            </a:r>
            <a:endParaRPr lang="zh-CN" altLang="zh-CN" sz="2000" dirty="0">
              <a:solidFill>
                <a:schemeClr val="tx1"/>
              </a:solidFill>
            </a:endParaRPr>
          </a:p>
          <a:p>
            <a:r>
              <a:rPr lang="en-AU" altLang="zh-CN" sz="2000" dirty="0">
                <a:solidFill>
                  <a:schemeClr val="tx1"/>
                </a:solidFill>
              </a:rPr>
              <a:t>b) The status of the request can be changed by staff at any time. </a:t>
            </a:r>
            <a:endParaRPr lang="zh-CN" altLang="zh-CN" sz="2000" dirty="0">
              <a:solidFill>
                <a:schemeClr val="tx1"/>
              </a:solidFill>
            </a:endParaRPr>
          </a:p>
          <a:p>
            <a:pPr fontAlgn="base"/>
            <a:r>
              <a:rPr lang="en-AU" altLang="zh-CN" sz="2000" dirty="0">
                <a:solidFill>
                  <a:schemeClr val="tx1"/>
                </a:solidFill>
              </a:rPr>
              <a:t>c) When the request status changed, there is two buttons below the request, which is “save” and “cancel”. After click save button, the request status changed. Otherwise, the request has nothing changed.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choose satisfied service providers</a:t>
            </a:r>
            <a:endParaRPr lang="en-AU" sz="2800" dirty="0"/>
          </a:p>
        </p:txBody>
      </p:sp>
      <p:sp>
        <p:nvSpPr>
          <p:cNvPr id="7" name="Rectangle 6"/>
          <p:cNvSpPr/>
          <p:nvPr/>
        </p:nvSpPr>
        <p:spPr>
          <a:xfrm>
            <a:off x="39153" y="822470"/>
            <a:ext cx="9828000" cy="166193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be able to choose what service provider I prefer, so that I can get the satisfied service provider as I prefer.</a:t>
            </a:r>
            <a:endParaRPr lang="en-AU" sz="2400" dirty="0" smtClean="0">
              <a:solidFill>
                <a:schemeClr val="tx1"/>
              </a:solidFill>
            </a:endParaRPr>
          </a:p>
        </p:txBody>
      </p:sp>
      <p:sp>
        <p:nvSpPr>
          <p:cNvPr id="8" name="Rectangle 7"/>
          <p:cNvSpPr/>
          <p:nvPr/>
        </p:nvSpPr>
        <p:spPr>
          <a:xfrm>
            <a:off x="39153" y="2691442"/>
            <a:ext cx="9828000" cy="226408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There is a service provider list in the service page.</a:t>
            </a:r>
            <a:endParaRPr lang="zh-CN" altLang="zh-CN" sz="2000" dirty="0">
              <a:solidFill>
                <a:schemeClr val="tx1"/>
              </a:solidFill>
            </a:endParaRPr>
          </a:p>
          <a:p>
            <a:r>
              <a:rPr lang="en-AU" altLang="zh-CN" sz="2000" dirty="0">
                <a:solidFill>
                  <a:schemeClr val="tx1"/>
                </a:solidFill>
              </a:rPr>
              <a:t>b) In the service page, if clients want, they can choose the service provider that prefer.</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Service provider can see comments</a:t>
            </a:r>
            <a:endParaRPr lang="en-AU" sz="2800" dirty="0"/>
          </a:p>
        </p:txBody>
      </p:sp>
      <p:sp>
        <p:nvSpPr>
          <p:cNvPr id="7" name="Rectangle 6"/>
          <p:cNvSpPr/>
          <p:nvPr/>
        </p:nvSpPr>
        <p:spPr>
          <a:xfrm>
            <a:off x="39153" y="822470"/>
            <a:ext cx="9828000" cy="16964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be able to see the comments made by my customers, so that I can improve from it.</a:t>
            </a:r>
            <a:endParaRPr lang="en-AU" sz="2400" dirty="0" smtClean="0">
              <a:solidFill>
                <a:schemeClr val="tx1"/>
              </a:solidFill>
            </a:endParaRPr>
          </a:p>
        </p:txBody>
      </p:sp>
      <p:sp>
        <p:nvSpPr>
          <p:cNvPr id="8" name="Rectangle 7"/>
          <p:cNvSpPr/>
          <p:nvPr/>
        </p:nvSpPr>
        <p:spPr>
          <a:xfrm>
            <a:off x="39153" y="2656936"/>
            <a:ext cx="9828000" cy="2298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altLang="zh-CN" sz="2000" dirty="0" smtClean="0">
                <a:solidFill>
                  <a:schemeClr val="tx1"/>
                </a:solidFill>
              </a:rPr>
              <a:t>a</a:t>
            </a:r>
            <a:r>
              <a:rPr lang="en-AU" altLang="zh-CN" sz="2000" dirty="0">
                <a:solidFill>
                  <a:schemeClr val="tx1"/>
                </a:solidFill>
              </a:rPr>
              <a:t>) Service provider can register on our page as the user.</a:t>
            </a:r>
            <a:endParaRPr lang="zh-CN" altLang="zh-CN" sz="2000" dirty="0">
              <a:solidFill>
                <a:schemeClr val="tx1"/>
              </a:solidFill>
            </a:endParaRPr>
          </a:p>
          <a:p>
            <a:r>
              <a:rPr lang="en-AU" altLang="zh-CN" sz="2000" dirty="0">
                <a:solidFill>
                  <a:schemeClr val="tx1"/>
                </a:solidFill>
              </a:rPr>
              <a:t>b) They can view the user comments after they login, choose the services and service companies. The comments from their users about their service are list below.</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Staffs see the progress of issues</a:t>
            </a:r>
            <a:endParaRPr lang="en-AU" sz="2800" dirty="0"/>
          </a:p>
        </p:txBody>
      </p:sp>
      <p:sp>
        <p:nvSpPr>
          <p:cNvPr id="7" name="Rectangle 6"/>
          <p:cNvSpPr/>
          <p:nvPr/>
        </p:nvSpPr>
        <p:spPr>
          <a:xfrm>
            <a:off x="39153" y="822470"/>
            <a:ext cx="9828000" cy="178270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staff, I want to see the progress of the customers’ request that I handled, so that I can help user process it in 24 hours.</a:t>
            </a:r>
            <a:endParaRPr lang="zh-CN" altLang="zh-CN" sz="2400" dirty="0">
              <a:solidFill>
                <a:schemeClr val="tx1"/>
              </a:solidFill>
            </a:endParaRPr>
          </a:p>
        </p:txBody>
      </p:sp>
      <p:sp>
        <p:nvSpPr>
          <p:cNvPr id="8" name="Rectangle 7"/>
          <p:cNvSpPr/>
          <p:nvPr/>
        </p:nvSpPr>
        <p:spPr>
          <a:xfrm>
            <a:off x="39153" y="2777706"/>
            <a:ext cx="9828000" cy="21778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After staff login the website, they can see the customers’ request list that they handled.</a:t>
            </a:r>
            <a:endParaRPr lang="zh-CN" altLang="zh-CN" sz="2000" dirty="0">
              <a:solidFill>
                <a:schemeClr val="tx1"/>
              </a:solidFill>
            </a:endParaRPr>
          </a:p>
          <a:p>
            <a:r>
              <a:rPr lang="en-AU" altLang="zh-CN" sz="2000" dirty="0">
                <a:solidFill>
                  <a:schemeClr val="tx1"/>
                </a:solidFill>
              </a:rPr>
              <a:t>b) They are able to view their request progress, such as “talking with service provider” or others. And which could make them know what next step should do to process the request.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Update personal information</a:t>
            </a:r>
            <a:endParaRPr lang="en-AU" sz="2800" dirty="0"/>
          </a:p>
        </p:txBody>
      </p:sp>
      <p:sp>
        <p:nvSpPr>
          <p:cNvPr id="7" name="Rectangle 6"/>
          <p:cNvSpPr/>
          <p:nvPr/>
        </p:nvSpPr>
        <p:spPr>
          <a:xfrm>
            <a:off x="39153" y="822470"/>
            <a:ext cx="9828000" cy="192073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sz="2400" b="1" dirty="0">
                <a:solidFill>
                  <a:schemeClr val="tx1"/>
                </a:solidFill>
              </a:rPr>
              <a:t>As a user, I want to change my personal information, so that I not need to remove the account and sign up another new account when I was moving to new home. </a:t>
            </a:r>
            <a:endParaRPr lang="zh-CN" altLang="zh-CN" sz="2400" b="1" dirty="0">
              <a:solidFill>
                <a:schemeClr val="tx1"/>
              </a:solidFill>
            </a:endParaRPr>
          </a:p>
        </p:txBody>
      </p:sp>
      <p:sp>
        <p:nvSpPr>
          <p:cNvPr id="8" name="Rectangle 7"/>
          <p:cNvSpPr/>
          <p:nvPr/>
        </p:nvSpPr>
        <p:spPr>
          <a:xfrm>
            <a:off x="39153" y="2898475"/>
            <a:ext cx="9828000" cy="205705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User can update information in account details pages</a:t>
            </a:r>
            <a:r>
              <a:rPr lang="en-US" sz="2000" dirty="0">
                <a:solidFill>
                  <a:schemeClr val="tx1"/>
                </a:solidFill>
              </a:rPr>
              <a:t/>
            </a:r>
            <a:br>
              <a:rPr lang="en-US" sz="2000" dirty="0">
                <a:solidFill>
                  <a:schemeClr val="tx1"/>
                </a:solidFill>
              </a:rPr>
            </a:br>
            <a:r>
              <a:rPr lang="en-US" sz="2000" dirty="0">
                <a:solidFill>
                  <a:schemeClr val="tx1"/>
                </a:solidFill>
              </a:rPr>
              <a:t>b) User can update such as Mobile Number, Address, and password.</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Validation data for registration form</a:t>
            </a:r>
            <a:endParaRPr lang="en-AU" sz="2800" dirty="0"/>
          </a:p>
        </p:txBody>
      </p:sp>
      <p:sp>
        <p:nvSpPr>
          <p:cNvPr id="7" name="Rectangle 6"/>
          <p:cNvSpPr/>
          <p:nvPr/>
        </p:nvSpPr>
        <p:spPr>
          <a:xfrm>
            <a:off x="39153" y="822471"/>
            <a:ext cx="9828000" cy="123061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sz="2400" b="1" dirty="0">
                <a:solidFill>
                  <a:schemeClr val="tx1"/>
                </a:solidFill>
              </a:rPr>
              <a:t>As a developer, I would like user registration form to stop user before they send invalid data into database so that to make sure user is key in their real contact details.</a:t>
            </a:r>
            <a:endParaRPr lang="zh-CN" altLang="zh-CN" sz="2400" b="1" dirty="0">
              <a:solidFill>
                <a:schemeClr val="tx1"/>
              </a:solidFill>
            </a:endParaRPr>
          </a:p>
        </p:txBody>
      </p:sp>
      <p:sp>
        <p:nvSpPr>
          <p:cNvPr id="8" name="Rectangle 7"/>
          <p:cNvSpPr/>
          <p:nvPr/>
        </p:nvSpPr>
        <p:spPr>
          <a:xfrm>
            <a:off x="39153" y="2053087"/>
            <a:ext cx="9828000" cy="290244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When user enter invalid data, such as enter invalid email address. It would be a notification that “sorry, you have entered invalid data.” And user could change and correct the data.</a:t>
            </a:r>
            <a:r>
              <a:rPr lang="en-US" sz="2000" dirty="0">
                <a:solidFill>
                  <a:schemeClr val="tx1"/>
                </a:solidFill>
              </a:rPr>
              <a:t/>
            </a:r>
            <a:br>
              <a:rPr lang="en-US" sz="2000" dirty="0">
                <a:solidFill>
                  <a:schemeClr val="tx1"/>
                </a:solidFill>
              </a:rPr>
            </a:br>
            <a:r>
              <a:rPr lang="en-US" sz="2000" dirty="0">
                <a:solidFill>
                  <a:schemeClr val="tx1"/>
                </a:solidFill>
              </a:rPr>
              <a:t>b) When users need to enter address, if they enter in existence address, there will be a notification “sorry, you have entered invalid data.”</a:t>
            </a:r>
            <a:r>
              <a:rPr lang="en-US" sz="2000" dirty="0">
                <a:solidFill>
                  <a:schemeClr val="tx1"/>
                </a:solidFill>
              </a:rPr>
              <a:t/>
            </a:r>
            <a:br>
              <a:rPr lang="en-US" sz="2000" dirty="0">
                <a:solidFill>
                  <a:schemeClr val="tx1"/>
                </a:solidFill>
              </a:rPr>
            </a:br>
            <a:r>
              <a:rPr lang="en-US" sz="2000" dirty="0">
                <a:solidFill>
                  <a:schemeClr val="tx1"/>
                </a:solidFill>
              </a:rPr>
              <a:t>c) Users need to login in by using correct email address or username, if they enter in existence email, they would receive a notification that “sorry, you have entered invalid data” behind what they entered, then user can fix it.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Page can update automatically when rolling down</a:t>
            </a:r>
            <a:endParaRPr lang="en-AU" sz="2800" dirty="0"/>
          </a:p>
        </p:txBody>
      </p:sp>
      <p:sp>
        <p:nvSpPr>
          <p:cNvPr id="7" name="Rectangle 6"/>
          <p:cNvSpPr/>
          <p:nvPr/>
        </p:nvSpPr>
        <p:spPr>
          <a:xfrm>
            <a:off x="39153" y="822470"/>
            <a:ext cx="9828000" cy="129962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be able to scroll down like auto updating, so that I can see the list as soon as possible.</a:t>
            </a:r>
            <a:endParaRPr lang="en-AU" sz="2400" dirty="0" smtClean="0">
              <a:solidFill>
                <a:schemeClr val="tx1"/>
              </a:solidFill>
            </a:endParaRPr>
          </a:p>
        </p:txBody>
      </p:sp>
      <p:sp>
        <p:nvSpPr>
          <p:cNvPr id="8" name="Rectangle 7"/>
          <p:cNvSpPr/>
          <p:nvPr/>
        </p:nvSpPr>
        <p:spPr>
          <a:xfrm>
            <a:off x="39153" y="2277374"/>
            <a:ext cx="9828000" cy="26781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When people scroll down the page, the information on the page will be auto updating, for instance, people can scroll down the page and see the newest comment.</a:t>
            </a:r>
            <a:endParaRPr lang="zh-CN" altLang="zh-CN" sz="2000" dirty="0">
              <a:solidFill>
                <a:schemeClr val="tx1"/>
              </a:solidFill>
            </a:endParaRPr>
          </a:p>
          <a:p>
            <a:pPr fontAlgn="base"/>
            <a:r>
              <a:rPr lang="en-AU"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Keep user password unexposed</a:t>
            </a:r>
            <a:endParaRPr lang="en-AU" sz="2800" dirty="0"/>
          </a:p>
        </p:txBody>
      </p:sp>
      <p:sp>
        <p:nvSpPr>
          <p:cNvPr id="7" name="Rectangle 6"/>
          <p:cNvSpPr/>
          <p:nvPr/>
        </p:nvSpPr>
        <p:spPr>
          <a:xfrm>
            <a:off x="39153" y="822470"/>
            <a:ext cx="9828000" cy="161017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a:t>
            </a:r>
            <a:r>
              <a:rPr lang="en-US" altLang="zh-CN" sz="2400" b="1" dirty="0" smtClean="0">
                <a:solidFill>
                  <a:schemeClr val="tx1"/>
                </a:solidFill>
              </a:rPr>
              <a:t>want to be </a:t>
            </a:r>
            <a:r>
              <a:rPr lang="en-US" altLang="zh-CN" sz="2400" b="1" dirty="0">
                <a:solidFill>
                  <a:schemeClr val="tx1"/>
                </a:solidFill>
              </a:rPr>
              <a:t>confident that the website administrators are keeping hashes of passwords </a:t>
            </a:r>
            <a:r>
              <a:rPr lang="en-US" altLang="zh-CN" sz="2400" b="1" dirty="0" smtClean="0">
                <a:solidFill>
                  <a:schemeClr val="tx1"/>
                </a:solidFill>
              </a:rPr>
              <a:t>,so </a:t>
            </a:r>
            <a:r>
              <a:rPr lang="en-US" altLang="zh-CN" sz="2400" b="1" dirty="0">
                <a:solidFill>
                  <a:schemeClr val="tx1"/>
                </a:solidFill>
              </a:rPr>
              <a:t>that my passwords for other sites won’t be exposed if the site’s databases are compromised.</a:t>
            </a:r>
            <a:endParaRPr lang="en-AU" sz="2400" dirty="0" smtClean="0">
              <a:solidFill>
                <a:schemeClr val="tx1"/>
              </a:solidFill>
            </a:endParaRPr>
          </a:p>
        </p:txBody>
      </p:sp>
      <p:sp>
        <p:nvSpPr>
          <p:cNvPr id="8" name="Rectangle 7"/>
          <p:cNvSpPr/>
          <p:nvPr/>
        </p:nvSpPr>
        <p:spPr>
          <a:xfrm>
            <a:off x="39153" y="2553419"/>
            <a:ext cx="9828000" cy="240211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User is able to receive verification code if they login the website by other sites.</a:t>
            </a:r>
            <a:endParaRPr lang="zh-CN" altLang="zh-CN" sz="2000" dirty="0">
              <a:solidFill>
                <a:schemeClr val="tx1"/>
              </a:solidFill>
            </a:endParaRPr>
          </a:p>
          <a:p>
            <a:pPr fontAlgn="base"/>
            <a:r>
              <a:rPr lang="en-AU" altLang="zh-CN" sz="2000" dirty="0">
                <a:solidFill>
                  <a:schemeClr val="tx1"/>
                </a:solidFill>
              </a:rPr>
              <a:t>b) They need to enter the code after they enter the password.</a:t>
            </a:r>
            <a:endParaRPr lang="zh-CN" altLang="zh-CN" sz="2000" dirty="0">
              <a:solidFill>
                <a:schemeClr val="tx1"/>
              </a:solidFill>
            </a:endParaRPr>
          </a:p>
          <a:p>
            <a:pPr fontAlgn="base"/>
            <a:r>
              <a:rPr lang="en-AU" altLang="zh-CN" sz="2000" dirty="0">
                <a:solidFill>
                  <a:schemeClr val="tx1"/>
                </a:solidFill>
              </a:rPr>
              <a:t>c) User receives a verification email when they update their password.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S19</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reset password when forgetting password</a:t>
            </a:r>
            <a:endParaRPr lang="en-AU" sz="2800" dirty="0"/>
          </a:p>
        </p:txBody>
      </p:sp>
      <p:sp>
        <p:nvSpPr>
          <p:cNvPr id="7" name="Rectangle 6"/>
          <p:cNvSpPr/>
          <p:nvPr/>
        </p:nvSpPr>
        <p:spPr>
          <a:xfrm>
            <a:off x="39153" y="822470"/>
            <a:ext cx="9828000" cy="167919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user, I want to be able to reset my password when I forget my password, so that I can log in successfully.</a:t>
            </a:r>
            <a:endParaRPr lang="zh-CN" altLang="zh-CN" sz="2400" dirty="0">
              <a:solidFill>
                <a:schemeClr val="tx1"/>
              </a:solidFill>
            </a:endParaRPr>
          </a:p>
        </p:txBody>
      </p:sp>
      <p:sp>
        <p:nvSpPr>
          <p:cNvPr id="8" name="Rectangle 7"/>
          <p:cNvSpPr/>
          <p:nvPr/>
        </p:nvSpPr>
        <p:spPr>
          <a:xfrm>
            <a:off x="39153" y="2674189"/>
            <a:ext cx="9828000" cy="22813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User can click the link” I forgot my password”, then the website would send an email to users’ email, user can login in the website from the link in the email.</a:t>
            </a:r>
            <a:endParaRPr lang="zh-CN" altLang="zh-CN" sz="2000" dirty="0">
              <a:solidFill>
                <a:schemeClr val="tx1"/>
              </a:solidFill>
            </a:endParaRPr>
          </a:p>
          <a:p>
            <a:pPr fontAlgn="base"/>
            <a:r>
              <a:rPr lang="en-AU" altLang="zh-CN" sz="2000" dirty="0">
                <a:solidFill>
                  <a:schemeClr val="tx1"/>
                </a:solidFill>
              </a:rPr>
              <a:t>b) After user login, there is a need to reset a new password.</a:t>
            </a:r>
            <a:endParaRPr lang="zh-CN" altLang="zh-CN" sz="2000" dirty="0">
              <a:solidFill>
                <a:schemeClr val="tx1"/>
              </a:solidFill>
            </a:endParaRPr>
          </a:p>
          <a:p>
            <a:pPr fontAlgn="base"/>
            <a:r>
              <a:rPr lang="en-AU" altLang="zh-CN" sz="2000" dirty="0">
                <a:solidFill>
                  <a:schemeClr val="tx1"/>
                </a:solidFill>
              </a:rPr>
              <a:t>c) The new password would also be entered twice to confirm.</a:t>
            </a:r>
            <a:endParaRPr lang="zh-CN" altLang="zh-CN" sz="2000" dirty="0">
              <a:solidFill>
                <a:schemeClr val="tx1"/>
              </a:solidFill>
            </a:endParaRPr>
          </a:p>
          <a:p>
            <a:pPr fontAlgn="base"/>
            <a:r>
              <a:rPr lang="en-AU" altLang="zh-CN" sz="2000" dirty="0">
                <a:solidFill>
                  <a:schemeClr val="tx1"/>
                </a:solidFill>
              </a:rPr>
              <a:t>d) At the account setting page, user can also reset the password by the link in email.</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Users can comment and rating</a:t>
            </a:r>
            <a:endParaRPr lang="en-AU" sz="2800" dirty="0"/>
          </a:p>
        </p:txBody>
      </p:sp>
      <p:sp>
        <p:nvSpPr>
          <p:cNvPr id="7" name="Rectangle 6"/>
          <p:cNvSpPr/>
          <p:nvPr/>
        </p:nvSpPr>
        <p:spPr>
          <a:xfrm>
            <a:off x="39153" y="822470"/>
            <a:ext cx="9828000" cy="14376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comment and rank after the issue has been solved, so that I can give a feedback.</a:t>
            </a:r>
            <a:endParaRPr lang="en-AU" sz="2400" dirty="0" smtClean="0">
              <a:solidFill>
                <a:schemeClr val="tx1"/>
              </a:solidFill>
            </a:endParaRPr>
          </a:p>
        </p:txBody>
      </p:sp>
      <p:sp>
        <p:nvSpPr>
          <p:cNvPr id="8" name="Rectangle 7"/>
          <p:cNvSpPr/>
          <p:nvPr/>
        </p:nvSpPr>
        <p:spPr>
          <a:xfrm>
            <a:off x="39153" y="2449902"/>
            <a:ext cx="9828000" cy="24423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altLang="zh-CN" sz="2000" dirty="0">
                <a:solidFill>
                  <a:schemeClr val="tx1"/>
                </a:solidFill>
              </a:rPr>
              <a:t>a) After user accepted the service, at the service page, they can comment on the service provider about their feeling of the service and rank the service providers from excellent, good, not bad, unsatisfied, and terrible.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US" altLang="zh-CN" sz="2000" dirty="0" smtClean="0">
                <a:solidFill>
                  <a:schemeClr val="tx1"/>
                </a:solidFill>
              </a:rPr>
              <a:t>S01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Present status of issues</a:t>
            </a:r>
            <a:endParaRPr lang="en-AU" sz="2800" dirty="0"/>
          </a:p>
        </p:txBody>
      </p:sp>
      <p:sp>
        <p:nvSpPr>
          <p:cNvPr id="7" name="Rectangle 6"/>
          <p:cNvSpPr/>
          <p:nvPr/>
        </p:nvSpPr>
        <p:spPr>
          <a:xfrm>
            <a:off x="39153" y="822470"/>
            <a:ext cx="9828000" cy="19635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know the status of issues at any time, so that I can arrange </a:t>
            </a:r>
            <a:r>
              <a:rPr lang="en-AU" sz="2400" b="1" dirty="0">
                <a:solidFill>
                  <a:schemeClr val="tx1"/>
                </a:solidFill>
              </a:rPr>
              <a:t>my schedule .</a:t>
            </a:r>
            <a:endParaRPr lang="en-AU" sz="2400" b="1" dirty="0" smtClean="0">
              <a:solidFill>
                <a:schemeClr val="tx1"/>
              </a:solidFill>
            </a:endParaRPr>
          </a:p>
        </p:txBody>
      </p:sp>
      <p:sp>
        <p:nvSpPr>
          <p:cNvPr id="8" name="Rectangle 7"/>
          <p:cNvSpPr/>
          <p:nvPr/>
        </p:nvSpPr>
        <p:spPr>
          <a:xfrm>
            <a:off x="39153" y="2943225"/>
            <a:ext cx="9828000" cy="20123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b="1" dirty="0">
                <a:solidFill>
                  <a:schemeClr val="tx1"/>
                </a:solidFill>
              </a:rPr>
              <a:t>Acceptance Criteria: </a:t>
            </a:r>
            <a:r>
              <a:rPr lang="en-US" sz="2000" b="1" dirty="0">
                <a:solidFill>
                  <a:schemeClr val="tx1"/>
                </a:solidFill>
              </a:rPr>
              <a:t/>
            </a:r>
            <a:br>
              <a:rPr lang="en-US" sz="2000" b="1" dirty="0">
                <a:solidFill>
                  <a:schemeClr val="tx1"/>
                </a:solidFill>
              </a:rPr>
            </a:br>
            <a:r>
              <a:rPr lang="en-US" sz="2000" b="1" dirty="0">
                <a:solidFill>
                  <a:schemeClr val="tx1"/>
                </a:solidFill>
              </a:rPr>
              <a:t>a) After user login the homepage, there is a box of “check the status”, user can click on the button.</a:t>
            </a:r>
            <a:r>
              <a:rPr lang="en-US" sz="2000" b="1" dirty="0">
                <a:solidFill>
                  <a:schemeClr val="tx1"/>
                </a:solidFill>
              </a:rPr>
              <a:t/>
            </a:r>
            <a:br>
              <a:rPr lang="en-US" sz="2000" b="1" dirty="0">
                <a:solidFill>
                  <a:schemeClr val="tx1"/>
                </a:solidFill>
              </a:rPr>
            </a:br>
            <a:r>
              <a:rPr lang="en-US" sz="2000" b="1" dirty="0">
                <a:solidFill>
                  <a:schemeClr val="tx1"/>
                </a:solidFill>
              </a:rPr>
              <a:t>b) Then the status of request will be shown on the screen, including the request time, who, request details (what kind of services and request) and the status of this request.</a:t>
            </a:r>
            <a:endParaRPr lang="en-AU" sz="2000" b="1"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deactivate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deactivate my account at any time so that I can control when to finish using the account.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US" sz="2000" dirty="0">
                <a:solidFill>
                  <a:schemeClr val="tx1"/>
                </a:solidFill>
              </a:rPr>
              <a:t>a) At the account setting page, user can choose to deactivate their account, there is a button can delete the account.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will be provided with cheapest service</a:t>
            </a:r>
            <a:endParaRPr lang="en-AU" sz="2800" dirty="0"/>
          </a:p>
        </p:txBody>
      </p:sp>
      <p:sp>
        <p:nvSpPr>
          <p:cNvPr id="7" name="Rectangle 6"/>
          <p:cNvSpPr/>
          <p:nvPr/>
        </p:nvSpPr>
        <p:spPr>
          <a:xfrm>
            <a:off x="39153" y="822470"/>
            <a:ext cx="9828000" cy="14203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the cheapest </a:t>
            </a:r>
            <a:r>
              <a:rPr lang="en-US" altLang="zh-CN" sz="2400" b="1" dirty="0" smtClean="0">
                <a:solidFill>
                  <a:schemeClr val="tx1"/>
                </a:solidFill>
              </a:rPr>
              <a:t>price when I choose service provider, </a:t>
            </a:r>
            <a:r>
              <a:rPr lang="en-US" altLang="zh-CN" sz="2400" b="1" dirty="0">
                <a:solidFill>
                  <a:schemeClr val="tx1"/>
                </a:solidFill>
              </a:rPr>
              <a:t>so that I can save much money.</a:t>
            </a:r>
            <a:endParaRPr lang="en-AU" sz="2400" dirty="0" smtClean="0">
              <a:solidFill>
                <a:schemeClr val="tx1"/>
              </a:solidFill>
            </a:endParaRPr>
          </a:p>
        </p:txBody>
      </p:sp>
      <p:sp>
        <p:nvSpPr>
          <p:cNvPr id="8" name="Rectangle 7"/>
          <p:cNvSpPr/>
          <p:nvPr/>
        </p:nvSpPr>
        <p:spPr>
          <a:xfrm>
            <a:off x="39153" y="2415396"/>
            <a:ext cx="9828000" cy="25401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user enter into one of the service types, they can see many boxes on the top of the web page.</a:t>
            </a:r>
            <a:endParaRPr lang="zh-CN" altLang="zh-CN" sz="2000" dirty="0">
              <a:solidFill>
                <a:schemeClr val="tx1"/>
              </a:solidFill>
            </a:endParaRPr>
          </a:p>
          <a:p>
            <a:r>
              <a:rPr lang="en-AU" altLang="zh-CN" sz="2000" dirty="0">
                <a:solidFill>
                  <a:schemeClr val="tx1"/>
                </a:solidFill>
              </a:rPr>
              <a:t>b). There will have a price box, which can select different types. In that box, users can choose “from cheap to expensive”. After that, the money of different service providers will display in the sequence.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read terms and condition</a:t>
            </a:r>
            <a:endParaRPr lang="en-AU" sz="2800" dirty="0"/>
          </a:p>
        </p:txBody>
      </p:sp>
      <p:sp>
        <p:nvSpPr>
          <p:cNvPr id="7" name="Rectangle 6"/>
          <p:cNvSpPr/>
          <p:nvPr/>
        </p:nvSpPr>
        <p:spPr>
          <a:xfrm>
            <a:off x="39153" y="822470"/>
            <a:ext cx="9828000" cy="16964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read the terms and conditions, so that I can obey the rules when I browse the website.</a:t>
            </a:r>
            <a:endParaRPr lang="en-AU" sz="2400" dirty="0" smtClean="0">
              <a:solidFill>
                <a:schemeClr val="tx1"/>
              </a:solidFill>
            </a:endParaRPr>
          </a:p>
        </p:txBody>
      </p:sp>
      <p:sp>
        <p:nvSpPr>
          <p:cNvPr id="8" name="Rectangle 7"/>
          <p:cNvSpPr/>
          <p:nvPr/>
        </p:nvSpPr>
        <p:spPr>
          <a:xfrm>
            <a:off x="39153" y="2743200"/>
            <a:ext cx="9828000" cy="221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altLang="zh-CN" sz="2000" dirty="0">
                <a:solidFill>
                  <a:schemeClr val="tx1"/>
                </a:solidFill>
              </a:rPr>
              <a:t>a). Not only the register user, but also the visitor can read the terms and conditions.</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Guest can browse website without registration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guest, I want to browse the website, know the type of services without register, so that I can decide if I need to register the </a:t>
            </a:r>
            <a:r>
              <a:rPr lang="en-US" sz="2400" b="1" dirty="0" smtClean="0">
                <a:solidFill>
                  <a:schemeClr val="tx1"/>
                </a:solidFill>
              </a:rPr>
              <a:t>website</a:t>
            </a:r>
            <a:r>
              <a:rPr lang="en-US" altLang="zh-CN" sz="2400" b="1" dirty="0" smtClean="0">
                <a:solidFill>
                  <a:schemeClr val="tx1"/>
                </a:solidFill>
              </a:rPr>
              <a:t>.</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The user can see different type of services, however, they cannot see the detailed about each service, such as service provider, money and quality.</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About Us</a:t>
            </a:r>
            <a:endParaRPr lang="en-AU" sz="2800" dirty="0"/>
          </a:p>
        </p:txBody>
      </p:sp>
      <p:sp>
        <p:nvSpPr>
          <p:cNvPr id="7" name="Rectangle 6"/>
          <p:cNvSpPr/>
          <p:nvPr/>
        </p:nvSpPr>
        <p:spPr>
          <a:xfrm>
            <a:off x="39153" y="822470"/>
            <a:ext cx="9828000" cy="145490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get more information about help desk before register an account, so that I can know whether the organization could helped me.</a:t>
            </a:r>
            <a:endParaRPr lang="en-AU" sz="2400" b="1" dirty="0" smtClean="0">
              <a:solidFill>
                <a:schemeClr val="tx1"/>
              </a:solidFill>
            </a:endParaRPr>
          </a:p>
        </p:txBody>
      </p:sp>
      <p:sp>
        <p:nvSpPr>
          <p:cNvPr id="8" name="Rectangle 7"/>
          <p:cNvSpPr/>
          <p:nvPr/>
        </p:nvSpPr>
        <p:spPr>
          <a:xfrm>
            <a:off x="39153" y="2449902"/>
            <a:ext cx="9828000" cy="250562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400" dirty="0">
                <a:solidFill>
                  <a:schemeClr val="tx1"/>
                </a:solidFill>
              </a:rPr>
              <a:t>Acceptance Criteria:</a:t>
            </a:r>
            <a:r>
              <a:rPr lang="en-US" sz="2400" dirty="0">
                <a:solidFill>
                  <a:schemeClr val="tx1"/>
                </a:solidFill>
              </a:rPr>
              <a:t/>
            </a:r>
            <a:br>
              <a:rPr lang="en-US" sz="2400" dirty="0">
                <a:solidFill>
                  <a:schemeClr val="tx1"/>
                </a:solidFill>
              </a:rPr>
            </a:br>
            <a:r>
              <a:rPr lang="en-US" sz="2400" dirty="0">
                <a:solidFill>
                  <a:schemeClr val="tx1"/>
                </a:solidFill>
              </a:rPr>
              <a:t>a). The user can click the “About us” button in the home page, in that web page.</a:t>
            </a:r>
            <a:r>
              <a:rPr lang="en-US" sz="2400" dirty="0">
                <a:solidFill>
                  <a:schemeClr val="tx1"/>
                </a:solidFill>
              </a:rPr>
              <a:t/>
            </a:r>
            <a:br>
              <a:rPr lang="en-US" sz="2400" dirty="0">
                <a:solidFill>
                  <a:schemeClr val="tx1"/>
                </a:solidFill>
              </a:rPr>
            </a:br>
            <a:r>
              <a:rPr lang="en-US" sz="2400" dirty="0">
                <a:solidFill>
                  <a:schemeClr val="tx1"/>
                </a:solidFill>
              </a:rPr>
              <a:t>b). The origin of the organization will be displayed.</a:t>
            </a:r>
            <a:r>
              <a:rPr lang="en-US" sz="2400" dirty="0">
                <a:solidFill>
                  <a:schemeClr val="tx1"/>
                </a:solidFill>
              </a:rPr>
              <a:t/>
            </a:r>
            <a:br>
              <a:rPr lang="en-US" sz="2400" dirty="0">
                <a:solidFill>
                  <a:schemeClr val="tx1"/>
                </a:solidFill>
              </a:rPr>
            </a:br>
            <a:r>
              <a:rPr lang="en-US" sz="2400" dirty="0">
                <a:solidFill>
                  <a:schemeClr val="tx1"/>
                </a:solidFill>
              </a:rPr>
              <a:t>c). Company profile will be </a:t>
            </a:r>
            <a:r>
              <a:rPr lang="en-US" sz="2400" dirty="0" smtClean="0">
                <a:solidFill>
                  <a:schemeClr val="tx1"/>
                </a:solidFill>
              </a:rPr>
              <a:t>shown.</a:t>
            </a:r>
            <a:endParaRPr lang="en-AU" sz="24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Service providers </a:t>
            </a:r>
            <a:r>
              <a:rPr lang="en-AU" altLang="zh-CN" sz="2800" dirty="0"/>
              <a:t>know the address of clients</a:t>
            </a:r>
            <a:endParaRPr lang="en-AU" sz="2800" dirty="0"/>
          </a:p>
        </p:txBody>
      </p:sp>
      <p:sp>
        <p:nvSpPr>
          <p:cNvPr id="7" name="Rectangle 6"/>
          <p:cNvSpPr/>
          <p:nvPr/>
        </p:nvSpPr>
        <p:spPr>
          <a:xfrm>
            <a:off x="39153" y="822470"/>
            <a:ext cx="9828000" cy="161017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know the detailed address of the client, so that I can easier to do door-to-door service.</a:t>
            </a:r>
            <a:endParaRPr lang="en-AU" sz="2400" dirty="0" smtClean="0">
              <a:solidFill>
                <a:schemeClr val="tx1"/>
              </a:solidFill>
            </a:endParaRPr>
          </a:p>
        </p:txBody>
      </p:sp>
      <p:sp>
        <p:nvSpPr>
          <p:cNvPr id="8" name="Rectangle 7"/>
          <p:cNvSpPr/>
          <p:nvPr/>
        </p:nvSpPr>
        <p:spPr>
          <a:xfrm>
            <a:off x="39153" y="2656936"/>
            <a:ext cx="9828000" cy="2298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After logging in the website, the service provider can see the list of their clients.</a:t>
            </a:r>
            <a:endParaRPr lang="zh-CN" altLang="zh-CN" sz="2000" dirty="0">
              <a:solidFill>
                <a:schemeClr val="tx1"/>
              </a:solidFill>
            </a:endParaRPr>
          </a:p>
          <a:p>
            <a:pPr fontAlgn="base"/>
            <a:r>
              <a:rPr lang="en-US" altLang="zh-CN" sz="2000" dirty="0">
                <a:solidFill>
                  <a:schemeClr val="tx1"/>
                </a:solidFill>
              </a:rPr>
              <a:t>b). When the service provider click one of their clients, the detailed address will be displayed on the web page.</a:t>
            </a:r>
            <a:endParaRPr lang="zh-CN" altLang="zh-CN" sz="2000" dirty="0">
              <a:solidFill>
                <a:schemeClr val="tx1"/>
              </a:solidFill>
            </a:endParaRPr>
          </a:p>
          <a:p>
            <a:pPr fontAlgn="base"/>
            <a:r>
              <a:rPr lang="en-US"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S28</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 us</a:t>
            </a:r>
            <a:endParaRPr lang="en-AU" sz="2800" dirty="0"/>
          </a:p>
        </p:txBody>
      </p:sp>
      <p:sp>
        <p:nvSpPr>
          <p:cNvPr id="7" name="Rectangle 6"/>
          <p:cNvSpPr/>
          <p:nvPr/>
        </p:nvSpPr>
        <p:spPr>
          <a:xfrm>
            <a:off x="39153" y="822470"/>
            <a:ext cx="9828000" cy="171369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a:t>
            </a:r>
            <a:r>
              <a:rPr lang="en-US" altLang="zh-CN" sz="2400" b="1" dirty="0" smtClean="0">
                <a:solidFill>
                  <a:schemeClr val="tx1"/>
                </a:solidFill>
              </a:rPr>
              <a:t>contact </a:t>
            </a:r>
            <a:r>
              <a:rPr lang="en-US" altLang="zh-CN" sz="2400" b="1" dirty="0">
                <a:solidFill>
                  <a:schemeClr val="tx1"/>
                </a:solidFill>
              </a:rPr>
              <a:t>the </a:t>
            </a:r>
            <a:r>
              <a:rPr lang="en-US" altLang="zh-CN" sz="2400" b="1" dirty="0" smtClean="0">
                <a:solidFill>
                  <a:schemeClr val="tx1"/>
                </a:solidFill>
              </a:rPr>
              <a:t>business</a:t>
            </a:r>
            <a:r>
              <a:rPr lang="en-US" altLang="zh-CN" sz="2400" b="1" dirty="0">
                <a:solidFill>
                  <a:schemeClr val="tx1"/>
                </a:solidFill>
              </a:rPr>
              <a:t>, so that I can contact to the staff if I want.</a:t>
            </a:r>
            <a:endParaRPr lang="en-AU" sz="2400" dirty="0" smtClean="0">
              <a:solidFill>
                <a:schemeClr val="tx1"/>
              </a:solidFill>
            </a:endParaRPr>
          </a:p>
        </p:txBody>
      </p:sp>
      <p:sp>
        <p:nvSpPr>
          <p:cNvPr id="8" name="Rectangle 7"/>
          <p:cNvSpPr/>
          <p:nvPr/>
        </p:nvSpPr>
        <p:spPr>
          <a:xfrm>
            <a:off x="39153" y="2674189"/>
            <a:ext cx="9828000" cy="22813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p>
          <a:p>
            <a:r>
              <a:rPr lang="en-US" sz="2000" dirty="0">
                <a:solidFill>
                  <a:schemeClr val="tx1"/>
                </a:solidFill>
              </a:rPr>
              <a:t>a). The user can click the “contact us” button in the home page, in that web page, the phone number of the help desk will be displayed.</a:t>
            </a:r>
          </a:p>
          <a:p>
            <a:r>
              <a:rPr lang="en-US" sz="2000" dirty="0">
                <a:solidFill>
                  <a:schemeClr val="tx1"/>
                </a:solidFill>
              </a:rPr>
              <a:t>b). Staff contact information will be shown.</a:t>
            </a:r>
          </a:p>
          <a:p>
            <a:r>
              <a:rPr lang="en-US" sz="2000" dirty="0">
                <a:solidFill>
                  <a:schemeClr val="tx1"/>
                </a:solidFill>
              </a:rPr>
              <a:t>c). Admin contact information will be shown.</a:t>
            </a:r>
            <a:r>
              <a:rPr lang="en-US" altLang="zh-CN" sz="2000" b="1" dirty="0">
                <a:solidFill>
                  <a:schemeClr val="tx1"/>
                </a:solidFill>
              </a:rPr>
              <a:t> </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see other users' comments</a:t>
            </a:r>
            <a:endParaRPr lang="en-AU" sz="2800" dirty="0"/>
          </a:p>
        </p:txBody>
      </p:sp>
      <p:sp>
        <p:nvSpPr>
          <p:cNvPr id="7" name="Rectangle 6"/>
          <p:cNvSpPr/>
          <p:nvPr/>
        </p:nvSpPr>
        <p:spPr>
          <a:xfrm>
            <a:off x="39153" y="822470"/>
            <a:ext cx="9828000" cy="150666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see the comments from other users, so that I can know the quality of this service provider.</a:t>
            </a:r>
            <a:endParaRPr lang="en-AU" sz="2400" dirty="0" smtClean="0">
              <a:solidFill>
                <a:schemeClr val="tx1"/>
              </a:solidFill>
            </a:endParaRPr>
          </a:p>
        </p:txBody>
      </p:sp>
      <p:sp>
        <p:nvSpPr>
          <p:cNvPr id="8" name="Rectangle 7"/>
          <p:cNvSpPr/>
          <p:nvPr/>
        </p:nvSpPr>
        <p:spPr>
          <a:xfrm>
            <a:off x="39153" y="2501660"/>
            <a:ext cx="9828000" cy="24538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When the user choose a service provider, they can see “comment” button on the top of the web page.</a:t>
            </a:r>
            <a:endParaRPr lang="zh-CN" altLang="zh-CN" sz="2000" dirty="0">
              <a:solidFill>
                <a:schemeClr val="tx1"/>
              </a:solidFill>
            </a:endParaRPr>
          </a:p>
          <a:p>
            <a:r>
              <a:rPr lang="en-US" altLang="zh-CN" sz="2000" dirty="0">
                <a:solidFill>
                  <a:schemeClr val="tx1"/>
                </a:solidFill>
              </a:rPr>
              <a:t>b). After clicking “comment” button, users can read the other users’ comments on the web page.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t>2</a:t>
            </a: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Sending services request </a:t>
            </a:r>
            <a:endParaRPr lang="en-AU" sz="2800" dirty="0"/>
          </a:p>
        </p:txBody>
      </p:sp>
      <p:sp>
        <p:nvSpPr>
          <p:cNvPr id="7" name="Rectangle 6"/>
          <p:cNvSpPr/>
          <p:nvPr/>
        </p:nvSpPr>
        <p:spPr>
          <a:xfrm>
            <a:off x="39153" y="822470"/>
            <a:ext cx="9828000" cy="14376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send a services request by using this website, so that I user not need call to help desk for a requesting services.</a:t>
            </a:r>
            <a:endParaRPr lang="en-AU" sz="2400" b="1" dirty="0" smtClean="0">
              <a:solidFill>
                <a:schemeClr val="tx1"/>
              </a:solidFill>
            </a:endParaRPr>
          </a:p>
        </p:txBody>
      </p:sp>
      <p:sp>
        <p:nvSpPr>
          <p:cNvPr id="8" name="Rectangle 7"/>
          <p:cNvSpPr/>
          <p:nvPr/>
        </p:nvSpPr>
        <p:spPr>
          <a:xfrm>
            <a:off x="39153" y="2432649"/>
            <a:ext cx="9828000" cy="252288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Service request form for user to fill in</a:t>
            </a:r>
            <a:r>
              <a:rPr lang="en-US" sz="2000" dirty="0">
                <a:solidFill>
                  <a:schemeClr val="tx1"/>
                </a:solidFill>
              </a:rPr>
              <a:t/>
            </a:r>
            <a:br>
              <a:rPr lang="en-US" sz="2000" dirty="0">
                <a:solidFill>
                  <a:schemeClr val="tx1"/>
                </a:solidFill>
              </a:rPr>
            </a:br>
            <a:r>
              <a:rPr lang="en-US" sz="2000" dirty="0">
                <a:solidFill>
                  <a:schemeClr val="tx1"/>
                </a:solidFill>
              </a:rPr>
              <a:t>b). Validated the form before user submitted.</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Login &amp; Logout</a:t>
            </a:r>
            <a:endParaRPr lang="en-AU" sz="2800" dirty="0"/>
          </a:p>
        </p:txBody>
      </p:sp>
      <p:sp>
        <p:nvSpPr>
          <p:cNvPr id="7" name="Rectangle 6"/>
          <p:cNvSpPr/>
          <p:nvPr/>
        </p:nvSpPr>
        <p:spPr>
          <a:xfrm>
            <a:off x="39153" y="822470"/>
            <a:ext cx="9828000" cy="136863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altLang="zh-CN" sz="2400" b="1" dirty="0">
                <a:solidFill>
                  <a:schemeClr val="tx1"/>
                </a:solidFill>
              </a:rPr>
              <a:t>As a user, I want to </a:t>
            </a:r>
            <a:r>
              <a:rPr lang="en-US" altLang="zh-CN" sz="2400" b="1" dirty="0" smtClean="0">
                <a:solidFill>
                  <a:schemeClr val="tx1"/>
                </a:solidFill>
              </a:rPr>
              <a:t>login and logout the webpages, so that I can login easily when I access the webpages. </a:t>
            </a:r>
            <a:endParaRPr lang="zh-CN" altLang="zh-CN" sz="2400" dirty="0">
              <a:solidFill>
                <a:schemeClr val="tx1"/>
              </a:solidFill>
            </a:endParaRPr>
          </a:p>
        </p:txBody>
      </p:sp>
      <p:sp>
        <p:nvSpPr>
          <p:cNvPr id="8" name="Rectangle 7"/>
          <p:cNvSpPr/>
          <p:nvPr/>
        </p:nvSpPr>
        <p:spPr>
          <a:xfrm>
            <a:off x="39153" y="2346385"/>
            <a:ext cx="9828000" cy="26091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If the user close the whole webpage, their account will be logged out automatically. If the users want to enter into the website, they will need to log in again</a:t>
            </a:r>
            <a:r>
              <a:rPr lang="en-US" altLang="zh-CN" sz="2000" dirty="0" smtClean="0">
                <a:solidFill>
                  <a:schemeClr val="tx1"/>
                </a:solidFill>
              </a:rPr>
              <a:t>.</a:t>
            </a:r>
          </a:p>
          <a:p>
            <a:pPr marL="179388" indent="-179388">
              <a:buFont typeface="Arial" pitchFamily="34" charset="0"/>
              <a:buChar char="•"/>
            </a:pPr>
            <a:r>
              <a:rPr lang="en-US" altLang="zh-CN" sz="2000" dirty="0">
                <a:solidFill>
                  <a:schemeClr val="tx1"/>
                </a:solidFill>
              </a:rPr>
              <a:t> </a:t>
            </a:r>
            <a:r>
              <a:rPr lang="en-US" altLang="zh-CN" sz="2000" dirty="0" smtClean="0">
                <a:solidFill>
                  <a:schemeClr val="tx1"/>
                </a:solidFill>
              </a:rPr>
              <a:t>b). User can login in any pages by </a:t>
            </a:r>
            <a:r>
              <a:rPr lang="en-US" altLang="zh-CN" sz="2000" dirty="0">
                <a:solidFill>
                  <a:schemeClr val="tx1"/>
                </a:solidFill>
              </a:rPr>
              <a:t>clicking the login button</a:t>
            </a:r>
            <a:endParaRPr lang="en-US" altLang="zh-CN" sz="2000" dirty="0" smtClean="0">
              <a:solidFill>
                <a:schemeClr val="tx1"/>
              </a:solidFill>
            </a:endParaRPr>
          </a:p>
          <a:p>
            <a:pPr marL="179388" indent="-179388">
              <a:buFont typeface="Arial" pitchFamily="34" charset="0"/>
              <a:buChar char="•"/>
            </a:pPr>
            <a:r>
              <a:rPr lang="en-US" altLang="zh-CN" sz="2000" dirty="0">
                <a:solidFill>
                  <a:schemeClr val="tx1"/>
                </a:solidFill>
              </a:rPr>
              <a:t> </a:t>
            </a:r>
            <a:r>
              <a:rPr lang="en-US" altLang="zh-CN" sz="2000" dirty="0" smtClean="0">
                <a:solidFill>
                  <a:schemeClr val="tx1"/>
                </a:solidFill>
              </a:rPr>
              <a:t>c). User will go to user page after login successfully</a:t>
            </a:r>
          </a:p>
          <a:p>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smtClean="0"/>
          </a:p>
          <a:p>
            <a:pPr algn="ctr"/>
            <a:r>
              <a:rPr lang="en-AU" sz="2800" dirty="0" smtClean="0"/>
              <a:t>Staffs </a:t>
            </a:r>
            <a:r>
              <a:rPr lang="en-AU" sz="2800" dirty="0"/>
              <a:t>register an account</a:t>
            </a:r>
            <a:r>
              <a:rPr lang="en-AU" sz="2800" dirty="0"/>
              <a:t/>
            </a:r>
            <a:br>
              <a:rPr lang="en-AU" sz="2800" dirty="0"/>
            </a:br>
            <a:endParaRPr lang="en-AU" sz="2800" dirty="0"/>
          </a:p>
        </p:txBody>
      </p:sp>
      <p:sp>
        <p:nvSpPr>
          <p:cNvPr id="7" name="Rectangle 6"/>
          <p:cNvSpPr/>
          <p:nvPr/>
        </p:nvSpPr>
        <p:spPr>
          <a:xfrm>
            <a:off x="39153" y="822470"/>
            <a:ext cx="9828000" cy="183500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sz="2400" b="1" dirty="0">
                <a:solidFill>
                  <a:schemeClr val="tx1"/>
                </a:solidFill>
              </a:rPr>
              <a:t>As a staff, I want to sign up an account so that I can work with the web page.</a:t>
            </a:r>
            <a:r>
              <a:rPr lang="en-US" altLang="zh-CN" sz="2400" b="1" dirty="0" smtClean="0">
                <a:solidFill>
                  <a:schemeClr val="tx1"/>
                </a:solidFill>
              </a:rPr>
              <a:t>   </a:t>
            </a:r>
            <a:endParaRPr lang="zh-CN" altLang="zh-CN" sz="2400" b="1" dirty="0">
              <a:solidFill>
                <a:schemeClr val="tx1"/>
              </a:solidFill>
            </a:endParaRPr>
          </a:p>
        </p:txBody>
      </p:sp>
      <p:sp>
        <p:nvSpPr>
          <p:cNvPr id="8" name="Rectangle 7"/>
          <p:cNvSpPr/>
          <p:nvPr/>
        </p:nvSpPr>
        <p:spPr>
          <a:xfrm>
            <a:off x="39153" y="2757488"/>
            <a:ext cx="9828000" cy="219804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400" b="1" dirty="0">
                <a:solidFill>
                  <a:schemeClr val="tx1"/>
                </a:solidFill>
              </a:rPr>
              <a:t>Acceptance Criteria:</a:t>
            </a:r>
            <a:r>
              <a:rPr lang="en-US" sz="2400" b="1" dirty="0">
                <a:solidFill>
                  <a:schemeClr val="tx1"/>
                </a:solidFill>
              </a:rPr>
              <a:t/>
            </a:r>
            <a:br>
              <a:rPr lang="en-US" sz="2400" b="1" dirty="0">
                <a:solidFill>
                  <a:schemeClr val="tx1"/>
                </a:solidFill>
              </a:rPr>
            </a:br>
            <a:r>
              <a:rPr lang="en-US" sz="2400" b="1" dirty="0">
                <a:solidFill>
                  <a:schemeClr val="tx1"/>
                </a:solidFill>
              </a:rPr>
              <a:t>a). Staff’s information will be stored in database </a:t>
            </a:r>
            <a:r>
              <a:rPr lang="en-US" sz="2400" b="1" dirty="0">
                <a:solidFill>
                  <a:schemeClr val="tx1"/>
                </a:solidFill>
              </a:rPr>
              <a:t/>
            </a:r>
            <a:br>
              <a:rPr lang="en-US" sz="2400" b="1" dirty="0">
                <a:solidFill>
                  <a:schemeClr val="tx1"/>
                </a:solidFill>
              </a:rPr>
            </a:br>
            <a:r>
              <a:rPr lang="en-US" sz="2400" b="1" dirty="0">
                <a:solidFill>
                  <a:schemeClr val="tx1"/>
                </a:solidFill>
              </a:rPr>
              <a:t>b). The “Sign Up” button will be displayed on login web page.</a:t>
            </a:r>
            <a:r>
              <a:rPr lang="en-US" sz="2400" b="1" dirty="0">
                <a:solidFill>
                  <a:schemeClr val="tx1"/>
                </a:solidFill>
              </a:rPr>
              <a:t/>
            </a:r>
            <a:br>
              <a:rPr lang="en-US" sz="2400" b="1" dirty="0">
                <a:solidFill>
                  <a:schemeClr val="tx1"/>
                </a:solidFill>
              </a:rPr>
            </a:br>
            <a:r>
              <a:rPr lang="en-US" sz="2400" b="1" dirty="0">
                <a:solidFill>
                  <a:schemeClr val="tx1"/>
                </a:solidFill>
              </a:rPr>
              <a:t> c). Staff personal information needed.</a:t>
            </a:r>
            <a:endParaRPr lang="en-AU" altLang="zh-CN" sz="2400" b="1"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Register an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smtClean="0">
                <a:solidFill>
                  <a:schemeClr val="tx1"/>
                </a:solidFill>
              </a:rPr>
              <a:t>As </a:t>
            </a:r>
            <a:r>
              <a:rPr lang="en-US" altLang="zh-CN" sz="2400" b="1" dirty="0">
                <a:solidFill>
                  <a:schemeClr val="tx1"/>
                </a:solidFill>
              </a:rPr>
              <a:t>a user, I want to </a:t>
            </a:r>
            <a:r>
              <a:rPr lang="en-AU" altLang="zh-CN" sz="2400" b="1" dirty="0" smtClean="0">
                <a:solidFill>
                  <a:schemeClr val="tx1"/>
                </a:solidFill>
              </a:rPr>
              <a:t>sign up an account so that I can access to service require pages.</a:t>
            </a:r>
            <a:endParaRPr lang="en-AU" sz="2400" dirty="0" smtClean="0">
              <a:solidFill>
                <a:schemeClr val="tx1"/>
              </a:solidFill>
            </a:endParaRPr>
          </a:p>
        </p:txBody>
      </p:sp>
      <p:sp>
        <p:nvSpPr>
          <p:cNvPr id="8" name="Rectangle 7"/>
          <p:cNvSpPr/>
          <p:nvPr/>
        </p:nvSpPr>
        <p:spPr>
          <a:xfrm>
            <a:off x="39153" y="33703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a:t>
            </a:r>
            <a:r>
              <a:rPr lang="en-AU" altLang="zh-CN" sz="2000" dirty="0" smtClean="0">
                <a:solidFill>
                  <a:schemeClr val="tx1"/>
                </a:solidFill>
              </a:rPr>
              <a:t>User’s information will be stored in database  </a:t>
            </a:r>
            <a:endParaRPr lang="zh-CN" altLang="zh-CN" sz="2000" dirty="0">
              <a:solidFill>
                <a:schemeClr val="tx1"/>
              </a:solidFill>
            </a:endParaRPr>
          </a:p>
          <a:p>
            <a:r>
              <a:rPr lang="en-US" altLang="zh-CN" sz="2000" dirty="0">
                <a:solidFill>
                  <a:schemeClr val="tx1"/>
                </a:solidFill>
              </a:rPr>
              <a:t> </a:t>
            </a:r>
            <a:r>
              <a:rPr lang="en-US" altLang="zh-CN" sz="2000" dirty="0" smtClean="0">
                <a:solidFill>
                  <a:schemeClr val="tx1"/>
                </a:solidFill>
              </a:rPr>
              <a:t>b</a:t>
            </a:r>
            <a:r>
              <a:rPr lang="en-US" altLang="zh-CN" sz="2000" dirty="0">
                <a:solidFill>
                  <a:schemeClr val="tx1"/>
                </a:solidFill>
              </a:rPr>
              <a:t>). The </a:t>
            </a:r>
            <a:r>
              <a:rPr lang="en-US" altLang="zh-CN" sz="2000" dirty="0" smtClean="0">
                <a:solidFill>
                  <a:schemeClr val="tx1"/>
                </a:solidFill>
              </a:rPr>
              <a:t>“Sign Up” </a:t>
            </a:r>
            <a:r>
              <a:rPr lang="en-US" altLang="zh-CN" sz="2000" dirty="0">
                <a:solidFill>
                  <a:schemeClr val="tx1"/>
                </a:solidFill>
              </a:rPr>
              <a:t>button will be displayed </a:t>
            </a:r>
            <a:r>
              <a:rPr lang="en-US" altLang="zh-CN" sz="2000" dirty="0" smtClean="0">
                <a:solidFill>
                  <a:schemeClr val="tx1"/>
                </a:solidFill>
              </a:rPr>
              <a:t>on login </a:t>
            </a:r>
            <a:r>
              <a:rPr lang="en-US" altLang="zh-CN" sz="2000" dirty="0">
                <a:solidFill>
                  <a:schemeClr val="tx1"/>
                </a:solidFill>
              </a:rPr>
              <a:t>web page.</a:t>
            </a:r>
            <a:endParaRPr lang="zh-CN" altLang="zh-CN" sz="2000" dirty="0">
              <a:solidFill>
                <a:schemeClr val="tx1"/>
              </a:solidFill>
            </a:endParaRPr>
          </a:p>
          <a:p>
            <a:r>
              <a:rPr lang="en-US" altLang="zh-CN" sz="2000" dirty="0">
                <a:solidFill>
                  <a:schemeClr val="tx1"/>
                </a:solidFill>
              </a:rPr>
              <a:t> </a:t>
            </a:r>
            <a:r>
              <a:rPr lang="en-US" altLang="zh-CN" sz="2000" dirty="0" smtClean="0">
                <a:solidFill>
                  <a:schemeClr val="tx1"/>
                </a:solidFill>
              </a:rPr>
              <a:t>c). User personal informatio</a:t>
            </a:r>
            <a:r>
              <a:rPr lang="en-US" altLang="zh-CN" sz="2000" dirty="0">
                <a:solidFill>
                  <a:schemeClr val="tx1"/>
                </a:solidFill>
              </a:rPr>
              <a:t>n</a:t>
            </a:r>
            <a:r>
              <a:rPr lang="en-US" altLang="zh-CN" sz="2000" dirty="0" smtClean="0">
                <a:solidFill>
                  <a:schemeClr val="tx1"/>
                </a:solidFill>
              </a:rPr>
              <a:t> needed.</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S53</a:t>
            </a:r>
            <a:r>
              <a:rPr lang="en-AU" sz="2000" dirty="0" smtClean="0">
                <a:solidFill>
                  <a:srgbClr val="FF0000"/>
                </a:solidFill>
              </a:rPr>
              <a:t> </a:t>
            </a:r>
            <a:endParaRPr lang="en-AU" sz="2000" dirty="0">
              <a:solidFill>
                <a:srgbClr val="FF0000"/>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Sitemap</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smtClean="0">
                <a:solidFill>
                  <a:schemeClr val="tx1"/>
                </a:solidFill>
              </a:rPr>
              <a:t>As </a:t>
            </a:r>
            <a:r>
              <a:rPr lang="en-US" altLang="zh-CN" sz="2400" b="1" dirty="0">
                <a:solidFill>
                  <a:schemeClr val="tx1"/>
                </a:solidFill>
              </a:rPr>
              <a:t>a user, I </a:t>
            </a:r>
            <a:r>
              <a:rPr lang="en-US" altLang="zh-CN" sz="2400" b="1" dirty="0" smtClean="0">
                <a:solidFill>
                  <a:schemeClr val="tx1"/>
                </a:solidFill>
              </a:rPr>
              <a:t>want to have sitemap link, so that I can see overview of the website.</a:t>
            </a:r>
            <a:endParaRPr lang="en-AU" sz="2400" dirty="0" smtClean="0">
              <a:solidFill>
                <a:schemeClr val="tx1"/>
              </a:solidFill>
            </a:endParaRPr>
          </a:p>
        </p:txBody>
      </p:sp>
      <p:sp>
        <p:nvSpPr>
          <p:cNvPr id="8" name="Rectangle 7"/>
          <p:cNvSpPr/>
          <p:nvPr/>
        </p:nvSpPr>
        <p:spPr>
          <a:xfrm>
            <a:off x="39153" y="33703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a:t>
            </a:r>
            <a:r>
              <a:rPr lang="en-AU" altLang="zh-CN" sz="2000" dirty="0" smtClean="0">
                <a:solidFill>
                  <a:schemeClr val="tx1"/>
                </a:solidFill>
              </a:rPr>
              <a:t>List all the webpages and links</a:t>
            </a:r>
            <a:endParaRPr lang="zh-CN" altLang="zh-CN" sz="2000" dirty="0">
              <a:solidFill>
                <a:schemeClr val="tx1"/>
              </a:solidFill>
            </a:endParaRPr>
          </a:p>
          <a:p>
            <a:r>
              <a:rPr lang="en-US" altLang="zh-CN" sz="2000" dirty="0" smtClean="0">
                <a:solidFill>
                  <a:schemeClr val="tx1"/>
                </a:solidFill>
              </a:rPr>
              <a:t> b</a:t>
            </a:r>
            <a:r>
              <a:rPr lang="en-US" altLang="zh-CN" sz="2000" dirty="0">
                <a:solidFill>
                  <a:schemeClr val="tx1"/>
                </a:solidFill>
              </a:rPr>
              <a:t>). </a:t>
            </a:r>
            <a:r>
              <a:rPr lang="en-AU" altLang="zh-CN" sz="2000" dirty="0" smtClean="0">
                <a:solidFill>
                  <a:schemeClr val="tx1"/>
                </a:solidFill>
              </a:rPr>
              <a:t>Sitemap link is presented in footer of the website.</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p>
        </p:txBody>
      </p:sp>
      <p:sp>
        <p:nvSpPr>
          <p:cNvPr id="12" name="Rectangle 11"/>
          <p:cNvSpPr/>
          <p:nvPr/>
        </p:nvSpPr>
        <p:spPr>
          <a:xfrm>
            <a:off x="8283981"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smtClean="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293401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Webpages Layout</a:t>
            </a:r>
            <a:endParaRPr lang="en-AU" sz="2800" dirty="0"/>
          </a:p>
        </p:txBody>
      </p:sp>
      <p:sp>
        <p:nvSpPr>
          <p:cNvPr id="7" name="Rectangle 6"/>
          <p:cNvSpPr/>
          <p:nvPr/>
        </p:nvSpPr>
        <p:spPr>
          <a:xfrm>
            <a:off x="39153" y="822470"/>
            <a:ext cx="9828000" cy="16446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click the logo to back to the home page, so that I can go to the home page easily.</a:t>
            </a:r>
            <a:endParaRPr lang="en-AU" sz="2400" b="1" dirty="0" smtClean="0">
              <a:solidFill>
                <a:schemeClr val="tx1"/>
              </a:solidFill>
            </a:endParaRPr>
          </a:p>
        </p:txBody>
      </p:sp>
      <p:sp>
        <p:nvSpPr>
          <p:cNvPr id="8" name="Rectangle 7"/>
          <p:cNvSpPr/>
          <p:nvPr/>
        </p:nvSpPr>
        <p:spPr>
          <a:xfrm>
            <a:off x="39153" y="2587925"/>
            <a:ext cx="9828000" cy="23676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Suitable theme </a:t>
            </a:r>
            <a:r>
              <a:rPr lang="en-US" altLang="zh-CN" sz="2000" dirty="0" smtClean="0">
                <a:solidFill>
                  <a:schemeClr val="tx1"/>
                </a:solidFill>
              </a:rPr>
              <a:t>color </a:t>
            </a:r>
            <a:r>
              <a:rPr lang="en-US" altLang="zh-CN" sz="2000" dirty="0">
                <a:solidFill>
                  <a:schemeClr val="tx1"/>
                </a:solidFill>
              </a:rPr>
              <a:t>for the </a:t>
            </a:r>
            <a:r>
              <a:rPr lang="en-US" altLang="zh-CN" sz="2000" dirty="0" smtClean="0">
                <a:solidFill>
                  <a:schemeClr val="tx1"/>
                </a:solidFill>
              </a:rPr>
              <a:t>website.</a:t>
            </a:r>
          </a:p>
          <a:p>
            <a:r>
              <a:rPr lang="en-US" altLang="zh-CN" sz="2000" dirty="0" smtClean="0">
                <a:solidFill>
                  <a:schemeClr val="tx1"/>
                </a:solidFill>
              </a:rPr>
              <a:t> b</a:t>
            </a:r>
            <a:r>
              <a:rPr lang="en-US" altLang="zh-CN" sz="2000" dirty="0">
                <a:solidFill>
                  <a:schemeClr val="tx1"/>
                </a:solidFill>
              </a:rPr>
              <a:t>). The user can click the logo to back to the home page at any time</a:t>
            </a:r>
            <a:r>
              <a:rPr lang="en-US" altLang="zh-CN" sz="2000" dirty="0" smtClean="0">
                <a:solidFill>
                  <a:schemeClr val="tx1"/>
                </a:solidFill>
              </a:rPr>
              <a:t>.</a:t>
            </a:r>
          </a:p>
          <a:p>
            <a:r>
              <a:rPr lang="en-US" sz="2000" dirty="0">
                <a:solidFill>
                  <a:schemeClr val="tx1"/>
                </a:solidFill>
              </a:rPr>
              <a:t> c). A nice navigation bar for </a:t>
            </a:r>
            <a:r>
              <a:rPr lang="en-US" sz="2000" dirty="0" smtClean="0">
                <a:solidFill>
                  <a:schemeClr val="tx1"/>
                </a:solidFill>
              </a:rPr>
              <a:t>use</a:t>
            </a:r>
          </a:p>
          <a:p>
            <a:r>
              <a:rPr lang="en-AU" sz="2000" dirty="0" smtClean="0">
                <a:solidFill>
                  <a:schemeClr val="tx1"/>
                </a:solidFill>
              </a:rPr>
              <a:t> d). </a:t>
            </a:r>
            <a:r>
              <a:rPr lang="en-US" sz="2000" dirty="0">
                <a:solidFill>
                  <a:schemeClr val="tx1"/>
                </a:solidFill>
              </a:rPr>
              <a:t>Impressive logo of the </a:t>
            </a:r>
            <a:r>
              <a:rPr lang="en-US" sz="2000" dirty="0" smtClean="0">
                <a:solidFill>
                  <a:schemeClr val="tx1"/>
                </a:solidFill>
              </a:rPr>
              <a:t>website</a:t>
            </a:r>
          </a:p>
          <a:p>
            <a:r>
              <a:rPr lang="en-US" sz="2000" dirty="0">
                <a:solidFill>
                  <a:schemeClr val="tx1"/>
                </a:solidFill>
              </a:rPr>
              <a:t> </a:t>
            </a:r>
            <a:r>
              <a:rPr lang="en-US" sz="2000" dirty="0" smtClean="0">
                <a:solidFill>
                  <a:schemeClr val="tx1"/>
                </a:solidFill>
              </a:rPr>
              <a:t>e). </a:t>
            </a:r>
            <a:r>
              <a:rPr lang="en-US" altLang="zh-CN" sz="2000" dirty="0" smtClean="0">
                <a:solidFill>
                  <a:schemeClr val="tx1"/>
                </a:solidFill>
              </a:rPr>
              <a:t>The </a:t>
            </a:r>
            <a:r>
              <a:rPr lang="en-US" altLang="zh-CN" sz="2000" dirty="0">
                <a:solidFill>
                  <a:schemeClr val="tx1"/>
                </a:solidFill>
              </a:rPr>
              <a:t>website doesn’t have any other things which might confuse </a:t>
            </a:r>
            <a:r>
              <a:rPr lang="en-US" altLang="zh-CN" sz="2000" dirty="0" smtClean="0">
                <a:solidFill>
                  <a:schemeClr val="tx1"/>
                </a:solidFill>
              </a:rPr>
              <a:t>users.</a:t>
            </a:r>
          </a:p>
          <a:p>
            <a:endParaRPr lang="zh-CN" altLang="zh-CN" sz="2000" dirty="0">
              <a:solidFill>
                <a:schemeClr val="tx1"/>
              </a:solidFill>
            </a:endParaRPr>
          </a:p>
          <a:p>
            <a:endParaRPr lang="en-US" sz="2000" dirty="0">
              <a:solidFill>
                <a:schemeClr val="tx1"/>
              </a:solidFill>
            </a:endParaRPr>
          </a:p>
          <a:p>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S38</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Staff can see detail information of service provider</a:t>
            </a:r>
            <a:endParaRPr lang="en-AU" sz="2800" dirty="0"/>
          </a:p>
        </p:txBody>
      </p:sp>
      <p:sp>
        <p:nvSpPr>
          <p:cNvPr id="7" name="Rectangle 6"/>
          <p:cNvSpPr/>
          <p:nvPr/>
        </p:nvSpPr>
        <p:spPr>
          <a:xfrm>
            <a:off x="39153" y="822470"/>
            <a:ext cx="9828000" cy="150666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staff, I want to read the detailed information about the service provider, such as experience, so that I can select the service provider easily.</a:t>
            </a:r>
            <a:endParaRPr lang="en-AU" sz="2400" b="1" dirty="0" smtClean="0">
              <a:solidFill>
                <a:schemeClr val="tx1"/>
              </a:solidFill>
            </a:endParaRPr>
          </a:p>
        </p:txBody>
      </p:sp>
      <p:sp>
        <p:nvSpPr>
          <p:cNvPr id="8" name="Rectangle 7"/>
          <p:cNvSpPr/>
          <p:nvPr/>
        </p:nvSpPr>
        <p:spPr>
          <a:xfrm>
            <a:off x="39153" y="2501660"/>
            <a:ext cx="9828000" cy="24538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When the staff choose a service provider, they can see “detail information” button on the top of the web page.</a:t>
            </a:r>
            <a:r>
              <a:rPr lang="en-US" sz="2000" dirty="0">
                <a:solidFill>
                  <a:schemeClr val="tx1"/>
                </a:solidFill>
              </a:rPr>
              <a:t/>
            </a:r>
            <a:br>
              <a:rPr lang="en-US" sz="2000" dirty="0">
                <a:solidFill>
                  <a:schemeClr val="tx1"/>
                </a:solidFill>
              </a:rPr>
            </a:br>
            <a:r>
              <a:rPr lang="en-US" sz="2000" dirty="0">
                <a:solidFill>
                  <a:schemeClr val="tx1"/>
                </a:solidFill>
              </a:rPr>
              <a:t>b). After clicking the “detail information” button, the user can read all the information about that service provider.</a:t>
            </a:r>
            <a:r>
              <a:rPr lang="en-US" sz="2000" dirty="0">
                <a:solidFill>
                  <a:schemeClr val="tx1"/>
                </a:solidFill>
              </a:rPr>
              <a:t/>
            </a:r>
            <a:br>
              <a:rPr lang="en-US" sz="2000" dirty="0">
                <a:solidFill>
                  <a:schemeClr val="tx1"/>
                </a:solidFill>
              </a:rPr>
            </a:br>
            <a:r>
              <a:rPr lang="en-US" sz="2000" dirty="0">
                <a:solidFill>
                  <a:schemeClr val="tx1"/>
                </a:solidFill>
              </a:rPr>
              <a:t>c). The information should including: working experience, the name, age, photo and contact phone number.</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SNS connection for registration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register from the social network (e.g. Facebook), so that I can save much time.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There is an API from the Facebook; users are able to register from that to website.</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Services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know the information description of each service(plumbers, electrician, car repairs, air conditioning, building work etc.), so that if could know which services I needed for.</a:t>
            </a:r>
            <a:endParaRPr lang="en-AU" sz="2400" b="1"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a:t>
            </a:r>
            <a:r>
              <a:rPr lang="en-US" sz="2000" dirty="0">
                <a:solidFill>
                  <a:schemeClr val="tx1"/>
                </a:solidFill>
              </a:rPr>
              <a:t/>
            </a:r>
            <a:br>
              <a:rPr lang="en-US" sz="2000" dirty="0">
                <a:solidFill>
                  <a:schemeClr val="tx1"/>
                </a:solidFill>
              </a:rPr>
            </a:br>
            <a:r>
              <a:rPr lang="en-US" sz="2000" dirty="0">
                <a:solidFill>
                  <a:schemeClr val="tx1"/>
                </a:solidFill>
              </a:rPr>
              <a:t>a). Each services each pages </a:t>
            </a:r>
            <a:r>
              <a:rPr lang="en-US" sz="2000" dirty="0">
                <a:solidFill>
                  <a:schemeClr val="tx1"/>
                </a:solidFill>
              </a:rPr>
              <a:t/>
            </a:r>
            <a:br>
              <a:rPr lang="en-US" sz="2000" dirty="0">
                <a:solidFill>
                  <a:schemeClr val="tx1"/>
                </a:solidFill>
              </a:rPr>
            </a:br>
            <a:r>
              <a:rPr lang="en-US" sz="2000" dirty="0">
                <a:solidFill>
                  <a:schemeClr val="tx1"/>
                </a:solidFill>
              </a:rPr>
              <a:t>b). Description of the </a:t>
            </a:r>
            <a:r>
              <a:rPr lang="en-US" sz="2000" dirty="0" smtClean="0">
                <a:solidFill>
                  <a:schemeClr val="tx1"/>
                </a:solidFill>
              </a:rPr>
              <a:t>services</a:t>
            </a:r>
            <a:r>
              <a:rPr lang="en-US" altLang="zh-CN" sz="2000" dirty="0" smtClean="0">
                <a:solidFill>
                  <a:schemeClr val="tx1"/>
                </a:solidFill>
              </a:rPr>
              <a: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95588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S46</a:t>
            </a:r>
            <a:endParaRPr lang="en-AU" sz="2000" dirty="0">
              <a:solidFill>
                <a:schemeClr val="tx1"/>
              </a:solidFill>
            </a:endParaRPr>
          </a:p>
        </p:txBody>
      </p:sp>
      <p:sp>
        <p:nvSpPr>
          <p:cNvPr id="6" name="Rectangle 5"/>
          <p:cNvSpPr/>
          <p:nvPr/>
        </p:nvSpPr>
        <p:spPr>
          <a:xfrm>
            <a:off x="831153" y="109409"/>
            <a:ext cx="7380000" cy="713059"/>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can receive notification immediately to help users solve problem</a:t>
            </a:r>
            <a:endParaRPr lang="en-AU" sz="2800" dirty="0"/>
          </a:p>
        </p:txBody>
      </p:sp>
      <p:sp>
        <p:nvSpPr>
          <p:cNvPr id="7" name="Rectangle 6"/>
          <p:cNvSpPr/>
          <p:nvPr/>
        </p:nvSpPr>
        <p:spPr>
          <a:xfrm>
            <a:off x="39153" y="822469"/>
            <a:ext cx="9828000" cy="21967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know the client is asking me questions immediately, so that I can help them to solve problems in time.</a:t>
            </a:r>
            <a:endParaRPr lang="en-AU" sz="2400" dirty="0" smtClean="0">
              <a:solidFill>
                <a:schemeClr val="tx1"/>
              </a:solidFill>
            </a:endParaRPr>
          </a:p>
        </p:txBody>
      </p:sp>
      <p:sp>
        <p:nvSpPr>
          <p:cNvPr id="8" name="Rectangle 7"/>
          <p:cNvSpPr/>
          <p:nvPr/>
        </p:nvSpPr>
        <p:spPr>
          <a:xfrm>
            <a:off x="39153" y="3209026"/>
            <a:ext cx="9828000" cy="174650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lvl="0"/>
            <a:r>
              <a:rPr lang="en-AU" sz="2000" dirty="0" smtClean="0">
                <a:solidFill>
                  <a:schemeClr val="tx1"/>
                </a:solidFill>
              </a:rPr>
              <a:t> a)</a:t>
            </a:r>
            <a:r>
              <a:rPr lang="en-US" altLang="zh-CN" sz="2000" dirty="0" smtClean="0">
                <a:solidFill>
                  <a:schemeClr val="tx1"/>
                </a:solidFill>
              </a:rPr>
              <a:t>The </a:t>
            </a:r>
            <a:r>
              <a:rPr lang="en-US" altLang="zh-CN" sz="2000" dirty="0">
                <a:solidFill>
                  <a:schemeClr val="tx1"/>
                </a:solidFill>
              </a:rPr>
              <a:t>staff would receive a notification when there is a user chooses him or her to talk.</a:t>
            </a:r>
            <a:endParaRPr lang="zh-CN" altLang="zh-CN" sz="2000" dirty="0">
              <a:solidFill>
                <a:schemeClr val="tx1"/>
              </a:solidFill>
            </a:endParaRPr>
          </a:p>
          <a:p>
            <a:r>
              <a:rPr lang="en-US" altLang="zh-CN" sz="2000" dirty="0" smtClean="0">
                <a:solidFill>
                  <a:schemeClr val="tx1"/>
                </a:solidFill>
              </a:rPr>
              <a:t> b)The </a:t>
            </a:r>
            <a:r>
              <a:rPr lang="en-US" altLang="zh-CN" sz="2000" dirty="0">
                <a:solidFill>
                  <a:schemeClr val="tx1"/>
                </a:solidFill>
              </a:rPr>
              <a:t>staff can talk with user online by click on the notification.</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S51</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 should be written correctly to stored in database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web developer, I want to a restriction to check the data type of information that users write in website is correct, so that it can be stored in database.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System will indicate the information which is not correct; send a notification “please try again.”</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One request one staff</a:t>
            </a:r>
            <a:endParaRPr lang="en-AU" sz="2800" dirty="0"/>
          </a:p>
        </p:txBody>
      </p:sp>
      <p:sp>
        <p:nvSpPr>
          <p:cNvPr id="7" name="Rectangle 6"/>
          <p:cNvSpPr/>
          <p:nvPr/>
        </p:nvSpPr>
        <p:spPr>
          <a:xfrm>
            <a:off x="39153" y="822470"/>
            <a:ext cx="9828000" cy="17654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one staff to help me solve the issue when I needed, so that I will not receive too much staff help me at the same time.</a:t>
            </a:r>
            <a:endParaRPr lang="en-AU" sz="2400" dirty="0" smtClean="0">
              <a:solidFill>
                <a:schemeClr val="tx1"/>
              </a:solidFill>
            </a:endParaRPr>
          </a:p>
        </p:txBody>
      </p:sp>
      <p:sp>
        <p:nvSpPr>
          <p:cNvPr id="8" name="Rectangle 7"/>
          <p:cNvSpPr/>
          <p:nvPr/>
        </p:nvSpPr>
        <p:spPr>
          <a:xfrm>
            <a:off x="39153" y="2743200"/>
            <a:ext cx="9828000" cy="22123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The user can choose the specific staff to help him/her on his request when he/she send his request in the service page.</a:t>
            </a:r>
            <a:endParaRPr lang="zh-CN" altLang="zh-CN" sz="2000" dirty="0">
              <a:solidFill>
                <a:schemeClr val="tx1"/>
              </a:solidFill>
            </a:endParaRPr>
          </a:p>
          <a:p>
            <a:r>
              <a:rPr lang="en-US" altLang="zh-CN" sz="2000" dirty="0">
                <a:solidFill>
                  <a:schemeClr val="tx1"/>
                </a:solidFill>
              </a:rPr>
              <a:t>b) For users who have not chosen one staff to help, he system would automatically assign a staff to this request.</a:t>
            </a:r>
            <a:br>
              <a:rPr lang="en-US" altLang="zh-CN" sz="2000" dirty="0">
                <a:solidFill>
                  <a:schemeClr val="tx1"/>
                </a:solidFill>
              </a:rPr>
            </a:b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receive "successfully sent" notification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get a reply back from the web, so that I know my request is sending </a:t>
            </a:r>
            <a:r>
              <a:rPr lang="en-US" altLang="zh-CN" sz="2400" b="1" dirty="0" smtClean="0">
                <a:solidFill>
                  <a:schemeClr val="tx1"/>
                </a:solidFill>
              </a:rPr>
              <a:t>successfully.</a:t>
            </a:r>
            <a:endParaRPr lang="en-AU" sz="2400" dirty="0" smtClean="0">
              <a:solidFill>
                <a:schemeClr val="tx1"/>
              </a:solidFill>
            </a:endParaRPr>
          </a:p>
        </p:txBody>
      </p:sp>
      <p:sp>
        <p:nvSpPr>
          <p:cNvPr id="8" name="Rectangle 7"/>
          <p:cNvSpPr/>
          <p:nvPr/>
        </p:nvSpPr>
        <p:spPr>
          <a:xfrm>
            <a:off x="39153" y="3335530"/>
            <a:ext cx="9828000" cy="208159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user sends their request in service page, he/she might receive the system automatic reply to his/her email address, which is written about his/her request is sending successfully, we would process your request as soon as possible</a:t>
            </a:r>
            <a:r>
              <a:rPr lang="en-US" altLang="zh-CN" sz="2000" dirty="0" smtClean="0">
                <a:solidFill>
                  <a:schemeClr val="tx1"/>
                </a:solidFill>
              </a:rPr>
              <a:t>.</a:t>
            </a:r>
          </a:p>
          <a:p>
            <a:pPr marL="179388" indent="-179388">
              <a:buFont typeface="Arial" pitchFamily="34" charset="0"/>
              <a:buChar char="•"/>
            </a:pPr>
            <a:r>
              <a:rPr lang="en-US" sz="2000" dirty="0">
                <a:solidFill>
                  <a:schemeClr val="tx1"/>
                </a:solidFill>
              </a:rPr>
              <a:t>b) When user logged in or out successfully, the webpage will display the notification of succeed.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527964"/>
            <a:ext cx="9828000" cy="122062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Contact service provider</a:t>
            </a:r>
            <a:endParaRPr lang="en-AU" sz="2800" dirty="0"/>
          </a:p>
        </p:txBody>
      </p:sp>
      <p:sp>
        <p:nvSpPr>
          <p:cNvPr id="7" name="Rectangle 6"/>
          <p:cNvSpPr/>
          <p:nvPr/>
        </p:nvSpPr>
        <p:spPr>
          <a:xfrm>
            <a:off x="39153" y="822470"/>
            <a:ext cx="9828000" cy="193798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contact the service provider, so that I can make an appointment with him/her.</a:t>
            </a:r>
            <a:endParaRPr lang="en-AU" sz="2400" b="1" dirty="0" smtClean="0">
              <a:solidFill>
                <a:schemeClr val="tx1"/>
              </a:solidFill>
            </a:endParaRPr>
          </a:p>
        </p:txBody>
      </p:sp>
      <p:sp>
        <p:nvSpPr>
          <p:cNvPr id="8" name="Rectangle 7"/>
          <p:cNvSpPr/>
          <p:nvPr/>
        </p:nvSpPr>
        <p:spPr>
          <a:xfrm>
            <a:off x="39153" y="2932981"/>
            <a:ext cx="9828000" cy="202254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b="1" dirty="0">
                <a:solidFill>
                  <a:schemeClr val="tx1"/>
                </a:solidFill>
              </a:rPr>
              <a:t>Acceptance Criteria: </a:t>
            </a:r>
            <a:r>
              <a:rPr lang="en-US" sz="2000" b="1" dirty="0">
                <a:solidFill>
                  <a:schemeClr val="tx1"/>
                </a:solidFill>
              </a:rPr>
              <a:t/>
            </a:r>
            <a:br>
              <a:rPr lang="en-US" sz="2000" b="1" dirty="0">
                <a:solidFill>
                  <a:schemeClr val="tx1"/>
                </a:solidFill>
              </a:rPr>
            </a:br>
            <a:r>
              <a:rPr lang="en-US" sz="2000" b="1" dirty="0">
                <a:solidFill>
                  <a:schemeClr val="tx1"/>
                </a:solidFill>
              </a:rPr>
              <a:t>a) The user is able to communicate though our site.</a:t>
            </a:r>
            <a:r>
              <a:rPr lang="en-US" sz="2000" b="1" dirty="0">
                <a:solidFill>
                  <a:schemeClr val="tx1"/>
                </a:solidFill>
              </a:rPr>
              <a:t/>
            </a:r>
            <a:br>
              <a:rPr lang="en-US" sz="2000" b="1" dirty="0">
                <a:solidFill>
                  <a:schemeClr val="tx1"/>
                </a:solidFill>
              </a:rPr>
            </a:br>
            <a:r>
              <a:rPr lang="en-US" sz="2000" b="1" dirty="0">
                <a:solidFill>
                  <a:schemeClr val="tx1"/>
                </a:solidFill>
              </a:rPr>
              <a:t>b) There is a staff list, which including the staff name, and contact details in the service list. </a:t>
            </a:r>
            <a:r>
              <a:rPr lang="en-US" sz="2000" b="1" dirty="0">
                <a:solidFill>
                  <a:schemeClr val="tx1"/>
                </a:solidFill>
              </a:rPr>
              <a:t/>
            </a:r>
            <a:br>
              <a:rPr lang="en-US" sz="2000" b="1" dirty="0">
                <a:solidFill>
                  <a:schemeClr val="tx1"/>
                </a:solidFill>
              </a:rPr>
            </a:br>
            <a:r>
              <a:rPr lang="en-US" sz="2000" b="1" dirty="0">
                <a:solidFill>
                  <a:schemeClr val="tx1"/>
                </a:solidFill>
              </a:rPr>
              <a:t>c) When users click the button staff list, they can see this list and choose one of them to communicate online.</a:t>
            </a:r>
            <a:endParaRPr lang="zh-CN" altLang="zh-CN" sz="2000" b="1"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Online </a:t>
            </a:r>
            <a:r>
              <a:rPr lang="en-AU" altLang="zh-CN" sz="2800" dirty="0"/>
              <a:t>chat support</a:t>
            </a:r>
            <a:r>
              <a:rPr lang="en-AU" sz="2800" dirty="0" smtClean="0"/>
              <a:t> </a:t>
            </a:r>
            <a:endParaRPr lang="en-AU" sz="2800" dirty="0"/>
          </a:p>
        </p:txBody>
      </p:sp>
      <p:sp>
        <p:nvSpPr>
          <p:cNvPr id="7" name="Rectangle 6"/>
          <p:cNvSpPr/>
          <p:nvPr/>
        </p:nvSpPr>
        <p:spPr>
          <a:xfrm>
            <a:off x="39153" y="822470"/>
            <a:ext cx="9828000" cy="136863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online support, so that I can contact the staff as soon as possible.</a:t>
            </a:r>
            <a:endParaRPr lang="en-AU" sz="2400" dirty="0" smtClean="0">
              <a:solidFill>
                <a:schemeClr val="tx1"/>
              </a:solidFill>
            </a:endParaRPr>
          </a:p>
        </p:txBody>
      </p:sp>
      <p:sp>
        <p:nvSpPr>
          <p:cNvPr id="8" name="Rectangle 7"/>
          <p:cNvSpPr/>
          <p:nvPr/>
        </p:nvSpPr>
        <p:spPr>
          <a:xfrm>
            <a:off x="39153" y="2449902"/>
            <a:ext cx="9828000" cy="250562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Not only the register user, but also new users can have online support.</a:t>
            </a:r>
            <a:endParaRPr lang="zh-CN" altLang="zh-CN" sz="2000" dirty="0">
              <a:solidFill>
                <a:schemeClr val="tx1"/>
              </a:solidFill>
            </a:endParaRPr>
          </a:p>
          <a:p>
            <a:r>
              <a:rPr lang="en-US" altLang="zh-CN" sz="2000" dirty="0">
                <a:solidFill>
                  <a:schemeClr val="tx1"/>
                </a:solidFill>
              </a:rPr>
              <a:t>b). When the user open the webpage, there is an “online support” button on the right side of the page. The user can click that button and there will be a dialog box, which can contact with the staff.</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Generate closure for service provider</a:t>
            </a:r>
            <a:endParaRPr lang="en-AU" sz="2800" dirty="0"/>
          </a:p>
        </p:txBody>
      </p:sp>
      <p:sp>
        <p:nvSpPr>
          <p:cNvPr id="7" name="Rectangle 6"/>
          <p:cNvSpPr/>
          <p:nvPr/>
        </p:nvSpPr>
        <p:spPr>
          <a:xfrm>
            <a:off x="39153" y="822470"/>
            <a:ext cx="9828000" cy="20415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the website generate a report about the comments and feedback, so that they can archive and analyze the service quality</a:t>
            </a:r>
            <a:endParaRPr lang="en-AU" sz="2400" dirty="0" smtClean="0">
              <a:solidFill>
                <a:schemeClr val="tx1"/>
              </a:solidFill>
            </a:endParaRPr>
          </a:p>
        </p:txBody>
      </p:sp>
      <p:sp>
        <p:nvSpPr>
          <p:cNvPr id="8" name="Rectangle 7"/>
          <p:cNvSpPr/>
          <p:nvPr/>
        </p:nvSpPr>
        <p:spPr>
          <a:xfrm>
            <a:off x="39153" y="3001992"/>
            <a:ext cx="9828000" cy="19535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service provider wants to see the comments and feedback, there are comments and feedback from user along with summary of the case, they can view quickly.</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E-mail notification when found providers</a:t>
            </a:r>
            <a:endParaRPr lang="en-AU" sz="2800" dirty="0"/>
          </a:p>
        </p:txBody>
      </p:sp>
      <p:sp>
        <p:nvSpPr>
          <p:cNvPr id="7" name="Rectangle 6"/>
          <p:cNvSpPr/>
          <p:nvPr/>
        </p:nvSpPr>
        <p:spPr>
          <a:xfrm>
            <a:off x="39153" y="822470"/>
            <a:ext cx="9828000" cy="190347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As a user, I want to receive an e-mail when the service provide will be found, so that I can know the information in time.</a:t>
            </a:r>
            <a:endParaRPr lang="en-AU" sz="2400" b="1" dirty="0" smtClean="0">
              <a:solidFill>
                <a:schemeClr val="tx1"/>
              </a:solidFill>
            </a:endParaRPr>
          </a:p>
        </p:txBody>
      </p:sp>
      <p:sp>
        <p:nvSpPr>
          <p:cNvPr id="8" name="Rectangle 7"/>
          <p:cNvSpPr/>
          <p:nvPr/>
        </p:nvSpPr>
        <p:spPr>
          <a:xfrm>
            <a:off x="39153" y="2863970"/>
            <a:ext cx="9828000" cy="20915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400" b="1" dirty="0">
                <a:solidFill>
                  <a:schemeClr val="tx1"/>
                </a:solidFill>
              </a:rPr>
              <a:t>Acceptance Criteria: </a:t>
            </a:r>
            <a:r>
              <a:rPr lang="en-US" sz="2400" b="1" dirty="0">
                <a:solidFill>
                  <a:schemeClr val="tx1"/>
                </a:solidFill>
              </a:rPr>
              <a:t/>
            </a:r>
            <a:br>
              <a:rPr lang="en-US" sz="2400" b="1" dirty="0">
                <a:solidFill>
                  <a:schemeClr val="tx1"/>
                </a:solidFill>
              </a:rPr>
            </a:br>
            <a:r>
              <a:rPr lang="en-US" sz="2400" b="1" dirty="0">
                <a:solidFill>
                  <a:schemeClr val="tx1"/>
                </a:solidFill>
              </a:rPr>
              <a:t>a) Users are able to choose the way they prefer to receive the information, such as email/message when they make their request.</a:t>
            </a:r>
            <a:r>
              <a:rPr lang="en-US" sz="2400" b="1" dirty="0">
                <a:solidFill>
                  <a:schemeClr val="tx1"/>
                </a:solidFill>
              </a:rPr>
              <a:t/>
            </a:r>
            <a:br>
              <a:rPr lang="en-US" sz="2400" b="1" dirty="0">
                <a:solidFill>
                  <a:schemeClr val="tx1"/>
                </a:solidFill>
              </a:rPr>
            </a:br>
            <a:r>
              <a:rPr lang="en-US" sz="2400" b="1" dirty="0">
                <a:solidFill>
                  <a:schemeClr val="tx1"/>
                </a:solidFill>
              </a:rPr>
              <a:t>b) After staff helped the users find the suitable service provider, they would send the notification to users by the way of user chosen.</a:t>
            </a:r>
            <a:endParaRPr lang="en-AU" sz="2400" b="1"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Cancel request easily</a:t>
            </a:r>
            <a:endParaRPr lang="en-AU" sz="2800" dirty="0"/>
          </a:p>
        </p:txBody>
      </p:sp>
      <p:sp>
        <p:nvSpPr>
          <p:cNvPr id="7" name="Rectangle 6"/>
          <p:cNvSpPr/>
          <p:nvPr/>
        </p:nvSpPr>
        <p:spPr>
          <a:xfrm>
            <a:off x="39153" y="822470"/>
            <a:ext cx="9828000" cy="117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cancel the request easily, so that I can update my request in time.</a:t>
            </a:r>
            <a:endParaRPr lang="en-AU" sz="2400" dirty="0" smtClean="0">
              <a:solidFill>
                <a:schemeClr val="tx1"/>
              </a:solidFill>
            </a:endParaRPr>
          </a:p>
        </p:txBody>
      </p:sp>
      <p:sp>
        <p:nvSpPr>
          <p:cNvPr id="8" name="Rectangle 7"/>
          <p:cNvSpPr/>
          <p:nvPr/>
        </p:nvSpPr>
        <p:spPr>
          <a:xfrm>
            <a:off x="39153" y="2363638"/>
            <a:ext cx="9828000" cy="25918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zh-CN" altLang="zh-CN" sz="2000" dirty="0">
                <a:solidFill>
                  <a:schemeClr val="tx1"/>
                </a:solidFill>
              </a:rPr>
              <a:t> </a:t>
            </a:r>
            <a:r>
              <a:rPr lang="en-AU" altLang="zh-CN" sz="2000" dirty="0">
                <a:solidFill>
                  <a:schemeClr val="tx1"/>
                </a:solidFill>
              </a:rPr>
              <a:t>a) After user log in, they can view their information by click the button on the top right user’s account. The request can be seen in it.</a:t>
            </a:r>
            <a:endParaRPr lang="zh-CN" altLang="zh-CN" sz="2000" dirty="0">
              <a:solidFill>
                <a:schemeClr val="tx1"/>
              </a:solidFill>
            </a:endParaRPr>
          </a:p>
          <a:p>
            <a:r>
              <a:rPr lang="en-AU" altLang="zh-CN" sz="2000" dirty="0">
                <a:solidFill>
                  <a:schemeClr val="tx1"/>
                </a:solidFill>
              </a:rPr>
              <a:t>b) User could choose the request that they would like to cancel, when the click the request, there is a specific request shown.</a:t>
            </a:r>
            <a:endParaRPr lang="zh-CN" altLang="zh-CN" sz="2000" dirty="0">
              <a:solidFill>
                <a:schemeClr val="tx1"/>
              </a:solidFill>
            </a:endParaRPr>
          </a:p>
          <a:p>
            <a:pPr fontAlgn="base"/>
            <a:r>
              <a:rPr lang="en-AU" altLang="zh-CN" sz="2000" dirty="0">
                <a:solidFill>
                  <a:schemeClr val="tx1"/>
                </a:solidFill>
              </a:rPr>
              <a:t>c) On the top right of the request, there is a delete button, when user click it; there is a pop up window show” do you confirm delete the request”. After user confirming delete, the request will be cancelled.</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Translation function</a:t>
            </a:r>
            <a:endParaRPr lang="en-AU" sz="2800" dirty="0"/>
          </a:p>
        </p:txBody>
      </p:sp>
      <p:sp>
        <p:nvSpPr>
          <p:cNvPr id="7" name="Rectangle 6"/>
          <p:cNvSpPr/>
          <p:nvPr/>
        </p:nvSpPr>
        <p:spPr>
          <a:xfrm>
            <a:off x="39153" y="822470"/>
            <a:ext cx="9828000" cy="14031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who English is not very good, I want to translate into my native language, so that I can ask for help accurately.</a:t>
            </a:r>
            <a:endParaRPr lang="en-AU" sz="2400" dirty="0" smtClean="0">
              <a:solidFill>
                <a:schemeClr val="tx1"/>
              </a:solidFill>
            </a:endParaRPr>
          </a:p>
        </p:txBody>
      </p:sp>
      <p:sp>
        <p:nvSpPr>
          <p:cNvPr id="8" name="Rectangle 7"/>
          <p:cNvSpPr/>
          <p:nvPr/>
        </p:nvSpPr>
        <p:spPr>
          <a:xfrm>
            <a:off x="39153" y="2622430"/>
            <a:ext cx="9828000" cy="23331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The website has at least three languages, which can help international students to solve language problems of our website.</a:t>
            </a:r>
            <a:endParaRPr lang="zh-CN" altLang="zh-CN" sz="2000" dirty="0">
              <a:solidFill>
                <a:schemeClr val="tx1"/>
              </a:solidFill>
            </a:endParaRPr>
          </a:p>
          <a:p>
            <a:pPr fontAlgn="base"/>
            <a:r>
              <a:rPr lang="en-AU" altLang="zh-CN" sz="2000" dirty="0">
                <a:solidFill>
                  <a:schemeClr val="tx1"/>
                </a:solidFill>
              </a:rPr>
              <a:t>b) The three languages are English, Chinese and Korean.</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Provide users' phone number</a:t>
            </a:r>
            <a:endParaRPr lang="en-AU" sz="2800" dirty="0"/>
          </a:p>
        </p:txBody>
      </p:sp>
      <p:sp>
        <p:nvSpPr>
          <p:cNvPr id="7" name="Rectangle 6"/>
          <p:cNvSpPr/>
          <p:nvPr/>
        </p:nvSpPr>
        <p:spPr>
          <a:xfrm>
            <a:off x="39153" y="822470"/>
            <a:ext cx="9828000" cy="19552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have the phone number of my customer, so that I can contact them as soon as possible.</a:t>
            </a:r>
            <a:endParaRPr lang="en-AU" sz="2400" dirty="0" smtClean="0">
              <a:solidFill>
                <a:schemeClr val="tx1"/>
              </a:solidFill>
            </a:endParaRPr>
          </a:p>
        </p:txBody>
      </p:sp>
      <p:sp>
        <p:nvSpPr>
          <p:cNvPr id="8" name="Rectangle 7"/>
          <p:cNvSpPr/>
          <p:nvPr/>
        </p:nvSpPr>
        <p:spPr>
          <a:xfrm>
            <a:off x="39153" y="2932981"/>
            <a:ext cx="9828000" cy="202254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Acceptance Criteria: </a:t>
            </a:r>
          </a:p>
          <a:p>
            <a:r>
              <a:rPr lang="en-US" sz="2000" dirty="0">
                <a:solidFill>
                  <a:schemeClr val="tx1"/>
                </a:solidFill>
              </a:rPr>
              <a:t>a) This is link to customers’ information security, which means if they would like to show their information to service provider, they can choose to give their information to the service provider when they apply their request, otherwise, the customers’ information will be in security.</a:t>
            </a:r>
            <a:r>
              <a:rPr lang="en-US" altLang="zh-CN" sz="2000" b="1"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knows which issues are under processing</a:t>
            </a:r>
            <a:endParaRPr lang="en-AU" sz="2800" dirty="0"/>
          </a:p>
        </p:txBody>
      </p:sp>
      <p:sp>
        <p:nvSpPr>
          <p:cNvPr id="7" name="Rectangle 6"/>
          <p:cNvSpPr/>
          <p:nvPr/>
        </p:nvSpPr>
        <p:spPr>
          <a:xfrm>
            <a:off x="39153" y="822470"/>
            <a:ext cx="9828000" cy="13341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know what problems are being processing, so that I can select other issues.</a:t>
            </a:r>
            <a:endParaRPr lang="en-AU" sz="2400" dirty="0" smtClean="0">
              <a:solidFill>
                <a:schemeClr val="tx1"/>
              </a:solidFill>
            </a:endParaRPr>
          </a:p>
        </p:txBody>
      </p:sp>
      <p:sp>
        <p:nvSpPr>
          <p:cNvPr id="8" name="Rectangle 7"/>
          <p:cNvSpPr/>
          <p:nvPr/>
        </p:nvSpPr>
        <p:spPr>
          <a:xfrm>
            <a:off x="39153" y="2484408"/>
            <a:ext cx="9828000" cy="247112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staff login the homepage, staffs have their account, and they are able to see the request list as well as the status. They could choose the issues which not been assigned and processed. </a:t>
            </a:r>
            <a:endParaRPr lang="zh-CN" altLang="zh-CN" sz="2000" dirty="0">
              <a:solidFill>
                <a:schemeClr val="tx1"/>
              </a:solidFill>
            </a:endParaRPr>
          </a:p>
          <a:p>
            <a:pPr fontAlgn="base"/>
            <a:r>
              <a:rPr lang="en-AU" altLang="zh-CN" sz="2000" dirty="0">
                <a:solidFill>
                  <a:schemeClr val="tx1"/>
                </a:solidFill>
              </a:rPr>
              <a:t>b) They would receive the notification from clients and communicate with them.</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3128</Words>
  <Application>Microsoft Office PowerPoint</Application>
  <PresentationFormat>A4 Paper (210x297 mm)</PresentationFormat>
  <Paragraphs>393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MELT</cp:lastModifiedBy>
  <cp:revision>52</cp:revision>
  <dcterms:created xsi:type="dcterms:W3CDTF">2011-08-10T11:51:47Z</dcterms:created>
  <dcterms:modified xsi:type="dcterms:W3CDTF">2015-09-13T05:32:47Z</dcterms:modified>
</cp:coreProperties>
</file>