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Nosifer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Signika" panose="020B0604020202020204" charset="0"/>
      <p:regular r:id="rId23"/>
      <p:bold r:id="rId24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8849BF4-2FBE-4EA4-82FC-285470828C2E}">
  <a:tblStyle styleId="{B8849BF4-2FBE-4EA4-82FC-285470828C2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1522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293700" y="483525"/>
            <a:ext cx="9768000" cy="1808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2793245" y="2592872"/>
            <a:ext cx="3594414" cy="158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AU" altLang="zh-CN" dirty="0" err="1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Jaideep</a:t>
            </a:r>
            <a:r>
              <a:rPr lang="en-AU" altLang="zh-CN" dirty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 Singh   </a:t>
            </a:r>
            <a:r>
              <a:rPr lang="en-AU" altLang="zh-CN" dirty="0" smtClean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                N8986746</a:t>
            </a:r>
            <a:endParaRPr lang="en-AU" altLang="zh-CN" dirty="0">
              <a:solidFill>
                <a:srgbClr val="434343"/>
              </a:solidFill>
              <a:latin typeface="Signika"/>
              <a:ea typeface="Signika"/>
              <a:cs typeface="Signika"/>
            </a:endParaRPr>
          </a:p>
          <a:p>
            <a:r>
              <a:rPr lang="en-AU" altLang="zh-CN" dirty="0" err="1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Wenbo</a:t>
            </a:r>
            <a:r>
              <a:rPr lang="en-AU" altLang="zh-CN" dirty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 Shi       </a:t>
            </a:r>
            <a:r>
              <a:rPr lang="en-AU" altLang="zh-CN" dirty="0" smtClean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                  </a:t>
            </a:r>
            <a:r>
              <a:rPr lang="en-AU" altLang="zh-CN" dirty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N9327738</a:t>
            </a:r>
          </a:p>
          <a:p>
            <a:r>
              <a:rPr lang="en-AU" altLang="zh-CN" dirty="0" err="1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Hing</a:t>
            </a:r>
            <a:r>
              <a:rPr lang="en-AU" altLang="zh-CN" dirty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 Lim </a:t>
            </a:r>
            <a:r>
              <a:rPr lang="en-AU" altLang="zh-CN" dirty="0" err="1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Jee</a:t>
            </a:r>
            <a:r>
              <a:rPr lang="en-AU" altLang="zh-CN" dirty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   </a:t>
            </a:r>
            <a:r>
              <a:rPr lang="en-AU" altLang="zh-CN" dirty="0" smtClean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                 </a:t>
            </a:r>
            <a:r>
              <a:rPr lang="en-AU" altLang="zh-CN" dirty="0">
                <a:solidFill>
                  <a:srgbClr val="434343"/>
                </a:solidFill>
                <a:latin typeface="Signika"/>
                <a:ea typeface="Signika"/>
                <a:cs typeface="Signika"/>
              </a:rPr>
              <a:t> N9238557</a:t>
            </a:r>
          </a:p>
          <a:p>
            <a:r>
              <a:rPr lang="en-GB" dirty="0" err="1" smtClean="0">
                <a:solidFill>
                  <a:srgbClr val="434343"/>
                </a:solidFill>
                <a:latin typeface="Signika"/>
                <a:ea typeface="Signika"/>
                <a:cs typeface="Signika"/>
                <a:sym typeface="Signika"/>
              </a:rPr>
              <a:t>Zejin</a:t>
            </a:r>
            <a:r>
              <a:rPr lang="en-GB" dirty="0" smtClean="0">
                <a:solidFill>
                  <a:srgbClr val="434343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GB" dirty="0">
                <a:solidFill>
                  <a:srgbClr val="434343"/>
                </a:solidFill>
                <a:latin typeface="Signika"/>
                <a:ea typeface="Signika"/>
                <a:cs typeface="Signika"/>
                <a:sym typeface="Signika"/>
              </a:rPr>
              <a:t>Du		N9327614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 err="1">
                <a:solidFill>
                  <a:srgbClr val="434343"/>
                </a:solidFill>
                <a:latin typeface="Signika"/>
                <a:ea typeface="Signika"/>
                <a:cs typeface="Signika"/>
                <a:sym typeface="Signika"/>
              </a:rPr>
              <a:t>Yuchen</a:t>
            </a:r>
            <a:r>
              <a:rPr lang="en-GB" dirty="0">
                <a:solidFill>
                  <a:srgbClr val="434343"/>
                </a:solidFill>
                <a:latin typeface="Signika"/>
                <a:ea typeface="Signika"/>
                <a:cs typeface="Signika"/>
                <a:sym typeface="Signika"/>
              </a:rPr>
              <a:t> Zhao	N9327762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 err="1">
                <a:solidFill>
                  <a:srgbClr val="434343"/>
                </a:solidFill>
                <a:latin typeface="Signika"/>
                <a:ea typeface="Signika"/>
                <a:cs typeface="Signika"/>
                <a:sym typeface="Signika"/>
              </a:rPr>
              <a:t>Yingjie</a:t>
            </a:r>
            <a:r>
              <a:rPr lang="en-GB" dirty="0">
                <a:solidFill>
                  <a:srgbClr val="434343"/>
                </a:solidFill>
                <a:latin typeface="Signika"/>
                <a:ea typeface="Signika"/>
                <a:cs typeface="Signika"/>
                <a:sym typeface="Signika"/>
              </a:rPr>
              <a:t> Jiang	N9327690 </a:t>
            </a:r>
          </a:p>
        </p:txBody>
      </p:sp>
      <p:sp>
        <p:nvSpPr>
          <p:cNvPr id="25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2825700" y="1673975"/>
            <a:ext cx="3492599" cy="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 Agile Inception Deck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-95025" y="483525"/>
            <a:ext cx="8129400" cy="166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2C4I</a:t>
            </a:r>
            <a:endParaRPr lang="en-GB" sz="72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3">
            <a:alphaModFix amt="70000"/>
          </a:blip>
          <a:srcRect b="20823"/>
          <a:stretch/>
        </p:blipFill>
        <p:spPr>
          <a:xfrm>
            <a:off x="7181375" y="769697"/>
            <a:ext cx="1730374" cy="85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 rot="10800000">
            <a:off x="536349" y="1191150"/>
            <a:ext cx="7343700" cy="325349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-90475" y="250500"/>
            <a:ext cx="7685699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344750" y="213000"/>
            <a:ext cx="8229600" cy="76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What’s going to give: The Priority Pyramid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1463950" y="2017100"/>
            <a:ext cx="54884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4" name="Shape 244"/>
          <p:cNvCxnSpPr/>
          <p:nvPr/>
        </p:nvCxnSpPr>
        <p:spPr>
          <a:xfrm>
            <a:off x="3087250" y="3440225"/>
            <a:ext cx="224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5" name="Shape 245"/>
          <p:cNvSpPr txBox="1"/>
          <p:nvPr/>
        </p:nvSpPr>
        <p:spPr>
          <a:xfrm>
            <a:off x="169125" y="2263050"/>
            <a:ext cx="779700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Higher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50975" y="2936225"/>
            <a:ext cx="816000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Lower</a:t>
            </a:r>
          </a:p>
        </p:txBody>
      </p:sp>
      <p:cxnSp>
        <p:nvCxnSpPr>
          <p:cNvPr id="247" name="Shape 247"/>
          <p:cNvCxnSpPr>
            <a:stCxn id="245" idx="0"/>
          </p:cNvCxnSpPr>
          <p:nvPr/>
        </p:nvCxnSpPr>
        <p:spPr>
          <a:xfrm rot="10800000">
            <a:off x="558975" y="1430850"/>
            <a:ext cx="0" cy="832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>
            <a:stCxn id="246" idx="2"/>
          </p:cNvCxnSpPr>
          <p:nvPr/>
        </p:nvCxnSpPr>
        <p:spPr>
          <a:xfrm>
            <a:off x="558975" y="3440224"/>
            <a:ext cx="3300" cy="82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9" name="Shape 249"/>
          <p:cNvSpPr txBox="1"/>
          <p:nvPr/>
        </p:nvSpPr>
        <p:spPr>
          <a:xfrm>
            <a:off x="2299312" y="1581837"/>
            <a:ext cx="1214700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Easy </a:t>
            </a: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of Use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514025" y="1219912"/>
            <a:ext cx="912300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Stability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550575" y="1323412"/>
            <a:ext cx="912300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752050" y="1645712"/>
            <a:ext cx="912300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Quality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473325" y="3491362"/>
            <a:ext cx="1564199" cy="2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Friend system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993275" y="1527425"/>
            <a:ext cx="1807799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Effect on learning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799275" y="3750100"/>
            <a:ext cx="912300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463950" y="1342150"/>
            <a:ext cx="912300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145112" y="2196462"/>
            <a:ext cx="1719000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Completion Time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885075" y="2729850"/>
            <a:ext cx="2170199" cy="30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Account database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2500" y="2599637"/>
            <a:ext cx="11825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/>
              <a:t>Importance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000687" y="2849849"/>
            <a:ext cx="465000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Art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310875" y="2136037"/>
            <a:ext cx="779700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Lower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292725" y="2809212"/>
            <a:ext cx="816000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Higher</a:t>
            </a:r>
          </a:p>
        </p:txBody>
      </p:sp>
      <p:cxnSp>
        <p:nvCxnSpPr>
          <p:cNvPr id="264" name="Shape 264"/>
          <p:cNvCxnSpPr>
            <a:stCxn id="262" idx="0"/>
          </p:cNvCxnSpPr>
          <p:nvPr/>
        </p:nvCxnSpPr>
        <p:spPr>
          <a:xfrm rot="10800000">
            <a:off x="7696825" y="1625737"/>
            <a:ext cx="3900" cy="510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5" name="Shape 265"/>
          <p:cNvCxnSpPr>
            <a:stCxn id="263" idx="2"/>
          </p:cNvCxnSpPr>
          <p:nvPr/>
        </p:nvCxnSpPr>
        <p:spPr>
          <a:xfrm flipH="1">
            <a:off x="7696825" y="3313212"/>
            <a:ext cx="3900" cy="47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7194250" y="2472625"/>
            <a:ext cx="11825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Flexibility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027562" y="2301775"/>
            <a:ext cx="1301588" cy="202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 using</a:t>
            </a:r>
            <a:endParaRPr lang="en-GB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29725" y="87450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200" b="1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MoW 1.0 (First Release)</a:t>
            </a:r>
          </a:p>
        </p:txBody>
      </p:sp>
      <p:sp>
        <p:nvSpPr>
          <p:cNvPr id="274" name="Shape 274"/>
          <p:cNvSpPr/>
          <p:nvPr/>
        </p:nvSpPr>
        <p:spPr>
          <a:xfrm>
            <a:off x="-90475" y="250500"/>
            <a:ext cx="5274000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04600" y="250500"/>
            <a:ext cx="4938300" cy="6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What’s it going to take?</a:t>
            </a:r>
          </a:p>
        </p:txBody>
      </p:sp>
      <p:graphicFrame>
        <p:nvGraphicFramePr>
          <p:cNvPr id="276" name="Shape 276"/>
          <p:cNvGraphicFramePr/>
          <p:nvPr>
            <p:extLst>
              <p:ext uri="{D42A27DB-BD31-4B8C-83A1-F6EECF244321}">
                <p14:modId xmlns:p14="http://schemas.microsoft.com/office/powerpoint/2010/main" val="995458033"/>
              </p:ext>
            </p:extLst>
          </p:nvPr>
        </p:nvGraphicFramePr>
        <p:xfrm>
          <a:off x="369675" y="1303200"/>
          <a:ext cx="8666821" cy="2270700"/>
        </p:xfrm>
        <a:graphic>
          <a:graphicData uri="http://schemas.openxmlformats.org/drawingml/2006/table">
            <a:tbl>
              <a:tblPr>
                <a:noFill/>
                <a:tableStyleId>{B8849BF4-2FBE-4EA4-82FC-285470828C2E}</a:tableStyleId>
              </a:tblPr>
              <a:tblGrid>
                <a:gridCol w="2231525"/>
                <a:gridCol w="2258832"/>
                <a:gridCol w="2160240"/>
                <a:gridCol w="2016224"/>
              </a:tblGrid>
              <a:tr h="34720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 dirty="0" smtClean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Release 1 </a:t>
                      </a:r>
                      <a:endParaRPr lang="en-GB" b="1" dirty="0"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 smtClean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(7-8 </a:t>
                      </a:r>
                      <a:r>
                        <a:rPr lang="en-GB" sz="1200" dirty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Weeks, </a:t>
                      </a:r>
                      <a:r>
                        <a:rPr lang="en-GB" sz="1200" dirty="0" smtClean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$210k-$250k </a:t>
                      </a:r>
                      <a:r>
                        <a:rPr lang="en-GB" sz="1200" dirty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)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 dirty="0" smtClean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Release 2 </a:t>
                      </a:r>
                      <a:endParaRPr lang="en-GB" b="1" dirty="0"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(3-4 Weeks, $130k-150k)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 dirty="0" smtClean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Release</a:t>
                      </a:r>
                      <a:r>
                        <a:rPr lang="en-GB" b="1" baseline="0" dirty="0" smtClean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</a:t>
                      </a:r>
                      <a:r>
                        <a:rPr lang="en-GB" b="1" dirty="0" smtClean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3 </a:t>
                      </a:r>
                      <a:endParaRPr lang="en-GB" b="1" dirty="0"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(2-3Weeks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, </a:t>
                      </a:r>
                      <a:r>
                        <a:rPr lang="en-GB" sz="12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$80k-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$</a:t>
                      </a:r>
                      <a:r>
                        <a:rPr lang="en-GB" sz="12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100k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)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b="1" dirty="0" smtClean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Release </a:t>
                      </a:r>
                      <a:r>
                        <a:rPr lang="en-GB" b="1" dirty="0"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4 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(2-3 Weeks , </a:t>
                      </a:r>
                      <a:r>
                        <a:rPr lang="en-GB" sz="12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$80k-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$</a:t>
                      </a:r>
                      <a:r>
                        <a:rPr lang="en-GB" sz="12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100k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)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1527150">
                <a:tc>
                  <a:txBody>
                    <a:bodyPr/>
                    <a:lstStyle/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Simple </a:t>
                      </a: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system(M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Database at back-end (M)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Login server(M)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Compatible with Windows AND Mac OS (S)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Rudimentary Graphics (M)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Simple system(M)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Database at back-end (M)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Login server(M)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■"/>
                      </a:pP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Compatible with Windows AND Mac OS (S)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Rudimentary Graphics (M)</a:t>
                      </a:r>
                      <a:endParaRPr lang="en-GB" sz="1100" dirty="0">
                        <a:solidFill>
                          <a:schemeClr val="dk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Let </a:t>
                      </a: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users</a:t>
                      </a:r>
                      <a:r>
                        <a:rPr lang="en-GB" sz="1100" baseline="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</a:t>
                      </a: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feedback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to </a:t>
                      </a: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us(C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Let </a:t>
                      </a: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the</a:t>
                      </a:r>
                      <a:r>
                        <a:rPr lang="en-GB" sz="1100" baseline="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volunteers</a:t>
                      </a: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provide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feedback (S)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sz="110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Improve</a:t>
                      </a:r>
                      <a:r>
                        <a:rPr lang="en-GB" sz="1100" baseline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 our system</a:t>
                      </a:r>
                      <a:r>
                        <a:rPr lang="en-GB" sz="110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(S)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Simplification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of UI for easy understanding (S)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Automated</a:t>
                      </a:r>
                      <a:r>
                        <a:rPr lang="en-GB" sz="1100" baseline="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testing</a:t>
                      </a: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(M</a:t>
                      </a:r>
                      <a:r>
                        <a:rPr lang="en-GB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Let users</a:t>
                      </a:r>
                      <a:r>
                        <a:rPr lang="en-GB" altLang="zh-CN" sz="1100" baseline="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</a:t>
                      </a: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feedback to us(C)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Let the</a:t>
                      </a:r>
                      <a:r>
                        <a:rPr lang="en-GB" altLang="zh-CN" sz="1100" baseline="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volunteers</a:t>
                      </a: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provide feedback (S)</a:t>
                      </a:r>
                    </a:p>
                    <a:p>
                      <a:pPr marL="457200" lvl="0" indent="-29845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Char char="■"/>
                      </a:pP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Improve</a:t>
                      </a:r>
                      <a:r>
                        <a:rPr lang="en-GB" altLang="zh-CN" sz="1100" baseline="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  our system</a:t>
                      </a:r>
                      <a:r>
                        <a:rPr lang="en-GB" altLang="zh-CN" sz="1100" dirty="0" smtClean="0">
                          <a:solidFill>
                            <a:schemeClr val="dk1"/>
                          </a:solidFill>
                          <a:latin typeface="Signika"/>
                          <a:ea typeface="Signika"/>
                          <a:cs typeface="Signika"/>
                          <a:sym typeface="Signika"/>
                        </a:rPr>
                        <a:t>(S)</a:t>
                      </a:r>
                    </a:p>
                    <a:p>
                      <a:pPr marL="158750" lvl="0" indent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Signika"/>
                        <a:buNone/>
                      </a:pPr>
                      <a:endParaRPr lang="en-GB" sz="1100" dirty="0">
                        <a:solidFill>
                          <a:schemeClr val="dk1"/>
                        </a:solidFill>
                        <a:latin typeface="Signika"/>
                        <a:ea typeface="Signika"/>
                        <a:cs typeface="Signika"/>
                        <a:sym typeface="Signika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8" name="Shape 278"/>
          <p:cNvSpPr txBox="1"/>
          <p:nvPr/>
        </p:nvSpPr>
        <p:spPr>
          <a:xfrm>
            <a:off x="404600" y="3658500"/>
            <a:ext cx="5035799" cy="6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 b="1" dirty="0">
                <a:latin typeface="Signika"/>
                <a:ea typeface="Signika"/>
                <a:cs typeface="Signika"/>
                <a:sym typeface="Signika"/>
              </a:rPr>
              <a:t>Estimated Cost of First Release:</a:t>
            </a:r>
            <a:r>
              <a:rPr lang="en-GB" sz="1100" dirty="0">
                <a:latin typeface="Signika"/>
                <a:ea typeface="Signika"/>
                <a:cs typeface="Signika"/>
                <a:sym typeface="Signika"/>
              </a:rPr>
              <a:t> $</a:t>
            </a:r>
            <a:r>
              <a:rPr lang="en-GB" sz="1100" dirty="0" smtClean="0">
                <a:latin typeface="Signika"/>
                <a:ea typeface="Signika"/>
                <a:cs typeface="Signika"/>
                <a:sym typeface="Signika"/>
              </a:rPr>
              <a:t>500k </a:t>
            </a:r>
            <a:r>
              <a:rPr lang="en-GB" sz="1100" dirty="0">
                <a:latin typeface="Signika"/>
                <a:ea typeface="Signika"/>
                <a:cs typeface="Signika"/>
                <a:sym typeface="Signika"/>
              </a:rPr>
              <a:t>- </a:t>
            </a:r>
            <a:r>
              <a:rPr lang="en-GB" sz="1100" dirty="0" smtClean="0">
                <a:latin typeface="Signika"/>
                <a:ea typeface="Signika"/>
                <a:cs typeface="Signika"/>
                <a:sym typeface="Signika"/>
              </a:rPr>
              <a:t>$600k  </a:t>
            </a:r>
            <a:endParaRPr lang="en-GB" sz="1100" dirty="0">
              <a:latin typeface="Signika"/>
              <a:ea typeface="Signika"/>
              <a:cs typeface="Signika"/>
              <a:sym typeface="Signik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100" b="1" dirty="0">
                <a:latin typeface="Signika"/>
                <a:ea typeface="Signika"/>
                <a:cs typeface="Signika"/>
                <a:sym typeface="Signika"/>
              </a:rPr>
              <a:t>Estimated Manpower:</a:t>
            </a:r>
            <a:r>
              <a:rPr lang="en-GB" sz="1100" dirty="0">
                <a:latin typeface="Signika"/>
                <a:ea typeface="Signika"/>
                <a:cs typeface="Signika"/>
                <a:sym typeface="Signika"/>
              </a:rPr>
              <a:t> 20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00" b="1" dirty="0">
                <a:latin typeface="Signika"/>
                <a:ea typeface="Signika"/>
                <a:cs typeface="Signika"/>
                <a:sym typeface="Signika"/>
              </a:rPr>
              <a:t>Estimated Release Time:</a:t>
            </a:r>
            <a:r>
              <a:rPr lang="en-GB" sz="1100" dirty="0">
                <a:latin typeface="Signika"/>
                <a:ea typeface="Signika"/>
                <a:cs typeface="Signika"/>
                <a:sym typeface="Signika"/>
              </a:rPr>
              <a:t> 15-18 Months</a:t>
            </a:r>
          </a:p>
        </p:txBody>
      </p:sp>
      <p:sp>
        <p:nvSpPr>
          <p:cNvPr id="8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325763" y="3157750"/>
            <a:ext cx="1952399" cy="1128900"/>
          </a:xfrm>
          <a:prstGeom prst="rightArrow">
            <a:avLst>
              <a:gd name="adj1" fmla="val 62855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25" y="1159369"/>
            <a:ext cx="1369435" cy="898489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5" name="Shape 35"/>
          <p:cNvSpPr/>
          <p:nvPr/>
        </p:nvSpPr>
        <p:spPr>
          <a:xfrm>
            <a:off x="3318416" y="2343542"/>
            <a:ext cx="1861947" cy="731173"/>
          </a:xfrm>
          <a:prstGeom prst="rightArrow">
            <a:avLst>
              <a:gd name="adj1" fmla="val 70991"/>
              <a:gd name="adj2" fmla="val 51403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3271794" y="2266768"/>
            <a:ext cx="1819500" cy="82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000" b="1" dirty="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#2</a:t>
            </a:r>
            <a:br>
              <a:rPr lang="en-GB" sz="1000" b="1" dirty="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000" b="1" dirty="0"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lang="en-GB" sz="1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IMPROVE </a:t>
            </a:r>
            <a:r>
              <a:rPr lang="en-US" altLang="zh-CN" sz="1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HELPDESK WORKING EFFICIENCY</a:t>
            </a:r>
            <a:endParaRPr lang="en-GB" sz="10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" name="Shape 37"/>
          <p:cNvGrpSpPr/>
          <p:nvPr/>
        </p:nvGrpSpPr>
        <p:grpSpPr>
          <a:xfrm>
            <a:off x="3305374" y="983584"/>
            <a:ext cx="1841541" cy="1338301"/>
            <a:chOff x="3140250" y="1285450"/>
            <a:chExt cx="2242500" cy="1541999"/>
          </a:xfrm>
        </p:grpSpPr>
        <p:sp>
          <p:nvSpPr>
            <p:cNvPr id="38" name="Shape 38"/>
            <p:cNvSpPr/>
            <p:nvPr/>
          </p:nvSpPr>
          <p:spPr>
            <a:xfrm>
              <a:off x="3140250" y="1285450"/>
              <a:ext cx="2242500" cy="15419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 txBox="1"/>
            <p:nvPr/>
          </p:nvSpPr>
          <p:spPr>
            <a:xfrm>
              <a:off x="3205265" y="1525586"/>
              <a:ext cx="1942799" cy="1061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b="1" dirty="0">
                  <a:solidFill>
                    <a:srgbClr val="A61C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#1 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GB" sz="1000" b="1" dirty="0">
                  <a:latin typeface="Helvetica Neue"/>
                  <a:ea typeface="Helvetica Neue"/>
                  <a:cs typeface="Helvetica Neue"/>
                  <a:sym typeface="Helvetica Neue"/>
                </a:rPr>
                <a:t>TO </a:t>
              </a:r>
              <a:r>
                <a:rPr lang="en-GB" sz="1000" b="1" dirty="0" smtClean="0">
                  <a:latin typeface="Helvetica Neue"/>
                  <a:ea typeface="Helvetica Neue"/>
                  <a:cs typeface="Helvetica Neue"/>
                  <a:sym typeface="Helvetica Neue"/>
                </a:rPr>
                <a:t>HELP FOREIGNERS SOLVE ISSUES</a:t>
              </a:r>
              <a:r>
                <a:rPr lang="zh-CN" altLang="en-US" sz="1000" b="1" dirty="0"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GB" sz="1000" b="1" dirty="0" smtClean="0"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lang="en-GB" sz="1000" b="1" dirty="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0" name="Shape 40"/>
          <p:cNvSpPr txBox="1"/>
          <p:nvPr/>
        </p:nvSpPr>
        <p:spPr>
          <a:xfrm>
            <a:off x="3180264" y="3314349"/>
            <a:ext cx="1952399" cy="7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 dirty="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#3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 dirty="0">
                <a:latin typeface="Helvetica Neue"/>
                <a:ea typeface="Helvetica Neue"/>
                <a:cs typeface="Helvetica Neue"/>
                <a:sym typeface="Helvetica Neue"/>
              </a:rPr>
              <a:t>TO </a:t>
            </a:r>
            <a:r>
              <a:rPr lang="en-GB" sz="1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HELP </a:t>
            </a:r>
            <a:r>
              <a:rPr lang="en-US" altLang="zh-CN" sz="1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VOLUNTEERS </a:t>
            </a:r>
            <a:r>
              <a:rPr lang="zh-CN" altLang="en-US" sz="10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10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WORKING BETTER</a:t>
            </a:r>
            <a:endParaRPr lang="en-GB" sz="10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589" y="1159369"/>
            <a:ext cx="1369435" cy="898484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2" name="Shape 42"/>
          <p:cNvSpPr/>
          <p:nvPr/>
        </p:nvSpPr>
        <p:spPr>
          <a:xfrm>
            <a:off x="1842489" y="2334583"/>
            <a:ext cx="1140974" cy="68535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en-US" altLang="zh-CN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80000"/>
                </a:solidFill>
              </a:rPr>
              <a:t>SLOW</a:t>
            </a:r>
            <a:endParaRPr b="0" i="0" dirty="0"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980000"/>
              </a:solidFill>
              <a:latin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5639040" y="2352109"/>
            <a:ext cx="909618" cy="6502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en-US" altLang="zh-CN" b="0" i="0" dirty="0" smtClean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AA84F"/>
                </a:solidFill>
                <a:latin typeface="Arial"/>
              </a:rPr>
              <a:t>QUICK</a:t>
            </a:r>
            <a:endParaRPr b="0" i="0" dirty="0"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6AA84F"/>
              </a:solidFill>
              <a:latin typeface="Arial"/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1357" y="3252360"/>
            <a:ext cx="1322112" cy="910997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4098" y="3252359"/>
            <a:ext cx="739509" cy="910997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7" name="Shape 47"/>
          <p:cNvSpPr/>
          <p:nvPr/>
        </p:nvSpPr>
        <p:spPr>
          <a:xfrm>
            <a:off x="-90475" y="250500"/>
            <a:ext cx="3902399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</a:p>
        </p:txBody>
      </p:sp>
      <p:sp>
        <p:nvSpPr>
          <p:cNvPr id="17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90475" y="1189500"/>
            <a:ext cx="9372299" cy="2553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E69138"/>
              </a:solidFill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90300" y="937200"/>
            <a:ext cx="9053699" cy="291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Hello </a:t>
            </a:r>
            <a:r>
              <a:rPr lang="en-US" altLang="zh-CN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Brisbane helpdesk,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</a:t>
            </a:r>
            <a:r>
              <a:rPr lang="en-GB" b="1" dirty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 that </a:t>
            </a: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volunteers working efficient is low, </a:t>
            </a:r>
            <a:r>
              <a:rPr lang="en-GB" b="1" dirty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we also know </a:t>
            </a: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they working carefully!</a:t>
            </a:r>
            <a:endParaRPr lang="en-GB" b="1" dirty="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Team </a:t>
            </a: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2C4I </a:t>
            </a:r>
            <a:r>
              <a:rPr lang="en-GB" b="1" dirty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thinks that we can bring these two great things together in our</a:t>
            </a:r>
          </a:p>
          <a:p>
            <a:pPr lvl="0" algn="ctr">
              <a:lnSpc>
                <a:spcPct val="115000"/>
              </a:lnSpc>
              <a:buClr>
                <a:schemeClr val="dk1"/>
              </a:buClr>
              <a:buSzPct val="78571"/>
            </a:pP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system, </a:t>
            </a:r>
            <a:r>
              <a:rPr lang="en-GB" altLang="zh-CN" b="1" dirty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</a:t>
            </a: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Brisbane </a:t>
            </a:r>
            <a:r>
              <a:rPr lang="en-US" altLang="zh-CN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Helpdesk</a:t>
            </a: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'.</a:t>
            </a:r>
            <a:endParaRPr lang="en-GB" b="1" dirty="0">
              <a:solidFill>
                <a:srgbClr val="F3F3F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Unlike the </a:t>
            </a: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model, </a:t>
            </a:r>
            <a:r>
              <a:rPr lang="en-GB" b="1" dirty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product will </a:t>
            </a:r>
            <a:r>
              <a:rPr lang="en-GB" b="1" dirty="0" smtClean="0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your staff working at any time and any place</a:t>
            </a:r>
            <a:r>
              <a:rPr lang="en-GB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  </a:t>
            </a:r>
            <a:endParaRPr lang="en-GB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smart tracking software, our </a:t>
            </a:r>
            <a:r>
              <a:rPr lang="en-GB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</a:t>
            </a:r>
            <a:r>
              <a:rPr lang="en-GB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monitor </a:t>
            </a:r>
            <a:r>
              <a:rPr lang="en-GB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GB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progress and </a:t>
            </a:r>
            <a:r>
              <a:rPr lang="en-GB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improving working effective and efficient.</a:t>
            </a:r>
            <a:endParaRPr lang="en-GB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</a:t>
            </a:r>
            <a:r>
              <a:rPr lang="en-GB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will lead your </a:t>
            </a:r>
            <a:r>
              <a:rPr lang="en-GB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staffs and clients </a:t>
            </a:r>
            <a:r>
              <a:rPr lang="en-GB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 brighter, smarter and most importantly, </a:t>
            </a:r>
            <a:r>
              <a:rPr lang="en-GB" b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efficiently future.</a:t>
            </a:r>
            <a:endParaRPr lang="en-GB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-90475" y="250500"/>
            <a:ext cx="3902399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25975" y="250500"/>
            <a:ext cx="3529499" cy="12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Elevator Pitch</a:t>
            </a:r>
          </a:p>
        </p:txBody>
      </p:sp>
      <p:sp>
        <p:nvSpPr>
          <p:cNvPr id="7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572050" y="201625"/>
            <a:ext cx="5061000" cy="50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b="1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9973" y="0"/>
            <a:ext cx="2873661" cy="1047715"/>
          </a:xfrm>
          <a:prstGeom prst="snip1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Product Box</a:t>
            </a:r>
          </a:p>
        </p:txBody>
      </p:sp>
      <p:sp>
        <p:nvSpPr>
          <p:cNvPr id="23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17" y="470560"/>
            <a:ext cx="7467600" cy="39477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0"/>
          <p:cNvSpPr/>
          <p:nvPr/>
        </p:nvSpPr>
        <p:spPr>
          <a:xfrm>
            <a:off x="162373" y="152400"/>
            <a:ext cx="2873661" cy="1047715"/>
          </a:xfrm>
          <a:prstGeom prst="snip1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8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Product Box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90475" y="250500"/>
            <a:ext cx="3822599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436675" y="250500"/>
            <a:ext cx="3529499" cy="12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NOT List</a:t>
            </a:r>
          </a:p>
        </p:txBody>
      </p:sp>
      <p:sp>
        <p:nvSpPr>
          <p:cNvPr id="88" name="Shape 88"/>
          <p:cNvSpPr/>
          <p:nvPr/>
        </p:nvSpPr>
        <p:spPr>
          <a:xfrm>
            <a:off x="633575" y="1249000"/>
            <a:ext cx="2374499" cy="30069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456950" y="1249000"/>
            <a:ext cx="2374499" cy="30069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280325" y="1249000"/>
            <a:ext cx="2374499" cy="2514899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33575" y="1249000"/>
            <a:ext cx="2374499" cy="27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 dirty="0">
                <a:latin typeface="Helvetica Neue"/>
                <a:ea typeface="Helvetica Neue"/>
                <a:cs typeface="Helvetica Neue"/>
                <a:sym typeface="Helvetica Neue"/>
              </a:rPr>
              <a:t>In Scope:</a:t>
            </a:r>
          </a:p>
          <a:p>
            <a:pPr rtl="0">
              <a:spcBef>
                <a:spcPts val="0"/>
              </a:spcBef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rtl="0">
              <a:spcBef>
                <a:spcPts val="0"/>
              </a:spcBef>
              <a:buClr>
                <a:srgbClr val="CC4125"/>
              </a:buClr>
              <a:buSzPct val="100000"/>
              <a:buFont typeface="Helvetica Neue"/>
              <a:buChar char="●"/>
            </a:pPr>
            <a:r>
              <a:rPr lang="en-GB" sz="1200" dirty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</a:t>
            </a:r>
            <a:r>
              <a:rPr lang="en-GB" sz="1200" dirty="0" smtClean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</a:t>
            </a:r>
            <a:endParaRPr lang="en-GB" sz="1200" dirty="0">
              <a:solidFill>
                <a:srgbClr val="CC412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GB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 and challenges for each class</a:t>
            </a:r>
          </a:p>
          <a:p>
            <a:pPr marL="457200" lvl="0" indent="-304800" rtl="0">
              <a:spcBef>
                <a:spcPts val="0"/>
              </a:spcBef>
              <a:buClr>
                <a:srgbClr val="CC4125"/>
              </a:buClr>
              <a:buSzPct val="100000"/>
              <a:buFont typeface="Helvetica Neue"/>
              <a:buChar char="●"/>
            </a:pPr>
            <a:r>
              <a:rPr lang="en-GB" sz="1200" dirty="0" smtClean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</a:t>
            </a:r>
            <a:r>
              <a:rPr lang="en-GB" sz="1200" dirty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tracking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GB" sz="12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 </a:t>
            </a:r>
            <a:r>
              <a:rPr lang="en-GB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over the system</a:t>
            </a:r>
          </a:p>
          <a:p>
            <a:pPr marL="457200" lvl="0" indent="-304800" rtl="0">
              <a:spcBef>
                <a:spcPts val="0"/>
              </a:spcBef>
              <a:buClr>
                <a:srgbClr val="CC4125"/>
              </a:buClr>
              <a:buSzPct val="100000"/>
              <a:buFont typeface="Helvetica Neue"/>
              <a:buChar char="●"/>
            </a:pPr>
            <a:r>
              <a:rPr lang="en-GB" sz="1200" dirty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Reward system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>Login server</a:t>
            </a:r>
          </a:p>
          <a:p>
            <a:pPr marL="457200" lvl="0" indent="-304800" rtl="0">
              <a:spcBef>
                <a:spcPts val="0"/>
              </a:spcBef>
              <a:buClr>
                <a:srgbClr val="CC4125"/>
              </a:buClr>
              <a:buSzPct val="100000"/>
              <a:buFont typeface="Helvetica Neue"/>
              <a:buChar char="●"/>
            </a:pPr>
            <a:r>
              <a:rPr lang="en-GB" sz="1200" dirty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 platform </a:t>
            </a:r>
            <a:r>
              <a:rPr lang="en-GB" sz="1200" dirty="0" smtClean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compatibility</a:t>
            </a:r>
            <a:endParaRPr lang="en-GB" sz="1200" dirty="0">
              <a:solidFill>
                <a:srgbClr val="CC412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456950" y="1249000"/>
            <a:ext cx="2374499" cy="2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 dirty="0">
                <a:latin typeface="Helvetica Neue"/>
                <a:ea typeface="Helvetica Neue"/>
                <a:cs typeface="Helvetica Neue"/>
                <a:sym typeface="Helvetica Neue"/>
              </a:rPr>
              <a:t>Not in Scope: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rtl="0">
              <a:spcBef>
                <a:spcPts val="0"/>
              </a:spcBef>
              <a:buClr>
                <a:srgbClr val="CC4125"/>
              </a:buClr>
              <a:buSzPct val="100000"/>
              <a:buFont typeface="Helvetica Neue"/>
              <a:buChar char="●"/>
            </a:pPr>
            <a:r>
              <a:rPr lang="en-GB" sz="1200" dirty="0" smtClean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Online </a:t>
            </a:r>
            <a:r>
              <a:rPr lang="en-GB" sz="1200" dirty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</a:t>
            </a:r>
          </a:p>
          <a:p>
            <a:pPr marL="457200" lvl="0" indent="-304800" rtl="0"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>Smartphone integration</a:t>
            </a:r>
          </a:p>
          <a:p>
            <a:pPr marL="457200" lvl="0" indent="-304800" rtl="0">
              <a:spcBef>
                <a:spcPts val="0"/>
              </a:spcBef>
              <a:buClr>
                <a:srgbClr val="CC4125"/>
              </a:buClr>
              <a:buSzPct val="100000"/>
              <a:buFont typeface="Helvetica Neue"/>
              <a:buChar char="●"/>
            </a:pPr>
            <a:r>
              <a:rPr lang="en-GB" sz="1200" dirty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Console release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-GB" sz="1200" dirty="0">
                <a:latin typeface="Helvetica Neue"/>
                <a:ea typeface="Helvetica Neue"/>
                <a:cs typeface="Helvetica Neue"/>
                <a:sym typeface="Helvetica Neue"/>
              </a:rPr>
              <a:t>Randomly generated dungeons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GB" sz="12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 </a:t>
            </a:r>
            <a:r>
              <a:rPr lang="en-GB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editor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Clr>
                <a:srgbClr val="CC4125"/>
              </a:buClr>
              <a:buSzPct val="100000"/>
              <a:buFont typeface="Helvetica Neue"/>
              <a:buChar char="●"/>
            </a:pPr>
            <a:r>
              <a:rPr lang="en-GB" sz="1200" dirty="0" smtClean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 transactions</a:t>
            </a:r>
            <a:endParaRPr lang="en-GB" sz="1200" dirty="0">
              <a:solidFill>
                <a:srgbClr val="CC412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280325" y="1249000"/>
            <a:ext cx="2374499" cy="22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b="1" dirty="0">
                <a:latin typeface="Helvetica Neue"/>
                <a:ea typeface="Helvetica Neue"/>
                <a:cs typeface="Helvetica Neue"/>
                <a:sym typeface="Helvetica Neue"/>
              </a:rPr>
              <a:t>Unresolved: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rtl="0">
              <a:spcBef>
                <a:spcPts val="0"/>
              </a:spcBef>
              <a:buClr>
                <a:srgbClr val="CC4125"/>
              </a:buClr>
              <a:buSzPct val="100000"/>
              <a:buFont typeface="Helvetica Neue"/>
              <a:buChar char="●"/>
            </a:pPr>
            <a:r>
              <a:rPr lang="en-GB" sz="1200" dirty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Co-op </a:t>
            </a:r>
            <a:r>
              <a:rPr lang="en-GB" sz="1200" dirty="0" smtClean="0">
                <a:solidFill>
                  <a:srgbClr val="CC41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</a:t>
            </a:r>
            <a:endParaRPr lang="en-GB" sz="1200" dirty="0">
              <a:solidFill>
                <a:srgbClr val="CC412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GB" sz="12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 system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●"/>
            </a:pPr>
            <a:r>
              <a:rPr lang="en-GB" sz="120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 function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98900" y="2370850"/>
            <a:ext cx="1808400" cy="2395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-90475" y="250500"/>
            <a:ext cx="3857099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98888" y="250500"/>
            <a:ext cx="3857099" cy="12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Meet the Neighbours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5778611" y="2042428"/>
            <a:ext cx="3225654" cy="2506301"/>
            <a:chOff x="5759250" y="37625"/>
            <a:chExt cx="3551699" cy="2688299"/>
          </a:xfrm>
        </p:grpSpPr>
        <p:sp>
          <p:nvSpPr>
            <p:cNvPr id="103" name="Shape 103"/>
            <p:cNvSpPr/>
            <p:nvPr/>
          </p:nvSpPr>
          <p:spPr>
            <a:xfrm>
              <a:off x="5759250" y="37625"/>
              <a:ext cx="3551699" cy="2688299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 r="1555"/>
            <a:stretch/>
          </p:blipFill>
          <p:spPr>
            <a:xfrm>
              <a:off x="7335450" y="78575"/>
              <a:ext cx="1808550" cy="1346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4750" y="1424990"/>
              <a:ext cx="881450" cy="1061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 t="1912"/>
            <a:stretch/>
          </p:blipFill>
          <p:spPr>
            <a:xfrm>
              <a:off x="7865475" y="1430224"/>
              <a:ext cx="1278525" cy="114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Shape 10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85501" y="1430226"/>
              <a:ext cx="1070674" cy="1050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Shape 10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59173" y="369000"/>
              <a:ext cx="1376276" cy="1061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Shape 109"/>
          <p:cNvSpPr txBox="1"/>
          <p:nvPr/>
        </p:nvSpPr>
        <p:spPr>
          <a:xfrm>
            <a:off x="5875925" y="1256075"/>
            <a:ext cx="3130200" cy="79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>
                <a:latin typeface="Signika"/>
                <a:ea typeface="Signika"/>
                <a:cs typeface="Signika"/>
                <a:sym typeface="Signika"/>
              </a:rPr>
              <a:t>Target Audience and testers:</a:t>
            </a:r>
            <a:br>
              <a:rPr lang="en-GB" b="1" dirty="0">
                <a:latin typeface="Signika"/>
                <a:ea typeface="Signika"/>
                <a:cs typeface="Signika"/>
                <a:sym typeface="Signika"/>
              </a:rPr>
            </a:br>
            <a:r>
              <a:rPr lang="en-GB" dirty="0">
                <a:latin typeface="Signika"/>
                <a:ea typeface="Signika"/>
                <a:cs typeface="Signika"/>
                <a:sym typeface="Signika"/>
              </a:rPr>
              <a:t>U</a:t>
            </a:r>
            <a:r>
              <a:rPr lang="en-US" altLang="zh-CN" dirty="0" err="1" smtClean="0">
                <a:latin typeface="Signika"/>
                <a:ea typeface="Signika"/>
                <a:cs typeface="Signika"/>
                <a:sym typeface="Signika"/>
              </a:rPr>
              <a:t>sers</a:t>
            </a:r>
            <a:r>
              <a:rPr lang="en-US" altLang="zh-CN" dirty="0" smtClean="0">
                <a:latin typeface="Signika"/>
                <a:ea typeface="Signika"/>
                <a:cs typeface="Signika"/>
                <a:sym typeface="Signika"/>
              </a:rPr>
              <a:t> (Foreigners who need help)</a:t>
            </a:r>
          </a:p>
          <a:p>
            <a:pPr algn="ctr">
              <a:spcBef>
                <a:spcPts val="0"/>
              </a:spcBef>
              <a:buNone/>
            </a:pPr>
            <a:r>
              <a:rPr lang="en-GB" dirty="0" smtClean="0">
                <a:latin typeface="Signika"/>
                <a:ea typeface="Signika"/>
                <a:cs typeface="Signika"/>
                <a:sym typeface="Signika"/>
              </a:rPr>
              <a:t>Helpdesk volunteers</a:t>
            </a:r>
            <a:endParaRPr lang="en-GB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10039225" y="210325"/>
            <a:ext cx="4325099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927" y="2541052"/>
            <a:ext cx="620324" cy="8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2313" y="3616617"/>
            <a:ext cx="1581575" cy="11000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3" name="Shape 113"/>
          <p:cNvSpPr txBox="1"/>
          <p:nvPr/>
        </p:nvSpPr>
        <p:spPr>
          <a:xfrm>
            <a:off x="-20787" y="1397575"/>
            <a:ext cx="2047800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latin typeface="Signika"/>
                <a:ea typeface="Signika"/>
                <a:cs typeface="Signika"/>
                <a:sym typeface="Signika"/>
              </a:rPr>
              <a:t>People we need to sell our </a:t>
            </a:r>
            <a:r>
              <a:rPr lang="en-GB" b="1" dirty="0" smtClean="0">
                <a:latin typeface="Signika"/>
                <a:ea typeface="Signika"/>
                <a:cs typeface="Signika"/>
                <a:sym typeface="Signika"/>
              </a:rPr>
              <a:t>System:</a:t>
            </a:r>
            <a:r>
              <a:rPr lang="en-GB" sz="1200" dirty="0">
                <a:latin typeface="Signika"/>
                <a:ea typeface="Signika"/>
                <a:cs typeface="Signika"/>
                <a:sym typeface="Signika"/>
              </a:rPr>
              <a:t/>
            </a:r>
            <a:br>
              <a:rPr lang="en-GB" sz="1200" dirty="0">
                <a:latin typeface="Signika"/>
                <a:ea typeface="Signika"/>
                <a:cs typeface="Signika"/>
                <a:sym typeface="Signika"/>
              </a:rPr>
            </a:br>
            <a:r>
              <a:rPr lang="en-GB" dirty="0" smtClean="0">
                <a:latin typeface="Signika"/>
                <a:ea typeface="Signika"/>
                <a:cs typeface="Signika"/>
                <a:sym typeface="Signika"/>
              </a:rPr>
              <a:t>Helpdesk, Corporate company</a:t>
            </a:r>
            <a:endParaRPr lang="en-GB" dirty="0">
              <a:latin typeface="Signika"/>
              <a:ea typeface="Signika"/>
              <a:cs typeface="Signika"/>
              <a:sym typeface="Signika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6488362" y="156087"/>
            <a:ext cx="1905300" cy="1050900"/>
            <a:chOff x="3161062" y="957300"/>
            <a:chExt cx="1905300" cy="1050900"/>
          </a:xfrm>
        </p:grpSpPr>
        <p:sp>
          <p:nvSpPr>
            <p:cNvPr id="115" name="Shape 115"/>
            <p:cNvSpPr/>
            <p:nvPr/>
          </p:nvSpPr>
          <p:spPr>
            <a:xfrm>
              <a:off x="3161062" y="957300"/>
              <a:ext cx="1905300" cy="1050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322912" y="1261650"/>
              <a:ext cx="1581599" cy="422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GB" b="1">
                  <a:latin typeface="Signika"/>
                  <a:ea typeface="Signika"/>
                  <a:cs typeface="Signika"/>
                  <a:sym typeface="Signika"/>
                </a:rPr>
                <a:t>Our Core team:</a:t>
              </a:r>
              <a:br>
                <a:rPr lang="en-GB" b="1">
                  <a:latin typeface="Signika"/>
                  <a:ea typeface="Signika"/>
                  <a:cs typeface="Signika"/>
                  <a:sym typeface="Signika"/>
                </a:rPr>
              </a:br>
              <a:r>
                <a:rPr lang="en-GB" b="1">
                  <a:latin typeface="Signika"/>
                  <a:ea typeface="Signika"/>
                  <a:cs typeface="Signika"/>
                  <a:sym typeface="Signika"/>
                </a:rPr>
                <a:t>IT experts!</a:t>
              </a:r>
            </a:p>
          </p:txBody>
        </p:sp>
      </p:grpSp>
      <p:sp>
        <p:nvSpPr>
          <p:cNvPr id="117" name="Shape 117"/>
          <p:cNvSpPr/>
          <p:nvPr/>
        </p:nvSpPr>
        <p:spPr>
          <a:xfrm>
            <a:off x="2009650" y="2370850"/>
            <a:ext cx="3666600" cy="1564199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6625" y="2606992"/>
            <a:ext cx="1131185" cy="11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3462" y="2841531"/>
            <a:ext cx="1131175" cy="697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40312" y="2841519"/>
            <a:ext cx="985075" cy="9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623700" y="3927200"/>
            <a:ext cx="4325099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b="1" dirty="0">
                <a:latin typeface="Signika"/>
                <a:ea typeface="Signika"/>
                <a:cs typeface="Signika"/>
                <a:sym typeface="Signika"/>
              </a:rPr>
              <a:t>Non-Technical expertise: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dirty="0">
                <a:latin typeface="Signika"/>
                <a:ea typeface="Signika"/>
                <a:cs typeface="Signika"/>
                <a:sym typeface="Signika"/>
              </a:rPr>
              <a:t>Artists, animators and voice actors</a:t>
            </a:r>
          </a:p>
          <a:p>
            <a:pPr>
              <a:spcBef>
                <a:spcPts val="0"/>
              </a:spcBef>
              <a:buNone/>
            </a:pPr>
            <a:endParaRPr b="1" dirty="0"/>
          </a:p>
        </p:txBody>
      </p:sp>
      <p:grpSp>
        <p:nvGrpSpPr>
          <p:cNvPr id="123" name="Shape 123"/>
          <p:cNvGrpSpPr/>
          <p:nvPr/>
        </p:nvGrpSpPr>
        <p:grpSpPr>
          <a:xfrm>
            <a:off x="2564387" y="1128575"/>
            <a:ext cx="2960999" cy="1050900"/>
            <a:chOff x="5848900" y="60075"/>
            <a:chExt cx="2960999" cy="1050900"/>
          </a:xfrm>
        </p:grpSpPr>
        <p:sp>
          <p:nvSpPr>
            <p:cNvPr id="124" name="Shape 124"/>
            <p:cNvSpPr/>
            <p:nvPr/>
          </p:nvSpPr>
          <p:spPr>
            <a:xfrm>
              <a:off x="5848900" y="60075"/>
              <a:ext cx="2960999" cy="10509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25" name="Shape 1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948800" y="137546"/>
              <a:ext cx="1489125" cy="83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Shape 12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437925" y="123076"/>
              <a:ext cx="1208399" cy="870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Shape 127"/>
          <p:cNvSpPr txBox="1"/>
          <p:nvPr/>
        </p:nvSpPr>
        <p:spPr>
          <a:xfrm>
            <a:off x="3832483" y="227500"/>
            <a:ext cx="2255400" cy="9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 dirty="0">
                <a:latin typeface="Signika"/>
                <a:ea typeface="Signika"/>
                <a:cs typeface="Signika"/>
                <a:sym typeface="Signika"/>
              </a:rPr>
              <a:t>Sources of funding!</a:t>
            </a:r>
            <a:r>
              <a:rPr lang="en-GB" sz="1200" dirty="0">
                <a:latin typeface="Signika"/>
                <a:ea typeface="Signika"/>
                <a:cs typeface="Signika"/>
                <a:sym typeface="Signika"/>
              </a:rPr>
              <a:t/>
            </a:r>
            <a:br>
              <a:rPr lang="en-GB" sz="1200" dirty="0">
                <a:latin typeface="Signika"/>
                <a:ea typeface="Signika"/>
                <a:cs typeface="Signika"/>
                <a:sym typeface="Signika"/>
              </a:rPr>
            </a:br>
            <a:r>
              <a:rPr lang="en-GB" dirty="0">
                <a:latin typeface="Signika"/>
                <a:ea typeface="Signika"/>
                <a:cs typeface="Signika"/>
                <a:sym typeface="Signika"/>
              </a:rPr>
              <a:t>T</a:t>
            </a:r>
            <a:r>
              <a:rPr lang="en-GB" dirty="0" smtClean="0">
                <a:latin typeface="Signika"/>
                <a:ea typeface="Signika"/>
                <a:cs typeface="Signika"/>
                <a:sym typeface="Signika"/>
              </a:rPr>
              <a:t>he </a:t>
            </a:r>
            <a:r>
              <a:rPr lang="en-GB" dirty="0">
                <a:latin typeface="Signika"/>
                <a:ea typeface="Signika"/>
                <a:cs typeface="Signika"/>
                <a:sym typeface="Signika"/>
              </a:rPr>
              <a:t>department </a:t>
            </a:r>
            <a:r>
              <a:rPr lang="en-GB" dirty="0" smtClean="0">
                <a:latin typeface="Signika"/>
                <a:ea typeface="Signika"/>
                <a:cs typeface="Signika"/>
                <a:sym typeface="Signika"/>
              </a:rPr>
              <a:t>of </a:t>
            </a:r>
            <a:r>
              <a:rPr lang="en-GB" dirty="0">
                <a:latin typeface="Signika"/>
                <a:ea typeface="Signika"/>
                <a:cs typeface="Signika"/>
                <a:sym typeface="Signika"/>
              </a:rPr>
              <a:t>B</a:t>
            </a:r>
            <a:r>
              <a:rPr lang="en-GB" dirty="0" smtClean="0">
                <a:latin typeface="Signika"/>
                <a:ea typeface="Signika"/>
                <a:cs typeface="Signika"/>
                <a:sym typeface="Signika"/>
              </a:rPr>
              <a:t>risbane helpdesk.</a:t>
            </a:r>
            <a:endParaRPr lang="en-GB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1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-90475" y="250500"/>
            <a:ext cx="5045400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436675" y="250500"/>
            <a:ext cx="3529499" cy="6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Show the Solution</a:t>
            </a:r>
          </a:p>
          <a:p>
            <a:pPr lvl="0" rtl="0">
              <a:spcBef>
                <a:spcPts val="0"/>
              </a:spcBef>
              <a:buNone/>
            </a:pP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5" name="Shape 135"/>
          <p:cNvGrpSpPr/>
          <p:nvPr/>
        </p:nvGrpSpPr>
        <p:grpSpPr>
          <a:xfrm>
            <a:off x="-288180" y="1053581"/>
            <a:ext cx="5738874" cy="2886888"/>
            <a:chOff x="2988625" y="2218883"/>
            <a:chExt cx="5179022" cy="2331896"/>
          </a:xfrm>
        </p:grpSpPr>
        <p:sp>
          <p:nvSpPr>
            <p:cNvPr id="136" name="Shape 136"/>
            <p:cNvSpPr/>
            <p:nvPr/>
          </p:nvSpPr>
          <p:spPr>
            <a:xfrm>
              <a:off x="4600496" y="2643794"/>
              <a:ext cx="2037900" cy="1576199"/>
            </a:xfrm>
            <a:prstGeom prst="quadArrow">
              <a:avLst>
                <a:gd name="adj1" fmla="val 22500"/>
                <a:gd name="adj2" fmla="val 22500"/>
                <a:gd name="adj3" fmla="val 2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4758441" y="3247412"/>
              <a:ext cx="16803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b="1">
                  <a:latin typeface="Calibri"/>
                  <a:ea typeface="Calibri"/>
                  <a:cs typeface="Calibri"/>
                  <a:sym typeface="Calibri"/>
                </a:rPr>
                <a:t>Technical architecture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988625" y="3104840"/>
              <a:ext cx="1959599" cy="330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Database [1] ---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Storing the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information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4429810" y="2218883"/>
              <a:ext cx="2379299" cy="330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Languages--- 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C# [2],SQL[3]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4247258" y="4219880"/>
              <a:ext cx="2744399" cy="330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Github [5]---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Viewing everyone’s work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6438747" y="3018542"/>
              <a:ext cx="1728900" cy="690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Jira [4]---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GB">
                  <a:latin typeface="Signika"/>
                  <a:ea typeface="Signika"/>
                  <a:cs typeface="Signika"/>
                  <a:sym typeface="Signika"/>
                </a:rPr>
                <a:t>Tracking their progress</a:t>
              </a: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5780972" y="3085225"/>
            <a:ext cx="1269252" cy="918324"/>
            <a:chOff x="5692422" y="3295350"/>
            <a:chExt cx="1269252" cy="918324"/>
          </a:xfrm>
        </p:grpSpPr>
        <p:grpSp>
          <p:nvGrpSpPr>
            <p:cNvPr id="143" name="Shape 143"/>
            <p:cNvGrpSpPr/>
            <p:nvPr/>
          </p:nvGrpSpPr>
          <p:grpSpPr>
            <a:xfrm>
              <a:off x="5692422" y="3647104"/>
              <a:ext cx="279609" cy="268566"/>
              <a:chOff x="5450875" y="628675"/>
              <a:chExt cx="397624" cy="381000"/>
            </a:xfrm>
          </p:grpSpPr>
          <p:cxnSp>
            <p:nvCxnSpPr>
              <p:cNvPr id="144" name="Shape 144"/>
              <p:cNvCxnSpPr/>
              <p:nvPr/>
            </p:nvCxnSpPr>
            <p:spPr>
              <a:xfrm>
                <a:off x="5458500" y="628675"/>
                <a:ext cx="38999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45" name="Shape 145"/>
              <p:cNvCxnSpPr/>
              <p:nvPr/>
            </p:nvCxnSpPr>
            <p:spPr>
              <a:xfrm rot="10800000">
                <a:off x="5450875" y="1009675"/>
                <a:ext cx="38999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pic>
          <p:nvPicPr>
            <p:cNvPr id="146" name="Shape 146"/>
            <p:cNvPicPr preferRelativeResize="0"/>
            <p:nvPr/>
          </p:nvPicPr>
          <p:blipFill>
            <a:blip r:embed="rId3">
              <a:alphaModFix amt="86000"/>
            </a:blip>
            <a:stretch>
              <a:fillRect/>
            </a:stretch>
          </p:blipFill>
          <p:spPr>
            <a:xfrm>
              <a:off x="6064775" y="3295350"/>
              <a:ext cx="896900" cy="918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Shape 147"/>
          <p:cNvGrpSpPr/>
          <p:nvPr/>
        </p:nvGrpSpPr>
        <p:grpSpPr>
          <a:xfrm>
            <a:off x="8195622" y="396266"/>
            <a:ext cx="279609" cy="268566"/>
            <a:chOff x="5450875" y="628675"/>
            <a:chExt cx="397624" cy="381000"/>
          </a:xfrm>
        </p:grpSpPr>
        <p:cxnSp>
          <p:nvCxnSpPr>
            <p:cNvPr id="148" name="Shape 148"/>
            <p:cNvCxnSpPr/>
            <p:nvPr/>
          </p:nvCxnSpPr>
          <p:spPr>
            <a:xfrm>
              <a:off x="5458500" y="628675"/>
              <a:ext cx="3899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>
              <a:off x="5450875" y="1009675"/>
              <a:ext cx="3899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150" name="Shape 150"/>
          <p:cNvGrpSpPr/>
          <p:nvPr/>
        </p:nvGrpSpPr>
        <p:grpSpPr>
          <a:xfrm>
            <a:off x="8195622" y="1728266"/>
            <a:ext cx="279609" cy="268566"/>
            <a:chOff x="5450875" y="628675"/>
            <a:chExt cx="397624" cy="381000"/>
          </a:xfrm>
        </p:grpSpPr>
        <p:cxnSp>
          <p:nvCxnSpPr>
            <p:cNvPr id="151" name="Shape 151"/>
            <p:cNvCxnSpPr/>
            <p:nvPr/>
          </p:nvCxnSpPr>
          <p:spPr>
            <a:xfrm>
              <a:off x="5458500" y="628675"/>
              <a:ext cx="3899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>
              <a:off x="5450875" y="1009675"/>
              <a:ext cx="3899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53" name="Shape 153"/>
          <p:cNvCxnSpPr/>
          <p:nvPr/>
        </p:nvCxnSpPr>
        <p:spPr>
          <a:xfrm>
            <a:off x="5758400" y="944800"/>
            <a:ext cx="487499" cy="5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/>
          <p:nvPr/>
        </p:nvCxnSpPr>
        <p:spPr>
          <a:xfrm flipH="1">
            <a:off x="7130625" y="877325"/>
            <a:ext cx="652199" cy="5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5" name="Shape 155"/>
          <p:cNvCxnSpPr/>
          <p:nvPr/>
        </p:nvCxnSpPr>
        <p:spPr>
          <a:xfrm flipH="1">
            <a:off x="7137874" y="2084475"/>
            <a:ext cx="412500" cy="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6058200" y="892200"/>
            <a:ext cx="382499" cy="442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 rot="10800000" flipH="1">
            <a:off x="6958050" y="877475"/>
            <a:ext cx="629700" cy="532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/>
          <p:nvPr/>
        </p:nvCxnSpPr>
        <p:spPr>
          <a:xfrm rot="10800000" flipH="1">
            <a:off x="7153000" y="1859525"/>
            <a:ext cx="457500" cy="599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9" name="Shape 159"/>
          <p:cNvCxnSpPr/>
          <p:nvPr/>
        </p:nvCxnSpPr>
        <p:spPr>
          <a:xfrm flipH="1">
            <a:off x="5600850" y="2264400"/>
            <a:ext cx="743999" cy="8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0" name="Shape 160"/>
          <p:cNvCxnSpPr/>
          <p:nvPr/>
        </p:nvCxnSpPr>
        <p:spPr>
          <a:xfrm rot="10800000" flipH="1">
            <a:off x="5683425" y="2466949"/>
            <a:ext cx="622199" cy="72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5780975" y="1739575"/>
            <a:ext cx="6596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[1],[3]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610500" y="1192175"/>
            <a:ext cx="659699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[2],[3]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950825" y="157325"/>
            <a:ext cx="659699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[2],[3]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006150" y="777175"/>
            <a:ext cx="743999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[2],[3]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806125" y="3816500"/>
            <a:ext cx="1208399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[2],[3],[4],[5]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788" y="109571"/>
            <a:ext cx="755750" cy="7902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Shape 167"/>
          <p:cNvGrpSpPr/>
          <p:nvPr/>
        </p:nvGrpSpPr>
        <p:grpSpPr>
          <a:xfrm>
            <a:off x="6011297" y="433766"/>
            <a:ext cx="279609" cy="268566"/>
            <a:chOff x="5450875" y="628675"/>
            <a:chExt cx="397624" cy="381000"/>
          </a:xfrm>
        </p:grpSpPr>
        <p:cxnSp>
          <p:nvCxnSpPr>
            <p:cNvPr id="168" name="Shape 168"/>
            <p:cNvCxnSpPr/>
            <p:nvPr/>
          </p:nvCxnSpPr>
          <p:spPr>
            <a:xfrm>
              <a:off x="5458500" y="628675"/>
              <a:ext cx="3899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9" name="Shape 169"/>
            <p:cNvCxnSpPr/>
            <p:nvPr/>
          </p:nvCxnSpPr>
          <p:spPr>
            <a:xfrm rot="10800000">
              <a:off x="5450875" y="1009675"/>
              <a:ext cx="3899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600" y="158787"/>
            <a:ext cx="659700" cy="68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448" y="1490787"/>
            <a:ext cx="659700" cy="68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7887" y="1427596"/>
            <a:ext cx="659700" cy="112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324" y="1629612"/>
            <a:ext cx="487499" cy="51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324" y="281275"/>
            <a:ext cx="487499" cy="51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4899" y="308137"/>
            <a:ext cx="487499" cy="51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6574" y="3284475"/>
            <a:ext cx="487499" cy="51982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-90475" y="250500"/>
            <a:ext cx="5999699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36675" y="250500"/>
            <a:ext cx="6230099" cy="12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keeps us up at night?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41323" y="1994931"/>
            <a:ext cx="20499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dirty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Making </a:t>
            </a:r>
            <a:r>
              <a:rPr lang="en-GB" dirty="0" smtClean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a SYSTEM </a:t>
            </a:r>
            <a:r>
              <a:rPr lang="en-GB" dirty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that can appeal to a majority </a:t>
            </a:r>
            <a:r>
              <a:rPr lang="en-GB" dirty="0" smtClean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of users</a:t>
            </a:r>
            <a:endParaRPr lang="en-GB" dirty="0">
              <a:solidFill>
                <a:srgbClr val="666666"/>
              </a:solidFill>
              <a:latin typeface="Nosifer"/>
              <a:ea typeface="Nosifer"/>
              <a:cs typeface="Nosifer"/>
              <a:sym typeface="Nosifer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97750" y="4072050"/>
            <a:ext cx="2390999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Ensuring the </a:t>
            </a:r>
            <a:r>
              <a:rPr lang="en-GB" dirty="0" smtClean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STSTEM works on ALL COMPUTERs</a:t>
            </a:r>
            <a:endParaRPr lang="en-GB" dirty="0">
              <a:solidFill>
                <a:srgbClr val="666666"/>
              </a:solidFill>
              <a:latin typeface="Nosifer"/>
              <a:ea typeface="Nosifer"/>
              <a:cs typeface="Nosifer"/>
              <a:sym typeface="Nosifer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471700" y="937200"/>
            <a:ext cx="2233799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TEACHING</a:t>
            </a:r>
            <a:r>
              <a:rPr lang="zh-CN" altLang="en-US" dirty="0" smtClean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　</a:t>
            </a:r>
            <a:r>
              <a:rPr lang="en-US" altLang="zh-CN" dirty="0" smtClean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Lessons</a:t>
            </a:r>
            <a:endParaRPr lang="en-GB" dirty="0">
              <a:solidFill>
                <a:srgbClr val="666666"/>
              </a:solidFill>
              <a:latin typeface="Nosifer"/>
              <a:ea typeface="Nosifer"/>
              <a:cs typeface="Nosifer"/>
              <a:sym typeface="Nosifer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876256" y="3553403"/>
            <a:ext cx="20499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Having a small team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396375" y="2000278"/>
            <a:ext cx="21789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dirty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Preventing </a:t>
            </a:r>
            <a:r>
              <a:rPr lang="en-GB" dirty="0" smtClean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Users and volunteers exploiting </a:t>
            </a:r>
            <a:r>
              <a:rPr lang="en-GB" dirty="0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bugs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43850" y="3567450"/>
            <a:ext cx="1917599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Advertising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323925" y="4295075"/>
            <a:ext cx="4325099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Convincing local governments to support our idea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85325" y="1087325"/>
            <a:ext cx="27633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GIVING QUALITY CONTENT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872750" y="1087325"/>
            <a:ext cx="1984799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Nosifer"/>
                <a:ea typeface="Nosifer"/>
                <a:cs typeface="Nosifer"/>
                <a:sym typeface="Nosifer"/>
              </a:rPr>
              <a:t>Not having in house animators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447837" y="1943187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399350" y="1090550"/>
            <a:ext cx="3488100" cy="2269199"/>
          </a:xfrm>
          <a:prstGeom prst="ellipse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-90475" y="250500"/>
            <a:ext cx="3072899" cy="686700"/>
          </a:xfrm>
          <a:prstGeom prst="round1Rect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436675" y="250500"/>
            <a:ext cx="1876200" cy="6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Size it up</a:t>
            </a:r>
          </a:p>
        </p:txBody>
      </p:sp>
      <p:sp>
        <p:nvSpPr>
          <p:cNvPr id="202" name="Shape 202"/>
          <p:cNvSpPr/>
          <p:nvPr/>
        </p:nvSpPr>
        <p:spPr>
          <a:xfrm rot="10800000" flipH="1">
            <a:off x="6015961" y="3131576"/>
            <a:ext cx="958499" cy="7487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7052675" y="3448826"/>
            <a:ext cx="1259700" cy="431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latin typeface="Signika"/>
                <a:ea typeface="Signika"/>
                <a:cs typeface="Signika"/>
                <a:sym typeface="Signika"/>
              </a:rPr>
              <a:t>Deployment</a:t>
            </a:r>
          </a:p>
        </p:txBody>
      </p:sp>
      <p:sp>
        <p:nvSpPr>
          <p:cNvPr id="204" name="Shape 204"/>
          <p:cNvSpPr/>
          <p:nvPr/>
        </p:nvSpPr>
        <p:spPr>
          <a:xfrm>
            <a:off x="607125" y="2030900"/>
            <a:ext cx="1001999" cy="38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Market Research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5" name="Shape 205"/>
          <p:cNvCxnSpPr>
            <a:stCxn id="204" idx="3"/>
            <a:endCxn id="206" idx="1"/>
          </p:cNvCxnSpPr>
          <p:nvPr/>
        </p:nvCxnSpPr>
        <p:spPr>
          <a:xfrm rot="10800000" flipH="1">
            <a:off x="1609124" y="2223050"/>
            <a:ext cx="3015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/>
          <p:nvPr/>
        </p:nvSpPr>
        <p:spPr>
          <a:xfrm>
            <a:off x="1910662" y="2010937"/>
            <a:ext cx="671985" cy="4240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Hiring</a:t>
            </a:r>
          </a:p>
        </p:txBody>
      </p:sp>
      <p:cxnSp>
        <p:nvCxnSpPr>
          <p:cNvPr id="207" name="Shape 207"/>
          <p:cNvCxnSpPr>
            <a:stCxn id="206" idx="3"/>
            <a:endCxn id="208" idx="1"/>
          </p:cNvCxnSpPr>
          <p:nvPr/>
        </p:nvCxnSpPr>
        <p:spPr>
          <a:xfrm rot="10800000" flipH="1">
            <a:off x="2582648" y="2221180"/>
            <a:ext cx="350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2932864" y="2026717"/>
            <a:ext cx="1065073" cy="38862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Design Infrastructure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59328" y="1393422"/>
            <a:ext cx="1007747" cy="213192"/>
          </a:xfrm>
          <a:prstGeom prst="flowChartTerminator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2-3 Months</a:t>
            </a:r>
          </a:p>
        </p:txBody>
      </p:sp>
      <p:sp>
        <p:nvSpPr>
          <p:cNvPr id="210" name="Shape 210"/>
          <p:cNvSpPr/>
          <p:nvPr/>
        </p:nvSpPr>
        <p:spPr>
          <a:xfrm>
            <a:off x="1803400" y="2778513"/>
            <a:ext cx="886499" cy="213196"/>
          </a:xfrm>
          <a:prstGeom prst="flowChartTerminator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1-2 months</a:t>
            </a:r>
          </a:p>
        </p:txBody>
      </p:sp>
      <p:sp>
        <p:nvSpPr>
          <p:cNvPr id="211" name="Shape 211"/>
          <p:cNvSpPr/>
          <p:nvPr/>
        </p:nvSpPr>
        <p:spPr>
          <a:xfrm>
            <a:off x="2961539" y="1393422"/>
            <a:ext cx="1007752" cy="213196"/>
          </a:xfrm>
          <a:prstGeom prst="flowChartTerminator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2-3 months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173356" y="1658672"/>
            <a:ext cx="0" cy="32626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3470320" y="1653535"/>
            <a:ext cx="0" cy="32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>
            <a:stCxn id="210" idx="0"/>
            <a:endCxn id="206" idx="2"/>
          </p:cNvCxnSpPr>
          <p:nvPr/>
        </p:nvCxnSpPr>
        <p:spPr>
          <a:xfrm rot="10800000">
            <a:off x="2246649" y="2435013"/>
            <a:ext cx="0" cy="34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 flipH="1">
            <a:off x="2245704" y="1710333"/>
            <a:ext cx="1879" cy="248827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6" name="Shape 216"/>
          <p:cNvSpPr/>
          <p:nvPr/>
        </p:nvSpPr>
        <p:spPr>
          <a:xfrm>
            <a:off x="689990" y="2774049"/>
            <a:ext cx="946403" cy="211301"/>
          </a:xfrm>
          <a:prstGeom prst="flowChartTermina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$3k-$5k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1173356" y="2450659"/>
            <a:ext cx="0" cy="307722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8" name="Shape 218"/>
          <p:cNvSpPr/>
          <p:nvPr/>
        </p:nvSpPr>
        <p:spPr>
          <a:xfrm>
            <a:off x="1743678" y="1456105"/>
            <a:ext cx="1065042" cy="211301"/>
          </a:xfrm>
          <a:prstGeom prst="flowChartTermina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$18k - $22k</a:t>
            </a:r>
          </a:p>
        </p:txBody>
      </p:sp>
      <p:sp>
        <p:nvSpPr>
          <p:cNvPr id="219" name="Shape 219"/>
          <p:cNvSpPr/>
          <p:nvPr/>
        </p:nvSpPr>
        <p:spPr>
          <a:xfrm>
            <a:off x="2992191" y="2782608"/>
            <a:ext cx="946428" cy="211326"/>
          </a:xfrm>
          <a:prstGeom prst="flowChartTermina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$10k-$12k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>
            <a:off x="3439310" y="2452273"/>
            <a:ext cx="0" cy="307722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1" name="Shape 221"/>
          <p:cNvSpPr/>
          <p:nvPr/>
        </p:nvSpPr>
        <p:spPr>
          <a:xfrm>
            <a:off x="4554175" y="2087123"/>
            <a:ext cx="1064999" cy="424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Prioritize Requirements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2" name="Shape 222"/>
          <p:cNvCxnSpPr>
            <a:stCxn id="208" idx="3"/>
            <a:endCxn id="198" idx="2"/>
          </p:cNvCxnSpPr>
          <p:nvPr/>
        </p:nvCxnSpPr>
        <p:spPr>
          <a:xfrm>
            <a:off x="3997938" y="2221030"/>
            <a:ext cx="4014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3" name="Shape 223"/>
          <p:cNvSpPr/>
          <p:nvPr/>
        </p:nvSpPr>
        <p:spPr>
          <a:xfrm>
            <a:off x="6731548" y="2102920"/>
            <a:ext cx="946499" cy="38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Testing &amp; Improvement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5679877" y="2703520"/>
            <a:ext cx="886500" cy="424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Review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5" name="Shape 225"/>
          <p:cNvCxnSpPr>
            <a:stCxn id="221" idx="0"/>
            <a:endCxn id="226" idx="1"/>
          </p:cNvCxnSpPr>
          <p:nvPr/>
        </p:nvCxnSpPr>
        <p:spPr>
          <a:xfrm rot="10800000" flipH="1">
            <a:off x="5086675" y="1511423"/>
            <a:ext cx="504000" cy="57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7" name="Shape 227"/>
          <p:cNvCxnSpPr>
            <a:stCxn id="226" idx="3"/>
            <a:endCxn id="223" idx="0"/>
          </p:cNvCxnSpPr>
          <p:nvPr/>
        </p:nvCxnSpPr>
        <p:spPr>
          <a:xfrm>
            <a:off x="6655584" y="1511388"/>
            <a:ext cx="549300" cy="5915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>
            <a:stCxn id="223" idx="2"/>
            <a:endCxn id="224" idx="3"/>
          </p:cNvCxnSpPr>
          <p:nvPr/>
        </p:nvCxnSpPr>
        <p:spPr>
          <a:xfrm flipH="1">
            <a:off x="6566398" y="2491420"/>
            <a:ext cx="638400" cy="42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9" name="Shape 229"/>
          <p:cNvCxnSpPr>
            <a:stCxn id="224" idx="1"/>
            <a:endCxn id="221" idx="2"/>
          </p:cNvCxnSpPr>
          <p:nvPr/>
        </p:nvCxnSpPr>
        <p:spPr>
          <a:xfrm rot="10800000">
            <a:off x="5086777" y="2511220"/>
            <a:ext cx="593100" cy="40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6" name="Shape 226"/>
          <p:cNvSpPr/>
          <p:nvPr/>
        </p:nvSpPr>
        <p:spPr>
          <a:xfrm>
            <a:off x="5590584" y="1299288"/>
            <a:ext cx="1064999" cy="4241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Development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811239" y="1013397"/>
            <a:ext cx="1007747" cy="213192"/>
          </a:xfrm>
          <a:prstGeom prst="flowChartTerminator">
            <a:avLst/>
          </a:prstGeom>
          <a:solidFill>
            <a:srgbClr val="999999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2-3 months</a:t>
            </a:r>
          </a:p>
        </p:txBody>
      </p:sp>
      <p:cxnSp>
        <p:nvCxnSpPr>
          <p:cNvPr id="231" name="Shape 231"/>
          <p:cNvCxnSpPr>
            <a:stCxn id="230" idx="2"/>
          </p:cNvCxnSpPr>
          <p:nvPr/>
        </p:nvCxnSpPr>
        <p:spPr>
          <a:xfrm flipH="1">
            <a:off x="7696513" y="1226589"/>
            <a:ext cx="618600" cy="4403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>
            <a:stCxn id="233" idx="2"/>
            <a:endCxn id="198" idx="0"/>
          </p:cNvCxnSpPr>
          <p:nvPr/>
        </p:nvCxnSpPr>
        <p:spPr>
          <a:xfrm>
            <a:off x="6142049" y="558882"/>
            <a:ext cx="1500" cy="531599"/>
          </a:xfrm>
          <a:prstGeom prst="straightConnector1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3" name="Shape 233"/>
          <p:cNvSpPr/>
          <p:nvPr/>
        </p:nvSpPr>
        <p:spPr>
          <a:xfrm>
            <a:off x="5609528" y="347580"/>
            <a:ext cx="1065042" cy="211301"/>
          </a:xfrm>
          <a:prstGeom prst="flowChartTermina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 b="1">
                <a:latin typeface="Signika"/>
                <a:ea typeface="Signika"/>
                <a:cs typeface="Signika"/>
                <a:sym typeface="Signika"/>
              </a:rPr>
              <a:t>$125k - $150k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761925" y="1972850"/>
            <a:ext cx="750899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>
                <a:latin typeface="Signika"/>
                <a:ea typeface="Signika"/>
                <a:cs typeface="Signika"/>
                <a:sym typeface="Signika"/>
              </a:rPr>
              <a:t>Sprint Cycle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36675" y="3323812"/>
            <a:ext cx="5359199" cy="12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 b="1" dirty="0">
                <a:latin typeface="Signika"/>
                <a:ea typeface="Signika"/>
                <a:cs typeface="Signika"/>
                <a:sym typeface="Signika"/>
              </a:rPr>
              <a:t>Market Research:</a:t>
            </a:r>
            <a:r>
              <a:rPr lang="en-GB" sz="1000" dirty="0">
                <a:latin typeface="Signika"/>
                <a:ea typeface="Signika"/>
                <a:cs typeface="Signika"/>
                <a:sym typeface="Signika"/>
              </a:rPr>
              <a:t> Basic market Research, Surveys, trends in our target audience - $3000-$4500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 b="1" dirty="0">
                <a:latin typeface="Signika"/>
                <a:ea typeface="Signika"/>
                <a:cs typeface="Signika"/>
                <a:sym typeface="Signika"/>
              </a:rPr>
              <a:t>Hiring:</a:t>
            </a:r>
            <a:r>
              <a:rPr lang="en-GB" sz="1000" dirty="0"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GB" sz="1000" dirty="0" smtClean="0">
                <a:latin typeface="Signika"/>
                <a:ea typeface="Signika"/>
                <a:cs typeface="Signika"/>
                <a:sym typeface="Signika"/>
              </a:rPr>
              <a:t>Developers, Testers </a:t>
            </a:r>
            <a:endParaRPr lang="en-GB" sz="1000" dirty="0">
              <a:latin typeface="Signika"/>
              <a:ea typeface="Signika"/>
              <a:cs typeface="Signika"/>
              <a:sym typeface="Signika"/>
            </a:endParaRPr>
          </a:p>
          <a:p>
            <a:pPr lvl="0" indent="457200" algn="l" rtl="0">
              <a:spcBef>
                <a:spcPts val="0"/>
              </a:spcBef>
              <a:buNone/>
            </a:pPr>
            <a:r>
              <a:rPr lang="en-GB" sz="1000" dirty="0">
                <a:latin typeface="Signika"/>
                <a:ea typeface="Signika"/>
                <a:cs typeface="Signika"/>
                <a:sym typeface="Signika"/>
              </a:rPr>
              <a:t>Salesmen - $18000-$22000 (Cost of Recruitment)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 b="1" dirty="0">
                <a:latin typeface="Signika"/>
                <a:ea typeface="Signika"/>
                <a:cs typeface="Signika"/>
                <a:sym typeface="Signika"/>
              </a:rPr>
              <a:t>Design Infrastructure:</a:t>
            </a:r>
            <a:r>
              <a:rPr lang="en-GB" sz="1000" dirty="0">
                <a:latin typeface="Signika"/>
                <a:ea typeface="Signika"/>
                <a:cs typeface="Signika"/>
                <a:sym typeface="Signika"/>
              </a:rPr>
              <a:t>  $10000-$</a:t>
            </a:r>
            <a:r>
              <a:rPr lang="en-GB" sz="1000" dirty="0" smtClean="0">
                <a:latin typeface="Signika"/>
                <a:ea typeface="Signika"/>
                <a:cs typeface="Signika"/>
                <a:sym typeface="Signika"/>
              </a:rPr>
              <a:t>12000</a:t>
            </a:r>
            <a:endParaRPr lang="en-GB" sz="1000" dirty="0">
              <a:latin typeface="Signika"/>
              <a:ea typeface="Signika"/>
              <a:cs typeface="Signika"/>
              <a:sym typeface="Signik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GB" sz="1000" b="1" dirty="0">
                <a:latin typeface="Signika"/>
                <a:ea typeface="Signika"/>
                <a:cs typeface="Signika"/>
                <a:sym typeface="Signika"/>
              </a:rPr>
              <a:t>Testing and Improvement:</a:t>
            </a:r>
            <a:r>
              <a:rPr lang="en-GB" sz="1000" dirty="0">
                <a:latin typeface="Signika"/>
                <a:ea typeface="Signika"/>
                <a:cs typeface="Signika"/>
                <a:sym typeface="Signika"/>
              </a:rPr>
              <a:t> Debugging, Retouching and Retesting - $5000-$7000 Per Sprint</a:t>
            </a:r>
          </a:p>
          <a:p>
            <a:pPr lvl="0" algn="ctr" rtl="0">
              <a:spcBef>
                <a:spcPts val="0"/>
              </a:spcBef>
              <a:buNone/>
            </a:pPr>
            <a:endParaRPr sz="800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0" name="Shape 25"/>
          <p:cNvSpPr/>
          <p:nvPr/>
        </p:nvSpPr>
        <p:spPr>
          <a:xfrm>
            <a:off x="0" y="5015100"/>
            <a:ext cx="1208399" cy="128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 dirty="0" smtClean="0">
                <a:latin typeface="Calibri"/>
                <a:ea typeface="Calibri"/>
                <a:cs typeface="Calibri"/>
                <a:sym typeface="Calibri"/>
              </a:rPr>
              <a:t>2C4I</a:t>
            </a:r>
            <a:endParaRPr lang="en-GB" sz="1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665</Words>
  <Application>Microsoft Office PowerPoint</Application>
  <PresentationFormat>全屏显示(16:9)</PresentationFormat>
  <Paragraphs>174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Times New Roman</vt:lpstr>
      <vt:lpstr>Nosifer</vt:lpstr>
      <vt:lpstr>Calibri</vt:lpstr>
      <vt:lpstr>Helvetica Neue</vt:lpstr>
      <vt:lpstr>Signika</vt:lpstr>
      <vt:lpstr>Diseño predeterminado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zyc</cp:lastModifiedBy>
  <cp:revision>7</cp:revision>
  <dcterms:modified xsi:type="dcterms:W3CDTF">2015-10-25T07:23:01Z</dcterms:modified>
</cp:coreProperties>
</file>