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2" r:id="rId29"/>
    <p:sldId id="331" r:id="rId30"/>
    <p:sldId id="333" r:id="rId31"/>
    <p:sldId id="336" r:id="rId32"/>
    <p:sldId id="338" r:id="rId33"/>
    <p:sldId id="335" r:id="rId34"/>
    <p:sldId id="261" r:id="rId35"/>
    <p:sldId id="337" r:id="rId36"/>
    <p:sldId id="263" r:id="rId37"/>
    <p:sldId id="264" r:id="rId38"/>
    <p:sldId id="339" r:id="rId39"/>
    <p:sldId id="265" r:id="rId40"/>
    <p:sldId id="262" r:id="rId41"/>
    <p:sldId id="266" r:id="rId42"/>
    <p:sldId id="267" r:id="rId43"/>
    <p:sldId id="268" r:id="rId44"/>
    <p:sldId id="269" r:id="rId45"/>
    <p:sldId id="270" r:id="rId46"/>
    <p:sldId id="271" r:id="rId47"/>
    <p:sldId id="272" r:id="rId48"/>
    <p:sldId id="273" r:id="rId49"/>
    <p:sldId id="274" r:id="rId50"/>
    <p:sldId id="275" r:id="rId51"/>
    <p:sldId id="276" r:id="rId52"/>
    <p:sldId id="334" r:id="rId5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14" y="-888"/>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25/08/2015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25/08/2015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25/08/2015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25/08/2015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25/08/2015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25/08/2015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25/08/2015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25/08/2015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25/08/2015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25/08/2015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25/08/2015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25/08/2015</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4976079"/>
          </a:xfrm>
        </p:spPr>
        <p:txBody>
          <a:bodyPr>
            <a:normAutofit/>
          </a:bodyPr>
          <a:lstStyle/>
          <a:p>
            <a:pPr marL="0" indent="0">
              <a:spcBef>
                <a:spcPts val="900"/>
              </a:spcBef>
              <a:buNone/>
            </a:pPr>
            <a:r>
              <a:rPr lang="en-AU" sz="2000" u="sng" dirty="0" smtClean="0"/>
              <a:t>Role 1</a:t>
            </a:r>
            <a:r>
              <a:rPr lang="en-AU" sz="2000" dirty="0" smtClean="0"/>
              <a:t> – User: Users who use our website to seek some services and get Helpdesk      volunteers’(staff)  help. This including the users who registered and  potential users.</a:t>
            </a:r>
          </a:p>
          <a:p>
            <a:pPr marL="0" indent="0">
              <a:spcBef>
                <a:spcPts val="900"/>
              </a:spcBef>
              <a:buNone/>
            </a:pPr>
            <a:r>
              <a:rPr lang="en-AU" sz="2000" u="sng" dirty="0" smtClean="0"/>
              <a:t>Role 2</a:t>
            </a:r>
            <a:r>
              <a:rPr lang="en-AU" sz="2000" dirty="0" smtClean="0"/>
              <a:t> – Staff: This role is the name of Helpdesk volunteers, they help the users process the request, talk to service providers and give feedback to users.</a:t>
            </a:r>
          </a:p>
          <a:p>
            <a:pPr marL="0" indent="0">
              <a:spcBef>
                <a:spcPts val="900"/>
              </a:spcBef>
              <a:buNone/>
            </a:pPr>
            <a:r>
              <a:rPr lang="en-AU" altLang="zh-CN" sz="2000" u="sng" dirty="0"/>
              <a:t>Role </a:t>
            </a:r>
            <a:r>
              <a:rPr lang="en-AU" altLang="zh-CN" sz="2000" u="sng" dirty="0" smtClean="0"/>
              <a:t>3</a:t>
            </a:r>
            <a:r>
              <a:rPr lang="en-AU" altLang="zh-CN" sz="2000" dirty="0" smtClean="0"/>
              <a:t> </a:t>
            </a:r>
            <a:r>
              <a:rPr lang="en-AU" altLang="zh-CN" sz="2000" dirty="0"/>
              <a:t>– </a:t>
            </a:r>
            <a:r>
              <a:rPr lang="en-AU" sz="2000" dirty="0" smtClean="0"/>
              <a:t>Business owner: This is a role of staff’s leader, they focus on the website running and Helpdesk developing.</a:t>
            </a:r>
          </a:p>
          <a:p>
            <a:pPr marL="0" indent="0">
              <a:spcBef>
                <a:spcPts val="900"/>
              </a:spcBef>
              <a:buNone/>
            </a:pPr>
            <a:r>
              <a:rPr lang="en-AU" altLang="zh-CN" sz="2000" u="sng" dirty="0"/>
              <a:t>Role </a:t>
            </a:r>
            <a:r>
              <a:rPr lang="en-AU" altLang="zh-CN" sz="2000" u="sng" dirty="0" smtClean="0"/>
              <a:t>4</a:t>
            </a:r>
            <a:r>
              <a:rPr lang="en-AU" altLang="zh-CN" sz="2000" dirty="0" smtClean="0"/>
              <a:t> – Service provider: Service  provider is a role of people who providing service to users, they are people who can handle users’ life issues. They provide descriptions of their service and achieve clients by our website, meanwhile they can receive users’ feedback  for their service.</a:t>
            </a:r>
          </a:p>
          <a:p>
            <a:pPr marL="0" indent="0">
              <a:spcBef>
                <a:spcPts val="900"/>
              </a:spcBef>
              <a:buNone/>
            </a:pPr>
            <a:r>
              <a:rPr lang="en-AU" altLang="zh-CN" sz="2000" u="sng" dirty="0"/>
              <a:t>Role </a:t>
            </a:r>
            <a:r>
              <a:rPr lang="en-AU" altLang="zh-CN" sz="2000" u="sng" dirty="0" smtClean="0"/>
              <a:t>5</a:t>
            </a:r>
            <a:r>
              <a:rPr lang="en-AU" altLang="zh-CN" sz="2000" dirty="0" smtClean="0"/>
              <a:t> –Web developer: This role focus on designing and creating Helpdesk website, they are technicians.</a:t>
            </a:r>
            <a:endParaRPr lang="en-AU" sz="2000" dirty="0" smtClean="0"/>
          </a:p>
          <a:p>
            <a:pPr marL="0" indent="0">
              <a:spcBef>
                <a:spcPts val="900"/>
              </a:spcBef>
              <a:buNone/>
            </a:pPr>
            <a:endParaRPr lang="en-AU" sz="2000" dirty="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System Roles</a:t>
            </a:r>
            <a:endParaRPr lang="en-AU"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S09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Staff update the status of issues</a:t>
            </a:r>
            <a:endParaRPr lang="en-AU" sz="2800" dirty="0"/>
          </a:p>
        </p:txBody>
      </p:sp>
      <p:sp>
        <p:nvSpPr>
          <p:cNvPr id="7" name="Rectangle 6"/>
          <p:cNvSpPr/>
          <p:nvPr/>
        </p:nvSpPr>
        <p:spPr>
          <a:xfrm>
            <a:off x="39153" y="822470"/>
            <a:ext cx="9828000" cy="157567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staff, I want to update the status of issue at any time, so that I can improve efficiency of my work.</a:t>
            </a:r>
            <a:endParaRPr lang="en-AU" sz="2400" dirty="0" smtClean="0">
              <a:solidFill>
                <a:schemeClr val="tx1"/>
              </a:solidFill>
            </a:endParaRPr>
          </a:p>
        </p:txBody>
      </p:sp>
      <p:sp>
        <p:nvSpPr>
          <p:cNvPr id="8" name="Rectangle 7"/>
          <p:cNvSpPr/>
          <p:nvPr/>
        </p:nvSpPr>
        <p:spPr>
          <a:xfrm>
            <a:off x="39153" y="2587925"/>
            <a:ext cx="9828000" cy="236760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AU" altLang="zh-CN" sz="2000" dirty="0">
                <a:solidFill>
                  <a:schemeClr val="tx1"/>
                </a:solidFill>
              </a:rPr>
              <a:t>a) After the staff login the homepage, staffs have their account, and they are able to see the request list as well as the status. </a:t>
            </a:r>
            <a:endParaRPr lang="zh-CN" altLang="zh-CN" sz="2000" dirty="0">
              <a:solidFill>
                <a:schemeClr val="tx1"/>
              </a:solidFill>
            </a:endParaRPr>
          </a:p>
          <a:p>
            <a:r>
              <a:rPr lang="en-AU" altLang="zh-CN" sz="2000" dirty="0">
                <a:solidFill>
                  <a:schemeClr val="tx1"/>
                </a:solidFill>
              </a:rPr>
              <a:t>b) The status of the request can be changed by staff at any time. </a:t>
            </a:r>
            <a:endParaRPr lang="zh-CN" altLang="zh-CN" sz="2000" dirty="0">
              <a:solidFill>
                <a:schemeClr val="tx1"/>
              </a:solidFill>
            </a:endParaRPr>
          </a:p>
          <a:p>
            <a:pPr fontAlgn="base"/>
            <a:r>
              <a:rPr lang="en-AU" altLang="zh-CN" sz="2000" dirty="0">
                <a:solidFill>
                  <a:schemeClr val="tx1"/>
                </a:solidFill>
              </a:rPr>
              <a:t>c) When the request status changed, there is two buttons below the request, which is “save” and “cancel”. After click save button, the request status changed. Otherwise, the request has nothing changed.</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Users choose satisfied service providers</a:t>
            </a:r>
            <a:endParaRPr lang="en-AU" sz="2800" dirty="0"/>
          </a:p>
        </p:txBody>
      </p:sp>
      <p:sp>
        <p:nvSpPr>
          <p:cNvPr id="7" name="Rectangle 6"/>
          <p:cNvSpPr/>
          <p:nvPr/>
        </p:nvSpPr>
        <p:spPr>
          <a:xfrm>
            <a:off x="39153" y="822470"/>
            <a:ext cx="9828000" cy="166193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be able to choose what service provider I prefer, so that I can get the satisfied service provider as I prefer.</a:t>
            </a:r>
            <a:endParaRPr lang="en-AU" sz="2400" dirty="0" smtClean="0">
              <a:solidFill>
                <a:schemeClr val="tx1"/>
              </a:solidFill>
            </a:endParaRPr>
          </a:p>
        </p:txBody>
      </p:sp>
      <p:sp>
        <p:nvSpPr>
          <p:cNvPr id="8" name="Rectangle 7"/>
          <p:cNvSpPr/>
          <p:nvPr/>
        </p:nvSpPr>
        <p:spPr>
          <a:xfrm>
            <a:off x="39153" y="2691442"/>
            <a:ext cx="9828000" cy="226408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AU" altLang="zh-CN" sz="2000" dirty="0">
                <a:solidFill>
                  <a:schemeClr val="tx1"/>
                </a:solidFill>
              </a:rPr>
              <a:t>a) There is a service provider list in the service page.</a:t>
            </a:r>
            <a:endParaRPr lang="zh-CN" altLang="zh-CN" sz="2000" dirty="0">
              <a:solidFill>
                <a:schemeClr val="tx1"/>
              </a:solidFill>
            </a:endParaRPr>
          </a:p>
          <a:p>
            <a:r>
              <a:rPr lang="en-AU" altLang="zh-CN" sz="2000" dirty="0">
                <a:solidFill>
                  <a:schemeClr val="tx1"/>
                </a:solidFill>
              </a:rPr>
              <a:t>b) In the service page, if clients want, they can choose the service provider that prefer.</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Service provider can see comments</a:t>
            </a:r>
            <a:endParaRPr lang="en-AU" sz="2800" dirty="0"/>
          </a:p>
        </p:txBody>
      </p:sp>
      <p:sp>
        <p:nvSpPr>
          <p:cNvPr id="7" name="Rectangle 6"/>
          <p:cNvSpPr/>
          <p:nvPr/>
        </p:nvSpPr>
        <p:spPr>
          <a:xfrm>
            <a:off x="39153" y="822470"/>
            <a:ext cx="9828000" cy="169644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service provider, I want to be able to see the comments made by my customers, so that I can improve from it.</a:t>
            </a:r>
            <a:endParaRPr lang="en-AU" sz="2400" dirty="0" smtClean="0">
              <a:solidFill>
                <a:schemeClr val="tx1"/>
              </a:solidFill>
            </a:endParaRPr>
          </a:p>
        </p:txBody>
      </p:sp>
      <p:sp>
        <p:nvSpPr>
          <p:cNvPr id="8" name="Rectangle 7"/>
          <p:cNvSpPr/>
          <p:nvPr/>
        </p:nvSpPr>
        <p:spPr>
          <a:xfrm>
            <a:off x="39153" y="2656936"/>
            <a:ext cx="9828000" cy="229859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altLang="zh-CN" sz="2000" dirty="0" smtClean="0">
                <a:solidFill>
                  <a:schemeClr val="tx1"/>
                </a:solidFill>
              </a:rPr>
              <a:t>a</a:t>
            </a:r>
            <a:r>
              <a:rPr lang="en-AU" altLang="zh-CN" sz="2000" dirty="0">
                <a:solidFill>
                  <a:schemeClr val="tx1"/>
                </a:solidFill>
              </a:rPr>
              <a:t>) Service provider can register on our page as the user.</a:t>
            </a:r>
            <a:endParaRPr lang="zh-CN" altLang="zh-CN" sz="2000" dirty="0">
              <a:solidFill>
                <a:schemeClr val="tx1"/>
              </a:solidFill>
            </a:endParaRPr>
          </a:p>
          <a:p>
            <a:r>
              <a:rPr lang="en-AU" altLang="zh-CN" sz="2000" dirty="0">
                <a:solidFill>
                  <a:schemeClr val="tx1"/>
                </a:solidFill>
              </a:rPr>
              <a:t>b) They can view the user comments after they login, choose the services and service companies. The comments from their users about their service are list below.</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Staffs see the progress of issues</a:t>
            </a:r>
            <a:endParaRPr lang="en-AU" sz="2800" dirty="0"/>
          </a:p>
        </p:txBody>
      </p:sp>
      <p:sp>
        <p:nvSpPr>
          <p:cNvPr id="7" name="Rectangle 6"/>
          <p:cNvSpPr/>
          <p:nvPr/>
        </p:nvSpPr>
        <p:spPr>
          <a:xfrm>
            <a:off x="39153" y="822470"/>
            <a:ext cx="9828000" cy="178270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US" altLang="zh-CN" sz="2400" b="1" dirty="0">
                <a:solidFill>
                  <a:schemeClr val="tx1"/>
                </a:solidFill>
              </a:rPr>
              <a:t>As a staff, I want to see the progress of the customers’ request that I handled, so that I can help user process it in 24 hours.</a:t>
            </a:r>
            <a:endParaRPr lang="zh-CN" altLang="zh-CN" sz="2400" dirty="0">
              <a:solidFill>
                <a:schemeClr val="tx1"/>
              </a:solidFill>
            </a:endParaRPr>
          </a:p>
        </p:txBody>
      </p:sp>
      <p:sp>
        <p:nvSpPr>
          <p:cNvPr id="8" name="Rectangle 7"/>
          <p:cNvSpPr/>
          <p:nvPr/>
        </p:nvSpPr>
        <p:spPr>
          <a:xfrm>
            <a:off x="39153" y="2777706"/>
            <a:ext cx="9828000" cy="217782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AU" altLang="zh-CN" sz="2000" dirty="0">
                <a:solidFill>
                  <a:schemeClr val="tx1"/>
                </a:solidFill>
              </a:rPr>
              <a:t>a) After staff login the website, they can see the customers’ request list that they handled.</a:t>
            </a:r>
            <a:endParaRPr lang="zh-CN" altLang="zh-CN" sz="2000" dirty="0">
              <a:solidFill>
                <a:schemeClr val="tx1"/>
              </a:solidFill>
            </a:endParaRPr>
          </a:p>
          <a:p>
            <a:r>
              <a:rPr lang="en-AU" altLang="zh-CN" sz="2000" dirty="0">
                <a:solidFill>
                  <a:schemeClr val="tx1"/>
                </a:solidFill>
              </a:rPr>
              <a:t>b) They are able to view their request progress, such as “talking with service provider” or others. And which could make them know what next step should do to process the request.</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 can receive alarm when error</a:t>
            </a:r>
            <a:endParaRPr lang="en-AU" sz="2800" dirty="0"/>
          </a:p>
        </p:txBody>
      </p:sp>
      <p:sp>
        <p:nvSpPr>
          <p:cNvPr id="7" name="Rectangle 6"/>
          <p:cNvSpPr/>
          <p:nvPr/>
        </p:nvSpPr>
        <p:spPr>
          <a:xfrm>
            <a:off x="39153" y="822470"/>
            <a:ext cx="9828000" cy="192073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fontAlgn="base"/>
            <a:r>
              <a:rPr lang="en-US" altLang="zh-CN" sz="2400" b="1" dirty="0">
                <a:solidFill>
                  <a:schemeClr val="tx1"/>
                </a:solidFill>
              </a:rPr>
              <a:t>As a user, I would like the website to alert me when there is an error in what I’ve entered so that I don’t receive an error message.  </a:t>
            </a:r>
            <a:endParaRPr lang="zh-CN" altLang="zh-CN" sz="2400" dirty="0">
              <a:solidFill>
                <a:schemeClr val="tx1"/>
              </a:solidFill>
            </a:endParaRPr>
          </a:p>
        </p:txBody>
      </p:sp>
      <p:sp>
        <p:nvSpPr>
          <p:cNvPr id="8" name="Rectangle 7"/>
          <p:cNvSpPr/>
          <p:nvPr/>
        </p:nvSpPr>
        <p:spPr>
          <a:xfrm>
            <a:off x="39153" y="2898475"/>
            <a:ext cx="9828000" cy="205705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AU" altLang="zh-CN" sz="2000" dirty="0">
                <a:solidFill>
                  <a:schemeClr val="tx1"/>
                </a:solidFill>
              </a:rPr>
              <a:t>a) </a:t>
            </a:r>
            <a:r>
              <a:rPr lang="en-US" altLang="zh-CN" sz="2000" dirty="0">
                <a:solidFill>
                  <a:schemeClr val="tx1"/>
                </a:solidFill>
              </a:rPr>
              <a:t>When user login wrong, such as I enter incorrect username or password, there will be a notification behind where I entered, showed “sorry, you entered incorrect.”</a:t>
            </a:r>
            <a:endParaRPr lang="zh-CN" altLang="zh-CN" sz="2000" dirty="0">
              <a:solidFill>
                <a:schemeClr val="tx1"/>
              </a:solidFill>
            </a:endParaRPr>
          </a:p>
          <a:p>
            <a:r>
              <a:rPr lang="en-US" altLang="zh-CN" sz="2000" dirty="0">
                <a:solidFill>
                  <a:schemeClr val="tx1"/>
                </a:solidFill>
              </a:rPr>
              <a:t>b) Users need to enter telephone number, whereas they enter characters, it would showed “sorry, you entered incorrect.”</a:t>
            </a:r>
            <a:endParaRPr lang="zh-CN" altLang="zh-CN"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Stop users before sending invalid data</a:t>
            </a:r>
            <a:endParaRPr lang="en-AU" sz="2800" dirty="0"/>
          </a:p>
        </p:txBody>
      </p:sp>
      <p:sp>
        <p:nvSpPr>
          <p:cNvPr id="7" name="Rectangle 6"/>
          <p:cNvSpPr/>
          <p:nvPr/>
        </p:nvSpPr>
        <p:spPr>
          <a:xfrm>
            <a:off x="39153" y="822471"/>
            <a:ext cx="9828000" cy="105808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US" altLang="zh-CN" sz="2400" b="1" dirty="0">
                <a:solidFill>
                  <a:schemeClr val="tx1"/>
                </a:solidFill>
              </a:rPr>
              <a:t>As a user, I would like the website to stop me before I send in invalid data so that I don’t have to re-write the form.</a:t>
            </a:r>
            <a:endParaRPr lang="zh-CN" altLang="zh-CN" sz="2400" dirty="0">
              <a:solidFill>
                <a:schemeClr val="tx1"/>
              </a:solidFill>
            </a:endParaRPr>
          </a:p>
        </p:txBody>
      </p:sp>
      <p:sp>
        <p:nvSpPr>
          <p:cNvPr id="8" name="Rectangle 7"/>
          <p:cNvSpPr/>
          <p:nvPr/>
        </p:nvSpPr>
        <p:spPr>
          <a:xfrm>
            <a:off x="39153" y="2053087"/>
            <a:ext cx="9828000" cy="290244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AU" altLang="zh-CN" sz="2000" dirty="0">
                <a:solidFill>
                  <a:schemeClr val="tx1"/>
                </a:solidFill>
              </a:rPr>
              <a:t>a) </a:t>
            </a:r>
            <a:r>
              <a:rPr lang="en-US" altLang="zh-CN" sz="2000" dirty="0">
                <a:solidFill>
                  <a:schemeClr val="tx1"/>
                </a:solidFill>
              </a:rPr>
              <a:t>When user enter invalid data, such as enter invalid email address. It would be a notification that “sorry, you have entered invalid data.” And user could change and correct the data.</a:t>
            </a:r>
            <a:endParaRPr lang="zh-CN" altLang="zh-CN" sz="2000" dirty="0">
              <a:solidFill>
                <a:schemeClr val="tx1"/>
              </a:solidFill>
            </a:endParaRPr>
          </a:p>
          <a:p>
            <a:r>
              <a:rPr lang="en-US" altLang="zh-CN" sz="2000" dirty="0">
                <a:solidFill>
                  <a:schemeClr val="tx1"/>
                </a:solidFill>
              </a:rPr>
              <a:t>b) When users need to enter address, if they enter inexistence address, there will be a notification “sorry, you have entered invalid data.”</a:t>
            </a:r>
            <a:endParaRPr lang="zh-CN" altLang="zh-CN" sz="2000" dirty="0">
              <a:solidFill>
                <a:schemeClr val="tx1"/>
              </a:solidFill>
            </a:endParaRPr>
          </a:p>
          <a:p>
            <a:r>
              <a:rPr lang="en-US" altLang="zh-CN" sz="2000" dirty="0">
                <a:solidFill>
                  <a:schemeClr val="tx1"/>
                </a:solidFill>
              </a:rPr>
              <a:t>c) Users need to login in by using correct email address, if they enter inexistence email, they would receive a notification that “sorry, you have entered invalid data” behind what they entered, then user ca fix it.</a:t>
            </a:r>
            <a:endParaRPr lang="zh-CN" altLang="zh-CN" sz="2000" dirty="0">
              <a:solidFill>
                <a:schemeClr val="tx1"/>
              </a:solidFill>
            </a:endParaRPr>
          </a:p>
          <a:p>
            <a:r>
              <a:rPr lang="en-US" altLang="zh-CN" sz="2000" b="1" dirty="0">
                <a:solidFill>
                  <a:schemeClr val="tx1"/>
                </a:solidFill>
              </a:rPr>
              <a:t> </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Page can update automatically when rolling down</a:t>
            </a:r>
            <a:endParaRPr lang="en-AU" sz="2800" dirty="0"/>
          </a:p>
        </p:txBody>
      </p:sp>
      <p:sp>
        <p:nvSpPr>
          <p:cNvPr id="7" name="Rectangle 6"/>
          <p:cNvSpPr/>
          <p:nvPr/>
        </p:nvSpPr>
        <p:spPr>
          <a:xfrm>
            <a:off x="39153" y="822470"/>
            <a:ext cx="9828000" cy="129962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be able to scroll down like auto updating, so that I can see the list as soon as possible.</a:t>
            </a:r>
            <a:endParaRPr lang="en-AU" sz="2400" dirty="0" smtClean="0">
              <a:solidFill>
                <a:schemeClr val="tx1"/>
              </a:solidFill>
            </a:endParaRPr>
          </a:p>
        </p:txBody>
      </p:sp>
      <p:sp>
        <p:nvSpPr>
          <p:cNvPr id="8" name="Rectangle 7"/>
          <p:cNvSpPr/>
          <p:nvPr/>
        </p:nvSpPr>
        <p:spPr>
          <a:xfrm>
            <a:off x="39153" y="2277374"/>
            <a:ext cx="9828000" cy="267815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AU" altLang="zh-CN" sz="2000" dirty="0">
                <a:solidFill>
                  <a:schemeClr val="tx1"/>
                </a:solidFill>
              </a:rPr>
              <a:t>a) When people scroll down the page, the information on the page will be auto updating, for instance, people can scroll down the page and see the newest comment.</a:t>
            </a:r>
            <a:endParaRPr lang="zh-CN" altLang="zh-CN" sz="2000" dirty="0">
              <a:solidFill>
                <a:schemeClr val="tx1"/>
              </a:solidFill>
            </a:endParaRPr>
          </a:p>
          <a:p>
            <a:pPr fontAlgn="base"/>
            <a:r>
              <a:rPr lang="en-AU" altLang="zh-CN" sz="2000" dirty="0">
                <a:solidFill>
                  <a:schemeClr val="tx1"/>
                </a:solidFill>
              </a:rPr>
              <a:t> </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Restrictive place for entering</a:t>
            </a:r>
            <a:endParaRPr lang="en-AU" sz="2800" dirty="0"/>
          </a:p>
        </p:txBody>
      </p:sp>
      <p:sp>
        <p:nvSpPr>
          <p:cNvPr id="7" name="Rectangle 6"/>
          <p:cNvSpPr/>
          <p:nvPr/>
        </p:nvSpPr>
        <p:spPr>
          <a:xfrm>
            <a:off x="39153" y="822470"/>
            <a:ext cx="9828000" cy="117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fontAlgn="base"/>
            <a:r>
              <a:rPr lang="en-AU" altLang="zh-CN" sz="2400" dirty="0"/>
              <a:t> </a:t>
            </a:r>
            <a:r>
              <a:rPr lang="en-US" altLang="zh-CN" sz="2400" b="1" dirty="0" smtClean="0">
                <a:solidFill>
                  <a:schemeClr val="tx1"/>
                </a:solidFill>
              </a:rPr>
              <a:t>As </a:t>
            </a:r>
            <a:r>
              <a:rPr lang="en-US" altLang="zh-CN" sz="2400" b="1" dirty="0">
                <a:solidFill>
                  <a:schemeClr val="tx1"/>
                </a:solidFill>
              </a:rPr>
              <a:t>a web developer, I </a:t>
            </a:r>
            <a:r>
              <a:rPr lang="en-US" altLang="zh-CN" sz="2400" b="1" dirty="0" smtClean="0">
                <a:solidFill>
                  <a:schemeClr val="tx1"/>
                </a:solidFill>
              </a:rPr>
              <a:t>want to a </a:t>
            </a:r>
            <a:r>
              <a:rPr lang="en-US" altLang="zh-CN" sz="2400" b="1" dirty="0">
                <a:solidFill>
                  <a:schemeClr val="tx1"/>
                </a:solidFill>
              </a:rPr>
              <a:t>restriction placed on the number of </a:t>
            </a:r>
            <a:r>
              <a:rPr lang="en-US" altLang="zh-CN" sz="2400" b="1" dirty="0" smtClean="0">
                <a:solidFill>
                  <a:schemeClr val="tx1"/>
                </a:solidFill>
              </a:rPr>
              <a:t>characters when user enter, so that storage space</a:t>
            </a:r>
            <a:r>
              <a:rPr lang="en-US" altLang="zh-CN" sz="2400" b="1" dirty="0">
                <a:solidFill>
                  <a:schemeClr val="tx1"/>
                </a:solidFill>
              </a:rPr>
              <a:t> </a:t>
            </a:r>
            <a:r>
              <a:rPr lang="en-US" altLang="zh-CN" sz="2400" b="1" dirty="0" smtClean="0">
                <a:solidFill>
                  <a:schemeClr val="tx1"/>
                </a:solidFill>
              </a:rPr>
              <a:t>will be saved.</a:t>
            </a:r>
            <a:endParaRPr lang="zh-CN" altLang="zh-CN" sz="2400" dirty="0">
              <a:solidFill>
                <a:schemeClr val="tx1"/>
              </a:solidFill>
            </a:endParaRPr>
          </a:p>
        </p:txBody>
      </p:sp>
      <p:sp>
        <p:nvSpPr>
          <p:cNvPr id="8" name="Rectangle 7"/>
          <p:cNvSpPr/>
          <p:nvPr/>
        </p:nvSpPr>
        <p:spPr>
          <a:xfrm>
            <a:off x="39153" y="2173857"/>
            <a:ext cx="9828000" cy="278167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457200" indent="-457200">
              <a:buAutoNum type="alphaLcParenR"/>
            </a:pPr>
            <a:r>
              <a:rPr lang="en-US" altLang="zh-CN" sz="2000" dirty="0" smtClean="0">
                <a:solidFill>
                  <a:schemeClr val="tx1"/>
                </a:solidFill>
              </a:rPr>
              <a:t>When </a:t>
            </a:r>
            <a:r>
              <a:rPr lang="en-US" altLang="zh-CN" sz="2000" dirty="0">
                <a:solidFill>
                  <a:schemeClr val="tx1"/>
                </a:solidFill>
              </a:rPr>
              <a:t>users enter their information in user page about account setting, for user name, there is a restriction of that user cannot enter more than 50 characters of their user </a:t>
            </a:r>
            <a:r>
              <a:rPr lang="en-US" altLang="zh-CN" sz="2000" dirty="0" smtClean="0">
                <a:solidFill>
                  <a:schemeClr val="tx1"/>
                </a:solidFill>
              </a:rPr>
              <a:t>name.</a:t>
            </a:r>
            <a:endParaRPr lang="en-US" altLang="zh-CN" sz="2000" dirty="0">
              <a:solidFill>
                <a:schemeClr val="tx1"/>
              </a:solidFill>
            </a:endParaRPr>
          </a:p>
          <a:p>
            <a:pPr marL="457200" indent="-457200">
              <a:buAutoNum type="alphaLcParenR"/>
            </a:pPr>
            <a:r>
              <a:rPr lang="en-US" altLang="zh-CN" sz="2000" dirty="0" smtClean="0">
                <a:solidFill>
                  <a:schemeClr val="tx1"/>
                </a:solidFill>
              </a:rPr>
              <a:t>For </a:t>
            </a:r>
            <a:r>
              <a:rPr lang="en-US" altLang="zh-CN" sz="2000" dirty="0">
                <a:solidFill>
                  <a:schemeClr val="tx1"/>
                </a:solidFill>
              </a:rPr>
              <a:t>user password, user cannot enter more than 50 </a:t>
            </a:r>
            <a:r>
              <a:rPr lang="en-US" altLang="zh-CN" sz="2000" dirty="0" smtClean="0">
                <a:solidFill>
                  <a:schemeClr val="tx1"/>
                </a:solidFill>
              </a:rPr>
              <a:t>characters.</a:t>
            </a:r>
          </a:p>
          <a:p>
            <a:pPr marL="457200" indent="-457200">
              <a:buAutoNum type="alphaLcParenR"/>
            </a:pPr>
            <a:r>
              <a:rPr lang="en-US" altLang="zh-CN" sz="2000" dirty="0" smtClean="0">
                <a:solidFill>
                  <a:schemeClr val="tx1"/>
                </a:solidFill>
              </a:rPr>
              <a:t>For </a:t>
            </a:r>
            <a:r>
              <a:rPr lang="en-US" altLang="zh-CN" sz="2000" dirty="0">
                <a:solidFill>
                  <a:schemeClr val="tx1"/>
                </a:solidFill>
              </a:rPr>
              <a:t>user role and user address, user cannot enter more than 50 </a:t>
            </a:r>
            <a:r>
              <a:rPr lang="en-US" altLang="zh-CN" sz="2000" dirty="0" smtClean="0">
                <a:solidFill>
                  <a:schemeClr val="tx1"/>
                </a:solidFill>
              </a:rPr>
              <a:t>characters.</a:t>
            </a:r>
            <a:endParaRPr lang="en-US" altLang="zh-CN" sz="2000" dirty="0">
              <a:solidFill>
                <a:schemeClr val="tx1"/>
              </a:solidFill>
            </a:endParaRPr>
          </a:p>
          <a:p>
            <a:pPr marL="457200" indent="-457200">
              <a:buAutoNum type="alphaLcParenR"/>
            </a:pPr>
            <a:r>
              <a:rPr lang="en-US" altLang="zh-CN" sz="2000" dirty="0" smtClean="0">
                <a:solidFill>
                  <a:schemeClr val="tx1"/>
                </a:solidFill>
              </a:rPr>
              <a:t>For </a:t>
            </a:r>
            <a:r>
              <a:rPr lang="en-US" altLang="zh-CN" sz="2000" dirty="0">
                <a:solidFill>
                  <a:schemeClr val="tx1"/>
                </a:solidFill>
              </a:rPr>
              <a:t>user email, it won’t more than 30 characters.</a:t>
            </a:r>
            <a:endParaRPr lang="zh-CN" altLang="zh-CN" sz="2000" dirty="0">
              <a:solidFill>
                <a:schemeClr val="tx1"/>
              </a:solidFill>
            </a:endParaRPr>
          </a:p>
          <a:p>
            <a:pPr fontAlgn="base"/>
            <a:r>
              <a:rPr lang="en-US" altLang="zh-CN" sz="2000" dirty="0">
                <a:solidFill>
                  <a:schemeClr val="tx1"/>
                </a:solidFill>
              </a:rPr>
              <a:t> </a:t>
            </a:r>
            <a:endParaRPr lang="zh-CN" altLang="zh-CN"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 need to confirm password when registration</a:t>
            </a:r>
            <a:endParaRPr lang="en-AU" sz="2800" dirty="0"/>
          </a:p>
        </p:txBody>
      </p:sp>
      <p:sp>
        <p:nvSpPr>
          <p:cNvPr id="7" name="Rectangle 6"/>
          <p:cNvSpPr/>
          <p:nvPr/>
        </p:nvSpPr>
        <p:spPr>
          <a:xfrm>
            <a:off x="39153" y="822470"/>
            <a:ext cx="9828000" cy="185171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US" altLang="zh-CN" sz="2400" b="1" dirty="0">
                <a:solidFill>
                  <a:schemeClr val="tx1"/>
                </a:solidFill>
              </a:rPr>
              <a:t>As a user, I want to a requirement to confirm my password when creating an account so that I won’t accidently type the wrong one when creating the account.</a:t>
            </a:r>
            <a:endParaRPr lang="zh-CN" altLang="zh-CN" sz="2400" dirty="0">
              <a:solidFill>
                <a:schemeClr val="tx1"/>
              </a:solidFill>
            </a:endParaRPr>
          </a:p>
        </p:txBody>
      </p:sp>
      <p:sp>
        <p:nvSpPr>
          <p:cNvPr id="8" name="Rectangle 7"/>
          <p:cNvSpPr/>
          <p:nvPr/>
        </p:nvSpPr>
        <p:spPr>
          <a:xfrm>
            <a:off x="39153" y="2829464"/>
            <a:ext cx="9828000" cy="212606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AU" altLang="zh-CN" sz="2000" dirty="0">
                <a:solidFill>
                  <a:schemeClr val="tx1"/>
                </a:solidFill>
              </a:rPr>
              <a:t>a) In the login page, user can able to register as a new user. When they create their account, there is a need to create a password.</a:t>
            </a:r>
            <a:endParaRPr lang="zh-CN" altLang="zh-CN" sz="2000" dirty="0">
              <a:solidFill>
                <a:schemeClr val="tx1"/>
              </a:solidFill>
            </a:endParaRPr>
          </a:p>
          <a:p>
            <a:r>
              <a:rPr lang="en-AU" altLang="zh-CN" sz="2000" dirty="0">
                <a:solidFill>
                  <a:schemeClr val="tx1"/>
                </a:solidFill>
              </a:rPr>
              <a:t>b) It is necessary to enter the password a second time, which means they need to enter twice to confirm their password. </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Keep user password unexposed</a:t>
            </a:r>
            <a:endParaRPr lang="en-AU" sz="2800" dirty="0"/>
          </a:p>
        </p:txBody>
      </p:sp>
      <p:sp>
        <p:nvSpPr>
          <p:cNvPr id="7" name="Rectangle 6"/>
          <p:cNvSpPr/>
          <p:nvPr/>
        </p:nvSpPr>
        <p:spPr>
          <a:xfrm>
            <a:off x="39153" y="822470"/>
            <a:ext cx="9828000" cy="161017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a:t>
            </a:r>
            <a:r>
              <a:rPr lang="en-US" altLang="zh-CN" sz="2400" b="1" dirty="0" smtClean="0">
                <a:solidFill>
                  <a:schemeClr val="tx1"/>
                </a:solidFill>
              </a:rPr>
              <a:t>want to be </a:t>
            </a:r>
            <a:r>
              <a:rPr lang="en-US" altLang="zh-CN" sz="2400" b="1" dirty="0">
                <a:solidFill>
                  <a:schemeClr val="tx1"/>
                </a:solidFill>
              </a:rPr>
              <a:t>confident that the website administrators are keeping hashes of passwords </a:t>
            </a:r>
            <a:r>
              <a:rPr lang="en-US" altLang="zh-CN" sz="2400" b="1" dirty="0" smtClean="0">
                <a:solidFill>
                  <a:schemeClr val="tx1"/>
                </a:solidFill>
              </a:rPr>
              <a:t>,so </a:t>
            </a:r>
            <a:r>
              <a:rPr lang="en-US" altLang="zh-CN" sz="2400" b="1" dirty="0">
                <a:solidFill>
                  <a:schemeClr val="tx1"/>
                </a:solidFill>
              </a:rPr>
              <a:t>that my passwords for other sites won’t be exposed if the site’s databases are compromised.</a:t>
            </a:r>
            <a:endParaRPr lang="en-AU" sz="2400" dirty="0" smtClean="0">
              <a:solidFill>
                <a:schemeClr val="tx1"/>
              </a:solidFill>
            </a:endParaRPr>
          </a:p>
        </p:txBody>
      </p:sp>
      <p:sp>
        <p:nvSpPr>
          <p:cNvPr id="8" name="Rectangle 7"/>
          <p:cNvSpPr/>
          <p:nvPr/>
        </p:nvSpPr>
        <p:spPr>
          <a:xfrm>
            <a:off x="39153" y="2553419"/>
            <a:ext cx="9828000" cy="240211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AU" altLang="zh-CN" sz="2000" dirty="0">
                <a:solidFill>
                  <a:schemeClr val="tx1"/>
                </a:solidFill>
              </a:rPr>
              <a:t>a) User is able to receive verification code if they login the website by other sites.</a:t>
            </a:r>
            <a:endParaRPr lang="zh-CN" altLang="zh-CN" sz="2000" dirty="0">
              <a:solidFill>
                <a:schemeClr val="tx1"/>
              </a:solidFill>
            </a:endParaRPr>
          </a:p>
          <a:p>
            <a:pPr fontAlgn="base"/>
            <a:r>
              <a:rPr lang="en-AU" altLang="zh-CN" sz="2000" dirty="0">
                <a:solidFill>
                  <a:schemeClr val="tx1"/>
                </a:solidFill>
              </a:rPr>
              <a:t>b) They need to enter the code after they enter the password.</a:t>
            </a:r>
            <a:endParaRPr lang="zh-CN" altLang="zh-CN" sz="2000" dirty="0">
              <a:solidFill>
                <a:schemeClr val="tx1"/>
              </a:solidFill>
            </a:endParaRPr>
          </a:p>
          <a:p>
            <a:pPr fontAlgn="base"/>
            <a:r>
              <a:rPr lang="en-AU" altLang="zh-CN" sz="2000" dirty="0">
                <a:solidFill>
                  <a:schemeClr val="tx1"/>
                </a:solidFill>
              </a:rPr>
              <a:t>c) User receives a verification email when they update their password.</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US" altLang="zh-CN" sz="2000" dirty="0" smtClean="0">
                <a:solidFill>
                  <a:schemeClr val="tx1"/>
                </a:solidFill>
              </a:rPr>
              <a:t>S01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Present status of issues</a:t>
            </a:r>
            <a:endParaRPr lang="en-AU" sz="2800" dirty="0"/>
          </a:p>
        </p:txBody>
      </p:sp>
      <p:sp>
        <p:nvSpPr>
          <p:cNvPr id="7" name="Rectangle 6"/>
          <p:cNvSpPr/>
          <p:nvPr/>
        </p:nvSpPr>
        <p:spPr>
          <a:xfrm>
            <a:off x="39153" y="822470"/>
            <a:ext cx="9828000" cy="196359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know the status of issues at any time, so that I can arrange a better plan.</a:t>
            </a:r>
            <a:endParaRPr lang="en-AU" sz="2400" dirty="0" smtClean="0">
              <a:solidFill>
                <a:schemeClr val="tx1"/>
              </a:solidFill>
            </a:endParaRPr>
          </a:p>
        </p:txBody>
      </p:sp>
      <p:sp>
        <p:nvSpPr>
          <p:cNvPr id="8" name="Rectangle 7"/>
          <p:cNvSpPr/>
          <p:nvPr/>
        </p:nvSpPr>
        <p:spPr>
          <a:xfrm>
            <a:off x="39153" y="2943225"/>
            <a:ext cx="9828000" cy="201230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AU" altLang="zh-CN" sz="2000" dirty="0">
                <a:solidFill>
                  <a:schemeClr val="tx1"/>
                </a:solidFill>
              </a:rPr>
              <a:t>a) After user login the homepage, there is a box of “check the status”, user can click on the button.</a:t>
            </a:r>
            <a:endParaRPr lang="zh-CN" altLang="zh-CN" sz="2000" dirty="0">
              <a:solidFill>
                <a:schemeClr val="tx1"/>
              </a:solidFill>
            </a:endParaRPr>
          </a:p>
          <a:p>
            <a:r>
              <a:rPr lang="en-AU" altLang="zh-CN" sz="2000" dirty="0">
                <a:solidFill>
                  <a:schemeClr val="tx1"/>
                </a:solidFill>
              </a:rPr>
              <a:t>b) Then the status of request will be shown on the screen, including the request time, who, request details (what kind of services and request) and the status of this request.</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S19</a:t>
            </a:r>
            <a:endParaRPr lang="en-AU" sz="2000" dirty="0">
              <a:solidFill>
                <a:schemeClr val="tx1"/>
              </a:solidFill>
            </a:endParaRPr>
          </a:p>
        </p:txBody>
      </p:sp>
      <p:sp>
        <p:nvSpPr>
          <p:cNvPr id="6" name="Rectangle 5"/>
          <p:cNvSpPr/>
          <p:nvPr/>
        </p:nvSpPr>
        <p:spPr>
          <a:xfrm>
            <a:off x="831153" y="109410"/>
            <a:ext cx="7380000" cy="71306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 can reset password when forgetting password</a:t>
            </a:r>
            <a:endParaRPr lang="en-AU" sz="2800" dirty="0"/>
          </a:p>
        </p:txBody>
      </p:sp>
      <p:sp>
        <p:nvSpPr>
          <p:cNvPr id="7" name="Rectangle 6"/>
          <p:cNvSpPr/>
          <p:nvPr/>
        </p:nvSpPr>
        <p:spPr>
          <a:xfrm>
            <a:off x="39153" y="822470"/>
            <a:ext cx="9828000" cy="167919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US" altLang="zh-CN" sz="2400" b="1" dirty="0">
                <a:solidFill>
                  <a:schemeClr val="tx1"/>
                </a:solidFill>
              </a:rPr>
              <a:t>As a user, I want to be able to reset my password when I forget my password, so that I can log in successfully.</a:t>
            </a:r>
            <a:endParaRPr lang="zh-CN" altLang="zh-CN" sz="2400" dirty="0">
              <a:solidFill>
                <a:schemeClr val="tx1"/>
              </a:solidFill>
            </a:endParaRPr>
          </a:p>
        </p:txBody>
      </p:sp>
      <p:sp>
        <p:nvSpPr>
          <p:cNvPr id="8" name="Rectangle 7"/>
          <p:cNvSpPr/>
          <p:nvPr/>
        </p:nvSpPr>
        <p:spPr>
          <a:xfrm>
            <a:off x="39153" y="2674189"/>
            <a:ext cx="9828000" cy="228134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AU" altLang="zh-CN" sz="2000" dirty="0">
                <a:solidFill>
                  <a:schemeClr val="tx1"/>
                </a:solidFill>
              </a:rPr>
              <a:t>a) User can click the link” I forgot my password”, then the website would send an email to users’ email, user can login in the website from the link in the email.</a:t>
            </a:r>
            <a:endParaRPr lang="zh-CN" altLang="zh-CN" sz="2000" dirty="0">
              <a:solidFill>
                <a:schemeClr val="tx1"/>
              </a:solidFill>
            </a:endParaRPr>
          </a:p>
          <a:p>
            <a:pPr fontAlgn="base"/>
            <a:r>
              <a:rPr lang="en-AU" altLang="zh-CN" sz="2000" dirty="0">
                <a:solidFill>
                  <a:schemeClr val="tx1"/>
                </a:solidFill>
              </a:rPr>
              <a:t>b) After user login, there is a need to reset a new password.</a:t>
            </a:r>
            <a:endParaRPr lang="zh-CN" altLang="zh-CN" sz="2000" dirty="0">
              <a:solidFill>
                <a:schemeClr val="tx1"/>
              </a:solidFill>
            </a:endParaRPr>
          </a:p>
          <a:p>
            <a:pPr fontAlgn="base"/>
            <a:r>
              <a:rPr lang="en-AU" altLang="zh-CN" sz="2000" dirty="0">
                <a:solidFill>
                  <a:schemeClr val="tx1"/>
                </a:solidFill>
              </a:rPr>
              <a:t>c) The new password would also be entered twice to confirm.</a:t>
            </a:r>
            <a:endParaRPr lang="zh-CN" altLang="zh-CN" sz="2000" dirty="0">
              <a:solidFill>
                <a:schemeClr val="tx1"/>
              </a:solidFill>
            </a:endParaRPr>
          </a:p>
          <a:p>
            <a:pPr fontAlgn="base"/>
            <a:r>
              <a:rPr lang="en-AU" altLang="zh-CN" sz="2000" dirty="0">
                <a:solidFill>
                  <a:schemeClr val="tx1"/>
                </a:solidFill>
              </a:rPr>
              <a:t>d) At the account setting page, user can also reset the password by the link in email.</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Users can comment and rank</a:t>
            </a:r>
            <a:endParaRPr lang="en-AU" sz="2800" dirty="0"/>
          </a:p>
        </p:txBody>
      </p:sp>
      <p:sp>
        <p:nvSpPr>
          <p:cNvPr id="7" name="Rectangle 6"/>
          <p:cNvSpPr/>
          <p:nvPr/>
        </p:nvSpPr>
        <p:spPr>
          <a:xfrm>
            <a:off x="39153" y="822470"/>
            <a:ext cx="9828000" cy="143765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comment and rank after the issue has been solved, so that I can give a feedback.</a:t>
            </a:r>
            <a:endParaRPr lang="en-AU" sz="2400" dirty="0" smtClean="0">
              <a:solidFill>
                <a:schemeClr val="tx1"/>
              </a:solidFill>
            </a:endParaRPr>
          </a:p>
        </p:txBody>
      </p:sp>
      <p:sp>
        <p:nvSpPr>
          <p:cNvPr id="8" name="Rectangle 7"/>
          <p:cNvSpPr/>
          <p:nvPr/>
        </p:nvSpPr>
        <p:spPr>
          <a:xfrm>
            <a:off x="39153" y="2449902"/>
            <a:ext cx="9828000" cy="244235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AU" altLang="zh-CN" sz="2000" dirty="0">
                <a:solidFill>
                  <a:schemeClr val="tx1"/>
                </a:solidFill>
              </a:rPr>
              <a:t>a) After user accepted the service, at the service page, they can comment on the service provider about their feeling of the service and rank the service providers from excellent, good, not bad, unsatisfied, and terrible.</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 can deactivate account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deactivate my account at any time so that I can control when to finish using the account.</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US" sz="2000" dirty="0" smtClean="0">
                <a:solidFill>
                  <a:schemeClr val="tx1"/>
                </a:solidFill>
              </a:rPr>
              <a:t>a) </a:t>
            </a:r>
            <a:r>
              <a:rPr lang="en-AU" altLang="zh-CN" sz="2000" dirty="0" smtClean="0">
                <a:solidFill>
                  <a:schemeClr val="tx1"/>
                </a:solidFill>
              </a:rPr>
              <a:t>At </a:t>
            </a:r>
            <a:r>
              <a:rPr lang="en-AU" altLang="zh-CN" sz="2000" dirty="0">
                <a:solidFill>
                  <a:schemeClr val="tx1"/>
                </a:solidFill>
              </a:rPr>
              <a:t>the account setting page, user can choose to deactivate their account, there is a button can close the account. </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Users will be provided with cheapest service</a:t>
            </a:r>
            <a:endParaRPr lang="en-AU" sz="2800" dirty="0"/>
          </a:p>
        </p:txBody>
      </p:sp>
      <p:sp>
        <p:nvSpPr>
          <p:cNvPr id="7" name="Rectangle 6"/>
          <p:cNvSpPr/>
          <p:nvPr/>
        </p:nvSpPr>
        <p:spPr>
          <a:xfrm>
            <a:off x="39153" y="822470"/>
            <a:ext cx="9828000" cy="142039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have the cheapest </a:t>
            </a:r>
            <a:r>
              <a:rPr lang="en-US" altLang="zh-CN" sz="2400" b="1" dirty="0" smtClean="0">
                <a:solidFill>
                  <a:schemeClr val="tx1"/>
                </a:solidFill>
              </a:rPr>
              <a:t>price when I choose service provider, </a:t>
            </a:r>
            <a:r>
              <a:rPr lang="en-US" altLang="zh-CN" sz="2400" b="1" dirty="0">
                <a:solidFill>
                  <a:schemeClr val="tx1"/>
                </a:solidFill>
              </a:rPr>
              <a:t>so that I can save much money.</a:t>
            </a:r>
            <a:endParaRPr lang="en-AU" sz="2400" dirty="0" smtClean="0">
              <a:solidFill>
                <a:schemeClr val="tx1"/>
              </a:solidFill>
            </a:endParaRPr>
          </a:p>
        </p:txBody>
      </p:sp>
      <p:sp>
        <p:nvSpPr>
          <p:cNvPr id="8" name="Rectangle 7"/>
          <p:cNvSpPr/>
          <p:nvPr/>
        </p:nvSpPr>
        <p:spPr>
          <a:xfrm>
            <a:off x="39153" y="2415396"/>
            <a:ext cx="9828000" cy="254013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AU" altLang="zh-CN" sz="2000" dirty="0">
                <a:solidFill>
                  <a:schemeClr val="tx1"/>
                </a:solidFill>
              </a:rPr>
              <a:t>a). After the user enter into one of the service types, they can see many boxes on the top of the web page.</a:t>
            </a:r>
            <a:endParaRPr lang="zh-CN" altLang="zh-CN" sz="2000" dirty="0">
              <a:solidFill>
                <a:schemeClr val="tx1"/>
              </a:solidFill>
            </a:endParaRPr>
          </a:p>
          <a:p>
            <a:r>
              <a:rPr lang="en-AU" altLang="zh-CN" sz="2000" dirty="0">
                <a:solidFill>
                  <a:schemeClr val="tx1"/>
                </a:solidFill>
              </a:rPr>
              <a:t>b). There will have a price box, which can select different types. In that box, users can choose “from cheap to expensive”. After that, the money of different service providers will display in the sequence.</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 can find best service provider</a:t>
            </a:r>
            <a:endParaRPr lang="en-AU" sz="2800" dirty="0"/>
          </a:p>
        </p:txBody>
      </p:sp>
      <p:sp>
        <p:nvSpPr>
          <p:cNvPr id="7" name="Rectangle 6"/>
          <p:cNvSpPr/>
          <p:nvPr/>
        </p:nvSpPr>
        <p:spPr>
          <a:xfrm>
            <a:off x="39153" y="822470"/>
            <a:ext cx="9828000" cy="131688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find the service provider who can provide the best service, so that I can get the most quality help.</a:t>
            </a:r>
            <a:endParaRPr lang="en-AU" sz="2400" dirty="0" smtClean="0">
              <a:solidFill>
                <a:schemeClr val="tx1"/>
              </a:solidFill>
            </a:endParaRPr>
          </a:p>
        </p:txBody>
      </p:sp>
      <p:sp>
        <p:nvSpPr>
          <p:cNvPr id="8" name="Rectangle 7"/>
          <p:cNvSpPr/>
          <p:nvPr/>
        </p:nvSpPr>
        <p:spPr>
          <a:xfrm>
            <a:off x="39153" y="2317613"/>
            <a:ext cx="9828000" cy="268570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AU" altLang="zh-CN" sz="2000" dirty="0">
                <a:solidFill>
                  <a:schemeClr val="tx1"/>
                </a:solidFill>
              </a:rPr>
              <a:t>a). After the user enter into one of the service types, they can see many boxes on the top of the web page.</a:t>
            </a:r>
            <a:endParaRPr lang="zh-CN" altLang="zh-CN" sz="2000" dirty="0">
              <a:solidFill>
                <a:schemeClr val="tx1"/>
              </a:solidFill>
            </a:endParaRPr>
          </a:p>
          <a:p>
            <a:r>
              <a:rPr lang="en-AU" altLang="zh-CN" sz="2000" dirty="0">
                <a:solidFill>
                  <a:schemeClr val="tx1"/>
                </a:solidFill>
              </a:rPr>
              <a:t>b). There will have a quality box, which can select different types. In that box, users can choose “from high quality to low quality”. After that, the quality of different service providers will display in the sequence.</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Users can read terms and condition</a:t>
            </a:r>
            <a:endParaRPr lang="en-AU" sz="2800" dirty="0"/>
          </a:p>
        </p:txBody>
      </p:sp>
      <p:sp>
        <p:nvSpPr>
          <p:cNvPr id="7" name="Rectangle 6"/>
          <p:cNvSpPr/>
          <p:nvPr/>
        </p:nvSpPr>
        <p:spPr>
          <a:xfrm>
            <a:off x="39153" y="822470"/>
            <a:ext cx="9828000" cy="169644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read the terms and conditions, so that I can obey the rules when I browse the website.</a:t>
            </a:r>
            <a:endParaRPr lang="en-AU" sz="2400" dirty="0" smtClean="0">
              <a:solidFill>
                <a:schemeClr val="tx1"/>
              </a:solidFill>
            </a:endParaRPr>
          </a:p>
        </p:txBody>
      </p:sp>
      <p:sp>
        <p:nvSpPr>
          <p:cNvPr id="8" name="Rectangle 7"/>
          <p:cNvSpPr/>
          <p:nvPr/>
        </p:nvSpPr>
        <p:spPr>
          <a:xfrm>
            <a:off x="39153" y="2743200"/>
            <a:ext cx="9828000" cy="221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AU" altLang="zh-CN" sz="2000" dirty="0">
                <a:solidFill>
                  <a:schemeClr val="tx1"/>
                </a:solidFill>
              </a:rPr>
              <a:t>a). Not only the register user, but also the visitor can read the terms and conditions.</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Visitor can browse website without registration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browse the website to know the type of services without register, so that I can decide if I need to register the website.</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US" altLang="zh-CN" sz="2000" dirty="0">
                <a:solidFill>
                  <a:schemeClr val="tx1"/>
                </a:solidFill>
              </a:rPr>
              <a:t>a). The visitor can see different type of services, however, they cannot see the detailed about each service, such as service provider, money and quality.</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Users can know the address of business</a:t>
            </a:r>
            <a:endParaRPr lang="en-AU" sz="2800" dirty="0"/>
          </a:p>
        </p:txBody>
      </p:sp>
      <p:sp>
        <p:nvSpPr>
          <p:cNvPr id="7" name="Rectangle 6"/>
          <p:cNvSpPr/>
          <p:nvPr/>
        </p:nvSpPr>
        <p:spPr>
          <a:xfrm>
            <a:off x="39153" y="822470"/>
            <a:ext cx="9828000" cy="145490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know the detailed address of the business, so that I can go to the address and communicate with staff face to face.</a:t>
            </a:r>
            <a:endParaRPr lang="en-AU" sz="2400" dirty="0" smtClean="0">
              <a:solidFill>
                <a:schemeClr val="tx1"/>
              </a:solidFill>
            </a:endParaRPr>
          </a:p>
        </p:txBody>
      </p:sp>
      <p:sp>
        <p:nvSpPr>
          <p:cNvPr id="8" name="Rectangle 7"/>
          <p:cNvSpPr/>
          <p:nvPr/>
        </p:nvSpPr>
        <p:spPr>
          <a:xfrm>
            <a:off x="39153" y="2449902"/>
            <a:ext cx="9828000" cy="250562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US" altLang="zh-CN" sz="2000" dirty="0">
                <a:solidFill>
                  <a:schemeClr val="tx1"/>
                </a:solidFill>
              </a:rPr>
              <a:t>a). The user can click the “contact us” button in the home page, in that web page, the detailed address of the business will be displayed.</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smtClean="0"/>
              <a:t>Service providers </a:t>
            </a:r>
            <a:r>
              <a:rPr lang="en-AU" altLang="zh-CN" sz="2800" dirty="0"/>
              <a:t>know the address of clients</a:t>
            </a:r>
            <a:endParaRPr lang="en-AU" sz="2800" dirty="0"/>
          </a:p>
        </p:txBody>
      </p:sp>
      <p:sp>
        <p:nvSpPr>
          <p:cNvPr id="7" name="Rectangle 6"/>
          <p:cNvSpPr/>
          <p:nvPr/>
        </p:nvSpPr>
        <p:spPr>
          <a:xfrm>
            <a:off x="39153" y="822470"/>
            <a:ext cx="9828000" cy="161017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service provider, I want to know the detailed address of the client, so that I can easier to do door-to-door service.</a:t>
            </a:r>
            <a:endParaRPr lang="en-AU" sz="2400" dirty="0" smtClean="0">
              <a:solidFill>
                <a:schemeClr val="tx1"/>
              </a:solidFill>
            </a:endParaRPr>
          </a:p>
        </p:txBody>
      </p:sp>
      <p:sp>
        <p:nvSpPr>
          <p:cNvPr id="8" name="Rectangle 7"/>
          <p:cNvSpPr/>
          <p:nvPr/>
        </p:nvSpPr>
        <p:spPr>
          <a:xfrm>
            <a:off x="39153" y="2656936"/>
            <a:ext cx="9828000" cy="229859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US" altLang="zh-CN" sz="2000" dirty="0">
                <a:solidFill>
                  <a:schemeClr val="tx1"/>
                </a:solidFill>
              </a:rPr>
              <a:t>a). After logging in the website, the service provider can see the list of their clients.</a:t>
            </a:r>
            <a:endParaRPr lang="zh-CN" altLang="zh-CN" sz="2000" dirty="0">
              <a:solidFill>
                <a:schemeClr val="tx1"/>
              </a:solidFill>
            </a:endParaRPr>
          </a:p>
          <a:p>
            <a:pPr fontAlgn="base"/>
            <a:r>
              <a:rPr lang="en-US" altLang="zh-CN" sz="2000" dirty="0">
                <a:solidFill>
                  <a:schemeClr val="tx1"/>
                </a:solidFill>
              </a:rPr>
              <a:t>b). When the service provider click one of their clients, the detailed address will be displayed on the web page.</a:t>
            </a:r>
            <a:endParaRPr lang="zh-CN" altLang="zh-CN" sz="2000" dirty="0">
              <a:solidFill>
                <a:schemeClr val="tx1"/>
              </a:solidFill>
            </a:endParaRPr>
          </a:p>
          <a:p>
            <a:pPr fontAlgn="base"/>
            <a:r>
              <a:rPr lang="en-US" altLang="zh-CN" sz="2000" dirty="0">
                <a:solidFill>
                  <a:schemeClr val="tx1"/>
                </a:solidFill>
              </a:rPr>
              <a:t> </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S28</a:t>
            </a:r>
            <a:endParaRPr lang="en-AU" sz="2000" dirty="0">
              <a:solidFill>
                <a:schemeClr val="tx1"/>
              </a:solidFill>
            </a:endParaRPr>
          </a:p>
        </p:txBody>
      </p:sp>
      <p:sp>
        <p:nvSpPr>
          <p:cNvPr id="6" name="Rectangle 5"/>
          <p:cNvSpPr/>
          <p:nvPr/>
        </p:nvSpPr>
        <p:spPr>
          <a:xfrm>
            <a:off x="831153" y="109410"/>
            <a:ext cx="7380000" cy="71306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 can know the phone number and email address to contact staff</a:t>
            </a:r>
            <a:endParaRPr lang="en-AU" sz="2800" dirty="0"/>
          </a:p>
        </p:txBody>
      </p:sp>
      <p:sp>
        <p:nvSpPr>
          <p:cNvPr id="7" name="Rectangle 6"/>
          <p:cNvSpPr/>
          <p:nvPr/>
        </p:nvSpPr>
        <p:spPr>
          <a:xfrm>
            <a:off x="39153" y="822470"/>
            <a:ext cx="9828000" cy="171369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know the phone number or email address of the business, so that I can contact to the staff if I want.</a:t>
            </a:r>
            <a:endParaRPr lang="en-AU" sz="2400" dirty="0" smtClean="0">
              <a:solidFill>
                <a:schemeClr val="tx1"/>
              </a:solidFill>
            </a:endParaRPr>
          </a:p>
        </p:txBody>
      </p:sp>
      <p:sp>
        <p:nvSpPr>
          <p:cNvPr id="8" name="Rectangle 7"/>
          <p:cNvSpPr/>
          <p:nvPr/>
        </p:nvSpPr>
        <p:spPr>
          <a:xfrm>
            <a:off x="39153" y="2674189"/>
            <a:ext cx="9828000" cy="228134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US" altLang="zh-CN" sz="2000" b="1" dirty="0">
                <a:solidFill>
                  <a:schemeClr val="tx1"/>
                </a:solidFill>
              </a:rPr>
              <a:t>a). </a:t>
            </a:r>
            <a:r>
              <a:rPr lang="en-US" altLang="zh-CN" sz="2000" dirty="0">
                <a:solidFill>
                  <a:schemeClr val="tx1"/>
                </a:solidFill>
              </a:rPr>
              <a:t>The user can click the “contact us” button in the home page, in that web page, the phone number of the business will be displayed.</a:t>
            </a:r>
            <a:endParaRPr lang="zh-CN" altLang="zh-CN" sz="2000" dirty="0">
              <a:solidFill>
                <a:schemeClr val="tx1"/>
              </a:solidFill>
            </a:endParaRPr>
          </a:p>
          <a:p>
            <a:pPr fontAlgn="base"/>
            <a:r>
              <a:rPr lang="en-US" altLang="zh-CN" sz="2000" b="1" dirty="0">
                <a:solidFill>
                  <a:schemeClr val="tx1"/>
                </a:solidFill>
              </a:rPr>
              <a:t> </a:t>
            </a:r>
            <a:endParaRPr lang="zh-CN" altLang="zh-CN"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S02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Ensure real people login in</a:t>
            </a:r>
            <a:endParaRPr lang="en-AU" sz="2800" dirty="0"/>
          </a:p>
        </p:txBody>
      </p:sp>
      <p:sp>
        <p:nvSpPr>
          <p:cNvPr id="7" name="Rectangle 6"/>
          <p:cNvSpPr/>
          <p:nvPr/>
        </p:nvSpPr>
        <p:spPr>
          <a:xfrm>
            <a:off x="39153" y="822470"/>
            <a:ext cx="9828000" cy="183500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US" altLang="zh-CN" sz="2400" b="1" dirty="0">
                <a:solidFill>
                  <a:schemeClr val="tx1"/>
                </a:solidFill>
              </a:rPr>
              <a:t>As a business owner, I want to make sure that people logging in on my site are real and true, so that I can process useful information.</a:t>
            </a:r>
            <a:endParaRPr lang="zh-CN" altLang="zh-CN" sz="2400" dirty="0">
              <a:solidFill>
                <a:schemeClr val="tx1"/>
              </a:solidFill>
            </a:endParaRPr>
          </a:p>
          <a:p>
            <a:r>
              <a:rPr lang="en-US" altLang="zh-CN" sz="2400" b="1" dirty="0"/>
              <a:t>   </a:t>
            </a:r>
            <a:endParaRPr lang="zh-CN" altLang="zh-CN" sz="2400" dirty="0"/>
          </a:p>
        </p:txBody>
      </p:sp>
      <p:sp>
        <p:nvSpPr>
          <p:cNvPr id="8" name="Rectangle 7"/>
          <p:cNvSpPr/>
          <p:nvPr/>
        </p:nvSpPr>
        <p:spPr>
          <a:xfrm>
            <a:off x="39153" y="2757488"/>
            <a:ext cx="9828000" cy="219804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US" altLang="zh-CN" sz="2000" dirty="0" smtClean="0">
                <a:solidFill>
                  <a:schemeClr val="tx1"/>
                </a:solidFill>
              </a:rPr>
              <a:t>a</a:t>
            </a:r>
            <a:r>
              <a:rPr lang="en-US" altLang="zh-CN" sz="2000" dirty="0">
                <a:solidFill>
                  <a:schemeClr val="tx1"/>
                </a:solidFill>
              </a:rPr>
              <a:t>) Provide a validation mechanism that when doing login or registering actions, clients will need to enter the numbers or words in the pictures, in order to confirm the clients-end is real people, not malicious programs</a:t>
            </a:r>
            <a:br>
              <a:rPr lang="en-US" altLang="zh-CN" sz="2000" dirty="0">
                <a:solidFill>
                  <a:schemeClr val="tx1"/>
                </a:solidFill>
              </a:rPr>
            </a:br>
            <a:r>
              <a:rPr lang="en-US" altLang="zh-CN" sz="2000" dirty="0" smtClean="0">
                <a:solidFill>
                  <a:schemeClr val="tx1"/>
                </a:solidFill>
              </a:rPr>
              <a:t>b)This</a:t>
            </a:r>
            <a:r>
              <a:rPr lang="en-US" altLang="zh-CN" sz="2000" dirty="0">
                <a:solidFill>
                  <a:schemeClr val="tx1"/>
                </a:solidFill>
              </a:rPr>
              <a:t> mechanism will also improve the safety of the service and reduce the chance and effect of malicious attack.</a:t>
            </a:r>
            <a:endParaRPr lang="zh-CN" altLang="zh-CN" sz="2000" dirty="0">
              <a:solidFill>
                <a:schemeClr val="tx1"/>
              </a:solidFill>
            </a:endParaRPr>
          </a:p>
          <a:p>
            <a:endParaRPr lang="en-AU"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 </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 can see other users' comments</a:t>
            </a:r>
            <a:endParaRPr lang="en-AU" sz="2800" dirty="0"/>
          </a:p>
        </p:txBody>
      </p:sp>
      <p:sp>
        <p:nvSpPr>
          <p:cNvPr id="7" name="Rectangle 6"/>
          <p:cNvSpPr/>
          <p:nvPr/>
        </p:nvSpPr>
        <p:spPr>
          <a:xfrm>
            <a:off x="39153" y="822470"/>
            <a:ext cx="9828000" cy="150666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see the comments from other users, so that I can know the quality of this service provider.</a:t>
            </a:r>
            <a:endParaRPr lang="en-AU" sz="2400" dirty="0" smtClean="0">
              <a:solidFill>
                <a:schemeClr val="tx1"/>
              </a:solidFill>
            </a:endParaRPr>
          </a:p>
        </p:txBody>
      </p:sp>
      <p:sp>
        <p:nvSpPr>
          <p:cNvPr id="8" name="Rectangle 7"/>
          <p:cNvSpPr/>
          <p:nvPr/>
        </p:nvSpPr>
        <p:spPr>
          <a:xfrm>
            <a:off x="39153" y="2501660"/>
            <a:ext cx="9828000" cy="24538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US" altLang="zh-CN" sz="2000" dirty="0">
                <a:solidFill>
                  <a:schemeClr val="tx1"/>
                </a:solidFill>
              </a:rPr>
              <a:t>a). When the user choose a service provider, they can see “comment” button on the top of the web page.</a:t>
            </a:r>
            <a:endParaRPr lang="zh-CN" altLang="zh-CN" sz="2000" dirty="0">
              <a:solidFill>
                <a:schemeClr val="tx1"/>
              </a:solidFill>
            </a:endParaRPr>
          </a:p>
          <a:p>
            <a:r>
              <a:rPr lang="en-US" altLang="zh-CN" sz="2000" dirty="0">
                <a:solidFill>
                  <a:schemeClr val="tx1"/>
                </a:solidFill>
              </a:rPr>
              <a:t>b). After clicking “comment” button, users can read the other users’ comments on the web page.</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t>2</a:t>
            </a: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Users can compare service providers</a:t>
            </a:r>
            <a:endParaRPr lang="en-AU" sz="2800" dirty="0"/>
          </a:p>
        </p:txBody>
      </p:sp>
      <p:sp>
        <p:nvSpPr>
          <p:cNvPr id="7" name="Rectangle 6"/>
          <p:cNvSpPr/>
          <p:nvPr/>
        </p:nvSpPr>
        <p:spPr>
          <a:xfrm>
            <a:off x="39153" y="822470"/>
            <a:ext cx="9828000" cy="143765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see the most appropriate service provider according to my choose type will appear in the first list, so that I can compare service provider easily.</a:t>
            </a:r>
            <a:endParaRPr lang="en-AU" sz="2400" dirty="0" smtClean="0">
              <a:solidFill>
                <a:schemeClr val="tx1"/>
              </a:solidFill>
            </a:endParaRPr>
          </a:p>
        </p:txBody>
      </p:sp>
      <p:sp>
        <p:nvSpPr>
          <p:cNvPr id="8" name="Rectangle 7"/>
          <p:cNvSpPr/>
          <p:nvPr/>
        </p:nvSpPr>
        <p:spPr>
          <a:xfrm>
            <a:off x="39153" y="2432649"/>
            <a:ext cx="9828000" cy="252288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US" altLang="zh-CN" sz="2000" dirty="0">
                <a:solidFill>
                  <a:schemeClr val="tx1"/>
                </a:solidFill>
              </a:rPr>
              <a:t>a). After the user select all the type, the most appropriate service provider will be displayed in the first list. </a:t>
            </a:r>
            <a:endParaRPr lang="zh-CN" altLang="zh-CN" sz="2000" dirty="0">
              <a:solidFill>
                <a:schemeClr val="tx1"/>
              </a:solidFill>
            </a:endParaRPr>
          </a:p>
          <a:p>
            <a:r>
              <a:rPr lang="en-US" altLang="zh-CN" sz="2000" dirty="0">
                <a:solidFill>
                  <a:schemeClr val="tx1"/>
                </a:solidFill>
              </a:rPr>
              <a:t>b). All of the service provider will be displayed in the sequence.</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Logout easily</a:t>
            </a:r>
            <a:endParaRPr lang="en-AU" sz="2800" dirty="0"/>
          </a:p>
        </p:txBody>
      </p:sp>
      <p:sp>
        <p:nvSpPr>
          <p:cNvPr id="7" name="Rectangle 6"/>
          <p:cNvSpPr/>
          <p:nvPr/>
        </p:nvSpPr>
        <p:spPr>
          <a:xfrm>
            <a:off x="39153" y="822470"/>
            <a:ext cx="9828000" cy="136863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altLang="zh-CN" sz="2400" b="1" dirty="0">
                <a:solidFill>
                  <a:schemeClr val="tx1"/>
                </a:solidFill>
              </a:rPr>
              <a:t>As a user, I want to log out when I close the web page, so that I can exit easily.</a:t>
            </a:r>
            <a:endParaRPr lang="zh-CN" altLang="zh-CN" sz="2400" dirty="0">
              <a:solidFill>
                <a:schemeClr val="tx1"/>
              </a:solidFill>
            </a:endParaRPr>
          </a:p>
        </p:txBody>
      </p:sp>
      <p:sp>
        <p:nvSpPr>
          <p:cNvPr id="8" name="Rectangle 7"/>
          <p:cNvSpPr/>
          <p:nvPr/>
        </p:nvSpPr>
        <p:spPr>
          <a:xfrm>
            <a:off x="39153" y="2346385"/>
            <a:ext cx="9828000" cy="260914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US" altLang="zh-CN" sz="2000" dirty="0">
                <a:solidFill>
                  <a:schemeClr val="tx1"/>
                </a:solidFill>
              </a:rPr>
              <a:t>a). If the user close the whole webpage, their account will be logged out automatically. If the users want to enter into the website, they will need to log in again.</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S33</a:t>
            </a:r>
            <a:endParaRPr lang="en-AU" sz="2000" dirty="0">
              <a:solidFill>
                <a:schemeClr val="tx1"/>
              </a:solidFill>
            </a:endParaRPr>
          </a:p>
        </p:txBody>
      </p:sp>
      <p:sp>
        <p:nvSpPr>
          <p:cNvPr id="6" name="Rectangle 5"/>
          <p:cNvSpPr/>
          <p:nvPr/>
        </p:nvSpPr>
        <p:spPr>
          <a:xfrm>
            <a:off x="831153" y="109410"/>
            <a:ext cx="7380000" cy="71306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Background </a:t>
            </a:r>
            <a:r>
              <a:rPr lang="en-AU" altLang="zh-CN" sz="2800" dirty="0" smtClean="0"/>
              <a:t>colour </a:t>
            </a:r>
            <a:r>
              <a:rPr lang="en-AU" altLang="zh-CN" sz="2800" dirty="0"/>
              <a:t>of column can be changed when users' mouse move to that place</a:t>
            </a:r>
            <a:endParaRPr lang="en-AU" sz="2800" dirty="0"/>
          </a:p>
        </p:txBody>
      </p:sp>
      <p:sp>
        <p:nvSpPr>
          <p:cNvPr id="7" name="Rectangle 6"/>
          <p:cNvSpPr/>
          <p:nvPr/>
        </p:nvSpPr>
        <p:spPr>
          <a:xfrm>
            <a:off x="39153" y="822470"/>
            <a:ext cx="9828000" cy="169644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the background color of column which my mouse moving to will change to the different color, so that I know I can click the mouse to enter into the column.</a:t>
            </a:r>
            <a:endParaRPr lang="en-AU" sz="2400" dirty="0" smtClean="0">
              <a:solidFill>
                <a:schemeClr val="tx1"/>
              </a:solidFill>
            </a:endParaRPr>
          </a:p>
        </p:txBody>
      </p:sp>
      <p:sp>
        <p:nvSpPr>
          <p:cNvPr id="8" name="Rectangle 7"/>
          <p:cNvSpPr/>
          <p:nvPr/>
        </p:nvSpPr>
        <p:spPr>
          <a:xfrm>
            <a:off x="39153" y="2656936"/>
            <a:ext cx="9828000" cy="229859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US" altLang="zh-CN" sz="2000" dirty="0">
                <a:solidFill>
                  <a:schemeClr val="tx1"/>
                </a:solidFill>
              </a:rPr>
              <a:t>a). When the user’s mouse move to the words, the color of column will change. For example, the mouse move to “contact us”, the color of this whole column will change.</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smtClean="0"/>
              <a:t>Login </a:t>
            </a:r>
            <a:r>
              <a:rPr lang="en-AU" altLang="zh-CN" sz="2800" dirty="0"/>
              <a:t>in any page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log in the website in any web page, not only in the home page, so that I can log in easily.</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US" altLang="zh-CN" sz="2000" dirty="0">
                <a:solidFill>
                  <a:schemeClr val="tx1"/>
                </a:solidFill>
              </a:rPr>
              <a:t>a). All the web page should have “log in” button.</a:t>
            </a:r>
            <a:endParaRPr lang="zh-CN" altLang="zh-CN" sz="2000" dirty="0">
              <a:solidFill>
                <a:schemeClr val="tx1"/>
              </a:solidFill>
            </a:endParaRPr>
          </a:p>
          <a:p>
            <a:r>
              <a:rPr lang="en-US" altLang="zh-CN" sz="2000" dirty="0">
                <a:solidFill>
                  <a:schemeClr val="tx1"/>
                </a:solidFill>
              </a:rPr>
              <a:t> </a:t>
            </a:r>
            <a:r>
              <a:rPr lang="en-US" altLang="zh-CN" sz="2000" dirty="0" smtClean="0">
                <a:solidFill>
                  <a:schemeClr val="tx1"/>
                </a:solidFill>
              </a:rPr>
              <a:t>b</a:t>
            </a:r>
            <a:r>
              <a:rPr lang="en-US" altLang="zh-CN" sz="2000" dirty="0">
                <a:solidFill>
                  <a:schemeClr val="tx1"/>
                </a:solidFill>
              </a:rPr>
              <a:t>). The “log in” button will be displayed on the top right side of each web page.</a:t>
            </a:r>
            <a:endParaRPr lang="zh-CN" altLang="zh-CN" sz="2000" dirty="0">
              <a:solidFill>
                <a:schemeClr val="tx1"/>
              </a:solidFill>
            </a:endParaRPr>
          </a:p>
          <a:p>
            <a:r>
              <a:rPr lang="en-US" altLang="zh-CN" sz="2000" dirty="0">
                <a:solidFill>
                  <a:schemeClr val="tx1"/>
                </a:solidFill>
              </a:rPr>
              <a:t> </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 can click on logo to back to home page</a:t>
            </a:r>
            <a:endParaRPr lang="en-AU" sz="2800" dirty="0"/>
          </a:p>
        </p:txBody>
      </p:sp>
      <p:sp>
        <p:nvSpPr>
          <p:cNvPr id="7" name="Rectangle 6"/>
          <p:cNvSpPr/>
          <p:nvPr/>
        </p:nvSpPr>
        <p:spPr>
          <a:xfrm>
            <a:off x="39153" y="822470"/>
            <a:ext cx="9828000" cy="164468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click the logo to back to the home page, so that I can go to the home page easily.</a:t>
            </a:r>
            <a:endParaRPr lang="en-AU" sz="2400" dirty="0" smtClean="0">
              <a:solidFill>
                <a:schemeClr val="tx1"/>
              </a:solidFill>
            </a:endParaRPr>
          </a:p>
        </p:txBody>
      </p:sp>
      <p:sp>
        <p:nvSpPr>
          <p:cNvPr id="8" name="Rectangle 7"/>
          <p:cNvSpPr/>
          <p:nvPr/>
        </p:nvSpPr>
        <p:spPr>
          <a:xfrm>
            <a:off x="39153" y="2587925"/>
            <a:ext cx="9828000" cy="236760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US" altLang="zh-CN" sz="2000" dirty="0">
                <a:solidFill>
                  <a:schemeClr val="tx1"/>
                </a:solidFill>
              </a:rPr>
              <a:t>a). The logo will be displayed in all of the web page. It always on the top left of the web page.</a:t>
            </a:r>
            <a:endParaRPr lang="zh-CN" altLang="zh-CN" sz="2000" dirty="0">
              <a:solidFill>
                <a:schemeClr val="tx1"/>
              </a:solidFill>
            </a:endParaRPr>
          </a:p>
          <a:p>
            <a:r>
              <a:rPr lang="en-US" altLang="zh-CN" sz="2000" dirty="0">
                <a:solidFill>
                  <a:schemeClr val="tx1"/>
                </a:solidFill>
              </a:rPr>
              <a:t>b). The user can click the logo to back to the home page at any time.</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Suitable theme </a:t>
            </a:r>
            <a:r>
              <a:rPr lang="en-AU" altLang="zh-CN" sz="2800" dirty="0" smtClean="0"/>
              <a:t>colour </a:t>
            </a:r>
            <a:r>
              <a:rPr lang="en-AU" altLang="zh-CN" sz="2800" dirty="0"/>
              <a:t>for the website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the website have a suitable color, so that I view it with a comfortable feeling.</a:t>
            </a:r>
            <a:endParaRPr lang="en-AU" sz="2400" dirty="0" smtClean="0">
              <a:solidFill>
                <a:schemeClr val="tx1"/>
              </a:solidFill>
            </a:endParaRPr>
          </a:p>
        </p:txBody>
      </p:sp>
      <p:sp>
        <p:nvSpPr>
          <p:cNvPr id="8" name="Rectangle 7"/>
          <p:cNvSpPr/>
          <p:nvPr/>
        </p:nvSpPr>
        <p:spPr>
          <a:xfrm>
            <a:off x="0" y="3305875"/>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US" altLang="zh-CN" sz="2000" dirty="0">
                <a:solidFill>
                  <a:schemeClr val="tx1"/>
                </a:solidFill>
              </a:rPr>
              <a:t>a) The website might use blue and grey as main color.</a:t>
            </a:r>
            <a:endParaRPr lang="zh-CN" altLang="zh-CN" sz="2000" dirty="0">
              <a:solidFill>
                <a:schemeClr val="tx1"/>
              </a:solidFill>
            </a:endParaRPr>
          </a:p>
          <a:p>
            <a:r>
              <a:rPr lang="en-US" altLang="zh-CN" sz="2000" dirty="0">
                <a:solidFill>
                  <a:schemeClr val="tx1"/>
                </a:solidFill>
              </a:rPr>
              <a:t>b) There won’t more than 8 colors in the same page.</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bg1"/>
                </a:solidFill>
              </a:rPr>
              <a:t>Impressive logo of the website</a:t>
            </a:r>
            <a:endParaRPr lang="en-AU" sz="2800" dirty="0">
              <a:solidFill>
                <a:schemeClr val="bg1"/>
              </a:solidFill>
            </a:endParaRP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see a logo of the </a:t>
            </a:r>
            <a:r>
              <a:rPr lang="en-US" altLang="zh-CN" sz="2400" b="1" dirty="0" smtClean="0">
                <a:solidFill>
                  <a:schemeClr val="tx1"/>
                </a:solidFill>
              </a:rPr>
              <a:t>website </a:t>
            </a:r>
            <a:r>
              <a:rPr lang="en-US" altLang="zh-CN" sz="2400" b="1" dirty="0">
                <a:solidFill>
                  <a:schemeClr val="tx1"/>
                </a:solidFill>
              </a:rPr>
              <a:t>at any page</a:t>
            </a:r>
            <a:r>
              <a:rPr lang="en-US" altLang="zh-CN" sz="2400" b="1" dirty="0" smtClean="0">
                <a:solidFill>
                  <a:schemeClr val="tx1"/>
                </a:solidFill>
              </a:rPr>
              <a:t>, </a:t>
            </a:r>
            <a:r>
              <a:rPr lang="en-US" altLang="zh-CN" sz="2400" b="1" dirty="0">
                <a:solidFill>
                  <a:schemeClr val="tx1"/>
                </a:solidFill>
              </a:rPr>
              <a:t>so that I would have a deep impression of the website</a:t>
            </a:r>
            <a:r>
              <a:rPr lang="en-US" altLang="zh-CN" sz="2400" b="1" dirty="0" smtClean="0">
                <a:solidFill>
                  <a:schemeClr val="tx1"/>
                </a:solidFill>
              </a:rPr>
              <a:t>.  </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US" altLang="zh-CN" sz="2000" dirty="0">
                <a:solidFill>
                  <a:schemeClr val="tx1"/>
                </a:solidFill>
              </a:rPr>
              <a:t>a) The logo would show the company's spirit and attitude to the clients.</a:t>
            </a:r>
            <a:endParaRPr lang="zh-CN" altLang="zh-CN" sz="2000" dirty="0">
              <a:solidFill>
                <a:schemeClr val="tx1"/>
              </a:solidFill>
            </a:endParaRPr>
          </a:p>
          <a:p>
            <a:pPr marL="179388" indent="-179388">
              <a:buFont typeface="Arial" pitchFamily="34" charset="0"/>
              <a:buChar char="•"/>
            </a:pPr>
            <a:r>
              <a:rPr lang="en-AU" sz="2000" dirty="0" smtClean="0">
                <a:solidFill>
                  <a:schemeClr val="tx1"/>
                </a:solidFill>
              </a:rPr>
              <a: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S38</a:t>
            </a:r>
            <a:endParaRPr lang="en-AU" sz="2000" dirty="0">
              <a:solidFill>
                <a:schemeClr val="tx1"/>
              </a:solidFill>
            </a:endParaRPr>
          </a:p>
        </p:txBody>
      </p:sp>
      <p:sp>
        <p:nvSpPr>
          <p:cNvPr id="6" name="Rectangle 5"/>
          <p:cNvSpPr/>
          <p:nvPr/>
        </p:nvSpPr>
        <p:spPr>
          <a:xfrm>
            <a:off x="831153" y="109410"/>
            <a:ext cx="7380000" cy="71306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 can see detail information of service provider</a:t>
            </a:r>
            <a:endParaRPr lang="en-AU" sz="2800" dirty="0"/>
          </a:p>
        </p:txBody>
      </p:sp>
      <p:sp>
        <p:nvSpPr>
          <p:cNvPr id="7" name="Rectangle 6"/>
          <p:cNvSpPr/>
          <p:nvPr/>
        </p:nvSpPr>
        <p:spPr>
          <a:xfrm>
            <a:off x="39153" y="822470"/>
            <a:ext cx="9828000" cy="150666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read the detailed information </a:t>
            </a:r>
            <a:r>
              <a:rPr lang="en-US" altLang="zh-CN" sz="2400" b="1" dirty="0" smtClean="0">
                <a:solidFill>
                  <a:schemeClr val="tx1"/>
                </a:solidFill>
              </a:rPr>
              <a:t>(</a:t>
            </a:r>
            <a:r>
              <a:rPr lang="en-US" altLang="zh-CN" sz="2400" b="1" dirty="0">
                <a:solidFill>
                  <a:schemeClr val="tx1"/>
                </a:solidFill>
              </a:rPr>
              <a:t>experience </a:t>
            </a:r>
            <a:r>
              <a:rPr lang="en-US" altLang="zh-CN" sz="2400" b="1" dirty="0" smtClean="0">
                <a:solidFill>
                  <a:schemeClr val="tx1"/>
                </a:solidFill>
              </a:rPr>
              <a:t>) about </a:t>
            </a:r>
            <a:r>
              <a:rPr lang="en-US" altLang="zh-CN" sz="2400" b="1" dirty="0">
                <a:solidFill>
                  <a:schemeClr val="tx1"/>
                </a:solidFill>
              </a:rPr>
              <a:t>the service </a:t>
            </a:r>
            <a:r>
              <a:rPr lang="en-US" altLang="zh-CN" sz="2400" b="1" dirty="0" smtClean="0">
                <a:solidFill>
                  <a:schemeClr val="tx1"/>
                </a:solidFill>
              </a:rPr>
              <a:t>provider, </a:t>
            </a:r>
            <a:r>
              <a:rPr lang="en-US" altLang="zh-CN" sz="2400" b="1" dirty="0">
                <a:solidFill>
                  <a:schemeClr val="tx1"/>
                </a:solidFill>
              </a:rPr>
              <a:t>so that I can select the service provider easily.</a:t>
            </a:r>
            <a:endParaRPr lang="en-AU" sz="2400" dirty="0" smtClean="0">
              <a:solidFill>
                <a:schemeClr val="tx1"/>
              </a:solidFill>
            </a:endParaRPr>
          </a:p>
        </p:txBody>
      </p:sp>
      <p:sp>
        <p:nvSpPr>
          <p:cNvPr id="8" name="Rectangle 7"/>
          <p:cNvSpPr/>
          <p:nvPr/>
        </p:nvSpPr>
        <p:spPr>
          <a:xfrm>
            <a:off x="39153" y="2501660"/>
            <a:ext cx="9828000" cy="24538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US" altLang="zh-CN" sz="2000" dirty="0">
                <a:solidFill>
                  <a:schemeClr val="tx1"/>
                </a:solidFill>
              </a:rPr>
              <a:t>a). When the user choose a service provider, they can see “detail information” button on the top of the web page.</a:t>
            </a:r>
            <a:endParaRPr lang="zh-CN" altLang="zh-CN" sz="2000" dirty="0">
              <a:solidFill>
                <a:schemeClr val="tx1"/>
              </a:solidFill>
            </a:endParaRPr>
          </a:p>
          <a:p>
            <a:r>
              <a:rPr lang="en-US" altLang="zh-CN" sz="2000" dirty="0">
                <a:solidFill>
                  <a:schemeClr val="tx1"/>
                </a:solidFill>
              </a:rPr>
              <a:t>b). After clicking the “detail information” button, the user can read all the information about that service provider.</a:t>
            </a:r>
            <a:endParaRPr lang="zh-CN" altLang="zh-CN" sz="2000" dirty="0">
              <a:solidFill>
                <a:schemeClr val="tx1"/>
              </a:solidFill>
            </a:endParaRPr>
          </a:p>
          <a:p>
            <a:r>
              <a:rPr lang="en-US" altLang="zh-CN" sz="2000" dirty="0">
                <a:solidFill>
                  <a:schemeClr val="tx1"/>
                </a:solidFill>
              </a:rPr>
              <a:t>c). The information should including: working experience, the name, age, photo and contact phone number.</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SNS connection for registration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register from the social network (e.g. Facebook), so that I can save much time.</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US" altLang="zh-CN" sz="2000" dirty="0">
                <a:solidFill>
                  <a:schemeClr val="tx1"/>
                </a:solidFill>
              </a:rPr>
              <a:t>a) There is an API from the Facebook; users are able to register from that to website.</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S03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Contact service provider</a:t>
            </a:r>
            <a:endParaRPr lang="en-AU" sz="2800" dirty="0"/>
          </a:p>
        </p:txBody>
      </p:sp>
      <p:sp>
        <p:nvSpPr>
          <p:cNvPr id="7" name="Rectangle 6"/>
          <p:cNvSpPr/>
          <p:nvPr/>
        </p:nvSpPr>
        <p:spPr>
          <a:xfrm>
            <a:off x="39153" y="822470"/>
            <a:ext cx="9828000" cy="193798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contact the service provider, so that I can make an appointment with him/her.</a:t>
            </a:r>
            <a:endParaRPr lang="en-AU" sz="2400" dirty="0" smtClean="0">
              <a:solidFill>
                <a:schemeClr val="tx1"/>
              </a:solidFill>
            </a:endParaRPr>
          </a:p>
        </p:txBody>
      </p:sp>
      <p:sp>
        <p:nvSpPr>
          <p:cNvPr id="8" name="Rectangle 7"/>
          <p:cNvSpPr/>
          <p:nvPr/>
        </p:nvSpPr>
        <p:spPr>
          <a:xfrm>
            <a:off x="39153" y="2932981"/>
            <a:ext cx="9828000" cy="202254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AU" altLang="zh-CN" sz="2000" dirty="0">
                <a:solidFill>
                  <a:schemeClr val="tx1"/>
                </a:solidFill>
              </a:rPr>
              <a:t>a) The user is able to communicate though our site.</a:t>
            </a:r>
            <a:endParaRPr lang="zh-CN" altLang="zh-CN" sz="2000" dirty="0">
              <a:solidFill>
                <a:schemeClr val="tx1"/>
              </a:solidFill>
            </a:endParaRPr>
          </a:p>
          <a:p>
            <a:r>
              <a:rPr lang="en-AU" altLang="zh-CN" sz="2000" dirty="0">
                <a:solidFill>
                  <a:schemeClr val="tx1"/>
                </a:solidFill>
              </a:rPr>
              <a:t>b) There is a staff list, which including the staff name, and contact details in the service list. </a:t>
            </a:r>
            <a:endParaRPr lang="zh-CN" altLang="zh-CN" sz="2000" dirty="0">
              <a:solidFill>
                <a:schemeClr val="tx1"/>
              </a:solidFill>
            </a:endParaRPr>
          </a:p>
          <a:p>
            <a:pPr fontAlgn="base"/>
            <a:r>
              <a:rPr lang="en-AU" altLang="zh-CN" sz="2000" dirty="0">
                <a:solidFill>
                  <a:schemeClr val="tx1"/>
                </a:solidFill>
              </a:rPr>
              <a:t>c) When users click the button staff list, they can see this list and choose one of them to communicate online.</a:t>
            </a:r>
            <a:endParaRPr lang="zh-CN" altLang="zh-CN"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S40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Visitor can register in any </a:t>
            </a:r>
            <a:r>
              <a:rPr lang="en-AU" altLang="zh-CN" sz="2800" dirty="0" smtClean="0"/>
              <a:t>pages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register in any web page, so that I don’t need to back to the home page if I want to register.</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US" altLang="zh-CN" sz="2000" dirty="0">
                <a:solidFill>
                  <a:schemeClr val="tx1"/>
                </a:solidFill>
              </a:rPr>
              <a:t>a). All the web page should have “register” button.</a:t>
            </a:r>
            <a:endParaRPr lang="zh-CN" altLang="zh-CN" sz="2000" dirty="0">
              <a:solidFill>
                <a:schemeClr val="tx1"/>
              </a:solidFill>
            </a:endParaRPr>
          </a:p>
          <a:p>
            <a:pPr fontAlgn="base"/>
            <a:r>
              <a:rPr lang="en-US" altLang="zh-CN" sz="2000" dirty="0">
                <a:solidFill>
                  <a:schemeClr val="tx1"/>
                </a:solidFill>
              </a:rPr>
              <a:t>b). The “register” button will be displayed on the top right side of each web page.</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S42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Simple user interface can make user easy to use</a:t>
            </a:r>
            <a:endParaRPr lang="en-AU" sz="2800" dirty="0"/>
          </a:p>
        </p:txBody>
      </p:sp>
      <p:sp>
        <p:nvSpPr>
          <p:cNvPr id="7" name="Rectangle 6"/>
          <p:cNvSpPr/>
          <p:nvPr/>
        </p:nvSpPr>
        <p:spPr>
          <a:xfrm>
            <a:off x="39153" y="822470"/>
            <a:ext cx="9828000" cy="166193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have a simple user interface, so that I can find out the service which I need quickly.</a:t>
            </a:r>
            <a:endParaRPr lang="en-AU" sz="2400" dirty="0" smtClean="0">
              <a:solidFill>
                <a:schemeClr val="tx1"/>
              </a:solidFill>
            </a:endParaRPr>
          </a:p>
        </p:txBody>
      </p:sp>
      <p:sp>
        <p:nvSpPr>
          <p:cNvPr id="8" name="Rectangle 7"/>
          <p:cNvSpPr/>
          <p:nvPr/>
        </p:nvSpPr>
        <p:spPr>
          <a:xfrm>
            <a:off x="39153" y="2639683"/>
            <a:ext cx="9828000" cy="231584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US" altLang="zh-CN" sz="2000" dirty="0">
                <a:solidFill>
                  <a:schemeClr val="tx1"/>
                </a:solidFill>
              </a:rPr>
              <a:t>a) The website doesn’t have any other things which might confuse users.</a:t>
            </a:r>
            <a:endParaRPr lang="zh-CN" altLang="zh-CN" sz="2000" dirty="0">
              <a:solidFill>
                <a:schemeClr val="tx1"/>
              </a:solidFill>
            </a:endParaRPr>
          </a:p>
          <a:p>
            <a:pPr fontAlgn="base"/>
            <a:r>
              <a:rPr lang="en-US" altLang="zh-CN" sz="2000" dirty="0">
                <a:solidFill>
                  <a:schemeClr val="tx1"/>
                </a:solidFill>
              </a:rPr>
              <a:t>b) Users need to register or login from the login page, which is easy to find.</a:t>
            </a:r>
            <a:endParaRPr lang="zh-CN" altLang="zh-CN" sz="2000" dirty="0">
              <a:solidFill>
                <a:schemeClr val="tx1"/>
              </a:solidFill>
            </a:endParaRPr>
          </a:p>
          <a:p>
            <a:pPr fontAlgn="base"/>
            <a:r>
              <a:rPr lang="en-US" altLang="zh-CN" sz="2000" dirty="0">
                <a:solidFill>
                  <a:schemeClr val="tx1"/>
                </a:solidFill>
              </a:rPr>
              <a:t>c) The services are easy to find in the services page, there won’t any other information that bothers users.</a:t>
            </a:r>
            <a:endParaRPr lang="zh-CN" altLang="zh-CN" sz="2000" dirty="0">
              <a:solidFill>
                <a:schemeClr val="tx1"/>
              </a:solidFill>
            </a:endParaRPr>
          </a:p>
          <a:p>
            <a:pPr fontAlgn="base"/>
            <a:r>
              <a:rPr lang="en-US" altLang="zh-CN" sz="2000" dirty="0">
                <a:solidFill>
                  <a:schemeClr val="tx1"/>
                </a:solidFill>
              </a:rPr>
              <a:t> </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32556"/>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S41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A nice navigation bar for user</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have navigation, so that I can save time to ask for help.</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lvl="0"/>
            <a:r>
              <a:rPr lang="en-AU" sz="2000" dirty="0" smtClean="0">
                <a:solidFill>
                  <a:schemeClr val="tx1"/>
                </a:solidFill>
              </a:rPr>
              <a:t> a)</a:t>
            </a:r>
            <a:r>
              <a:rPr lang="en-US" altLang="zh-CN" sz="2000" dirty="0" smtClean="0">
                <a:solidFill>
                  <a:schemeClr val="tx1"/>
                </a:solidFill>
              </a:rPr>
              <a:t>There </a:t>
            </a:r>
            <a:r>
              <a:rPr lang="en-US" altLang="zh-CN" sz="2000" dirty="0">
                <a:solidFill>
                  <a:schemeClr val="tx1"/>
                </a:solidFill>
              </a:rPr>
              <a:t>is a simply navigation, which has login &amp; register</a:t>
            </a:r>
            <a:r>
              <a:rPr lang="zh-CN" altLang="zh-CN" sz="2000" dirty="0">
                <a:solidFill>
                  <a:schemeClr val="tx1"/>
                </a:solidFill>
              </a:rPr>
              <a:t>，</a:t>
            </a:r>
            <a:r>
              <a:rPr lang="en-US" altLang="zh-CN" sz="2000" dirty="0">
                <a:solidFill>
                  <a:schemeClr val="tx1"/>
                </a:solidFill>
              </a:rPr>
              <a:t>user , service</a:t>
            </a:r>
            <a:r>
              <a:rPr lang="zh-CN" altLang="zh-CN" sz="2000" dirty="0">
                <a:solidFill>
                  <a:schemeClr val="tx1"/>
                </a:solidFill>
              </a:rPr>
              <a:t>，</a:t>
            </a:r>
            <a:r>
              <a:rPr lang="en-US" altLang="zh-CN" sz="2000" dirty="0">
                <a:solidFill>
                  <a:schemeClr val="tx1"/>
                </a:solidFill>
              </a:rPr>
              <a:t>contact us and about us.</a:t>
            </a:r>
            <a:endParaRPr lang="zh-CN" altLang="zh-CN" sz="2000" dirty="0">
              <a:solidFill>
                <a:schemeClr val="tx1"/>
              </a:solidFill>
            </a:endParaRPr>
          </a:p>
          <a:p>
            <a:r>
              <a:rPr lang="en-US" altLang="zh-CN" sz="2000" dirty="0" smtClean="0">
                <a:solidFill>
                  <a:schemeClr val="tx1"/>
                </a:solidFill>
              </a:rPr>
              <a:t>b)User </a:t>
            </a:r>
            <a:r>
              <a:rPr lang="en-US" altLang="zh-CN" sz="2000" dirty="0">
                <a:solidFill>
                  <a:schemeClr val="tx1"/>
                </a:solidFill>
              </a:rPr>
              <a:t>can know and choose exactly which is they need</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S46</a:t>
            </a:r>
            <a:endParaRPr lang="en-AU" sz="2000" dirty="0">
              <a:solidFill>
                <a:schemeClr val="tx1"/>
              </a:solidFill>
            </a:endParaRPr>
          </a:p>
        </p:txBody>
      </p:sp>
      <p:sp>
        <p:nvSpPr>
          <p:cNvPr id="6" name="Rectangle 5"/>
          <p:cNvSpPr/>
          <p:nvPr/>
        </p:nvSpPr>
        <p:spPr>
          <a:xfrm>
            <a:off x="831153" y="109409"/>
            <a:ext cx="7380000" cy="713059"/>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Staff can receive notification immediately to help users solve problem</a:t>
            </a:r>
            <a:endParaRPr lang="en-AU" sz="2800" dirty="0"/>
          </a:p>
        </p:txBody>
      </p:sp>
      <p:sp>
        <p:nvSpPr>
          <p:cNvPr id="7" name="Rectangle 6"/>
          <p:cNvSpPr/>
          <p:nvPr/>
        </p:nvSpPr>
        <p:spPr>
          <a:xfrm>
            <a:off x="39153" y="822469"/>
            <a:ext cx="9828000" cy="219677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staff, I want to know the client is asking me questions immediately, so that I can help them to solve problems in time.</a:t>
            </a:r>
            <a:endParaRPr lang="en-AU" sz="2400" dirty="0" smtClean="0">
              <a:solidFill>
                <a:schemeClr val="tx1"/>
              </a:solidFill>
            </a:endParaRPr>
          </a:p>
        </p:txBody>
      </p:sp>
      <p:sp>
        <p:nvSpPr>
          <p:cNvPr id="8" name="Rectangle 7"/>
          <p:cNvSpPr/>
          <p:nvPr/>
        </p:nvSpPr>
        <p:spPr>
          <a:xfrm>
            <a:off x="39153" y="3209026"/>
            <a:ext cx="9828000" cy="174650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lvl="0"/>
            <a:r>
              <a:rPr lang="en-AU" sz="2000" dirty="0" smtClean="0">
                <a:solidFill>
                  <a:schemeClr val="tx1"/>
                </a:solidFill>
              </a:rPr>
              <a:t> a)</a:t>
            </a:r>
            <a:r>
              <a:rPr lang="en-US" altLang="zh-CN" sz="2000" dirty="0" smtClean="0">
                <a:solidFill>
                  <a:schemeClr val="tx1"/>
                </a:solidFill>
              </a:rPr>
              <a:t>The </a:t>
            </a:r>
            <a:r>
              <a:rPr lang="en-US" altLang="zh-CN" sz="2000" dirty="0">
                <a:solidFill>
                  <a:schemeClr val="tx1"/>
                </a:solidFill>
              </a:rPr>
              <a:t>staff would receive a notification when there is a user chooses him or her to talk.</a:t>
            </a:r>
            <a:endParaRPr lang="zh-CN" altLang="zh-CN" sz="2000" dirty="0">
              <a:solidFill>
                <a:schemeClr val="tx1"/>
              </a:solidFill>
            </a:endParaRPr>
          </a:p>
          <a:p>
            <a:r>
              <a:rPr lang="en-US" altLang="zh-CN" sz="2000" dirty="0" smtClean="0">
                <a:solidFill>
                  <a:schemeClr val="tx1"/>
                </a:solidFill>
              </a:rPr>
              <a:t> b)The </a:t>
            </a:r>
            <a:r>
              <a:rPr lang="en-US" altLang="zh-CN" sz="2000" dirty="0">
                <a:solidFill>
                  <a:schemeClr val="tx1"/>
                </a:solidFill>
              </a:rPr>
              <a:t>staff can talk with user online by click on the notification.</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S43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Smooth animation effect on the website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have a smooth animation effects using css3 or JavaScript, so that I have a good user experience.</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US" altLang="zh-CN" sz="2000" dirty="0">
                <a:solidFill>
                  <a:schemeClr val="tx1"/>
                </a:solidFill>
              </a:rPr>
              <a:t>a)When user browse the website by moving their mouse, the icon would have animation.</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86000"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S48</a:t>
            </a:r>
            <a:endParaRPr lang="en-AU" sz="2000" dirty="0">
              <a:solidFill>
                <a:schemeClr val="tx1"/>
              </a:solidFill>
            </a:endParaRPr>
          </a:p>
        </p:txBody>
      </p:sp>
      <p:sp>
        <p:nvSpPr>
          <p:cNvPr id="6" name="Rectangle 5"/>
          <p:cNvSpPr/>
          <p:nvPr/>
        </p:nvSpPr>
        <p:spPr>
          <a:xfrm>
            <a:off x="831153" y="109410"/>
            <a:ext cx="7380000" cy="71306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Users' password should be at least six numbers to keep security</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create password at least 6 </a:t>
            </a:r>
            <a:r>
              <a:rPr lang="en-US" altLang="zh-CN" sz="2400" b="1" dirty="0" smtClean="0">
                <a:solidFill>
                  <a:schemeClr val="tx1"/>
                </a:solidFill>
              </a:rPr>
              <a:t>characters, </a:t>
            </a:r>
            <a:r>
              <a:rPr lang="en-US" altLang="zh-CN" sz="2400" b="1" dirty="0">
                <a:solidFill>
                  <a:schemeClr val="tx1"/>
                </a:solidFill>
              </a:rPr>
              <a:t>so that my account would be safer.</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lvl="1" indent="-179388">
              <a:buFont typeface="Arial" pitchFamily="34" charset="0"/>
              <a:buChar char="•"/>
            </a:pPr>
            <a:r>
              <a:rPr lang="en-AU" sz="2000" dirty="0" smtClean="0">
                <a:solidFill>
                  <a:schemeClr val="tx1"/>
                </a:solidFill>
              </a:rPr>
              <a:t> </a:t>
            </a:r>
            <a:r>
              <a:rPr lang="en-US" altLang="zh-CN" dirty="0">
                <a:solidFill>
                  <a:schemeClr val="tx1"/>
                </a:solidFill>
              </a:rPr>
              <a:t>When user set his password less than </a:t>
            </a:r>
            <a:r>
              <a:rPr lang="en-US" altLang="zh-CN" dirty="0" smtClean="0">
                <a:solidFill>
                  <a:schemeClr val="tx1"/>
                </a:solidFill>
              </a:rPr>
              <a:t>6 characters, </a:t>
            </a:r>
            <a:r>
              <a:rPr lang="en-US" altLang="zh-CN" dirty="0">
                <a:solidFill>
                  <a:schemeClr val="tx1"/>
                </a:solidFill>
              </a:rPr>
              <a:t>there would be a notification</a:t>
            </a:r>
            <a:r>
              <a:rPr lang="zh-CN" altLang="zh-CN" dirty="0">
                <a:solidFill>
                  <a:schemeClr val="tx1"/>
                </a:solidFill>
              </a:rPr>
              <a:t>“</a:t>
            </a:r>
            <a:r>
              <a:rPr lang="en-US" altLang="zh-CN" dirty="0">
                <a:solidFill>
                  <a:schemeClr val="tx1"/>
                </a:solidFill>
              </a:rPr>
              <a:t>sorry</a:t>
            </a:r>
            <a:r>
              <a:rPr lang="zh-CN" altLang="zh-CN" dirty="0">
                <a:solidFill>
                  <a:schemeClr val="tx1"/>
                </a:solidFill>
              </a:rPr>
              <a:t>，</a:t>
            </a:r>
            <a:r>
              <a:rPr lang="en-US" altLang="zh-CN" dirty="0">
                <a:solidFill>
                  <a:schemeClr val="tx1"/>
                </a:solidFill>
              </a:rPr>
              <a:t>your password need to more than 6” after the column.</a:t>
            </a:r>
            <a:endParaRPr lang="zh-CN" altLang="zh-CN" sz="14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
        <p:nvSpPr>
          <p:cNvPr id="9" name="Rectangle 11"/>
          <p:cNvSpPr/>
          <p:nvPr/>
        </p:nvSpPr>
        <p:spPr>
          <a:xfrm>
            <a:off x="8355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S44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Check if there is repeat information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web developer, I want </a:t>
            </a:r>
            <a:r>
              <a:rPr lang="en-US" altLang="zh-CN" sz="2400" b="1" dirty="0" smtClean="0">
                <a:solidFill>
                  <a:schemeClr val="tx1"/>
                </a:solidFill>
              </a:rPr>
              <a:t>to a</a:t>
            </a:r>
            <a:r>
              <a:rPr lang="en-US" altLang="zh-CN" sz="2400" b="1" dirty="0">
                <a:solidFill>
                  <a:schemeClr val="tx1"/>
                </a:solidFill>
              </a:rPr>
              <a:t> restriction to check whether the same information of users will be stored </a:t>
            </a:r>
            <a:r>
              <a:rPr lang="en-US" altLang="zh-CN" sz="2400" b="1" dirty="0" smtClean="0">
                <a:solidFill>
                  <a:schemeClr val="tx1"/>
                </a:solidFill>
              </a:rPr>
              <a:t> in</a:t>
            </a:r>
            <a:r>
              <a:rPr lang="en-US" altLang="zh-CN" sz="2400" b="1" dirty="0">
                <a:solidFill>
                  <a:schemeClr val="tx1"/>
                </a:solidFill>
              </a:rPr>
              <a:t> database, so that the user information would not repeat.</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US" altLang="zh-CN" sz="2000" dirty="0" smtClean="0">
                <a:solidFill>
                  <a:schemeClr val="tx1"/>
                </a:solidFill>
              </a:rPr>
              <a:t>A)</a:t>
            </a:r>
            <a:r>
              <a:rPr lang="en-AU" sz="2000" dirty="0" smtClean="0">
                <a:solidFill>
                  <a:schemeClr val="tx1"/>
                </a:solidFill>
              </a:rPr>
              <a:t> </a:t>
            </a:r>
            <a:r>
              <a:rPr lang="en-US" altLang="zh-CN" sz="2000" dirty="0">
                <a:solidFill>
                  <a:schemeClr val="tx1"/>
                </a:solidFill>
              </a:rPr>
              <a:t>System will indicate the information already exist, send a notification  “please try another”.</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
        <p:nvSpPr>
          <p:cNvPr id="9" name="Rectangle 11"/>
          <p:cNvSpPr/>
          <p:nvPr/>
        </p:nvSpPr>
        <p:spPr>
          <a:xfrm>
            <a:off x="8355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S51</a:t>
            </a:r>
            <a:endParaRPr lang="en-AU" sz="2000" dirty="0">
              <a:solidFill>
                <a:schemeClr val="tx1"/>
              </a:solidFill>
            </a:endParaRPr>
          </a:p>
        </p:txBody>
      </p:sp>
      <p:sp>
        <p:nvSpPr>
          <p:cNvPr id="6" name="Rectangle 5"/>
          <p:cNvSpPr/>
          <p:nvPr/>
        </p:nvSpPr>
        <p:spPr>
          <a:xfrm>
            <a:off x="831153" y="109410"/>
            <a:ext cx="7380000" cy="71306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Data type should be written correctly to stored in database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web developer, I want to a restriction to check the data type of information that users write in website is correct, so that it can be stored in database.</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US" altLang="zh-CN" sz="2000" dirty="0">
                <a:solidFill>
                  <a:schemeClr val="tx1"/>
                </a:solidFill>
              </a:rPr>
              <a:t>a) System will indicate the information which is not correct; send a notification “please try again.”</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S45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Only one staff will help user at a time</a:t>
            </a:r>
            <a:endParaRPr lang="en-AU" sz="2800" dirty="0"/>
          </a:p>
        </p:txBody>
      </p:sp>
      <p:sp>
        <p:nvSpPr>
          <p:cNvPr id="7" name="Rectangle 6"/>
          <p:cNvSpPr/>
          <p:nvPr/>
        </p:nvSpPr>
        <p:spPr>
          <a:xfrm>
            <a:off x="39153" y="822470"/>
            <a:ext cx="9828000" cy="176545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have one staff to help me solve the issue when I needed, so that I will not receive too much staff help me at the same time.</a:t>
            </a:r>
            <a:endParaRPr lang="en-AU" sz="2400" dirty="0" smtClean="0">
              <a:solidFill>
                <a:schemeClr val="tx1"/>
              </a:solidFill>
            </a:endParaRPr>
          </a:p>
        </p:txBody>
      </p:sp>
      <p:sp>
        <p:nvSpPr>
          <p:cNvPr id="8" name="Rectangle 7"/>
          <p:cNvSpPr/>
          <p:nvPr/>
        </p:nvSpPr>
        <p:spPr>
          <a:xfrm>
            <a:off x="39153" y="2743200"/>
            <a:ext cx="9828000" cy="221233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US" altLang="zh-CN" sz="2000" dirty="0">
                <a:solidFill>
                  <a:schemeClr val="tx1"/>
                </a:solidFill>
              </a:rPr>
              <a:t>a) The user can choose the specific staff to help him/her on his request when he/she send his request in the service page.</a:t>
            </a:r>
            <a:endParaRPr lang="zh-CN" altLang="zh-CN" sz="2000" dirty="0">
              <a:solidFill>
                <a:schemeClr val="tx1"/>
              </a:solidFill>
            </a:endParaRPr>
          </a:p>
          <a:p>
            <a:r>
              <a:rPr lang="en-US" altLang="zh-CN" sz="2000" dirty="0">
                <a:solidFill>
                  <a:schemeClr val="tx1"/>
                </a:solidFill>
              </a:rPr>
              <a:t>b) For users who have not chosen one staff to help, he system would automatically assign a staff to this request.</a:t>
            </a:r>
            <a:br>
              <a:rPr lang="en-US" altLang="zh-CN" sz="2000" dirty="0">
                <a:solidFill>
                  <a:schemeClr val="tx1"/>
                </a:solidFill>
              </a:rPr>
            </a:b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S50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Users can receive "successfully sent" notification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get a reply back from the web, so that I know my request is sending </a:t>
            </a:r>
            <a:r>
              <a:rPr lang="en-US" altLang="zh-CN" sz="2400" b="1" dirty="0" smtClean="0">
                <a:solidFill>
                  <a:schemeClr val="tx1"/>
                </a:solidFill>
              </a:rPr>
              <a:t>successfully.</a:t>
            </a:r>
            <a:endParaRPr lang="en-AU" sz="2400" dirty="0" smtClean="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US" altLang="zh-CN" sz="2000" dirty="0">
                <a:solidFill>
                  <a:schemeClr val="tx1"/>
                </a:solidFill>
              </a:rPr>
              <a:t>a) When user sends their request in service page, he/she might receive the system automatic reply to his/her email address, which is written about his/her request is sending successfully, we would process your request as soon as possible.</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S04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E-mail notification when found providers</a:t>
            </a:r>
            <a:endParaRPr lang="en-AU" sz="2800" dirty="0"/>
          </a:p>
        </p:txBody>
      </p:sp>
      <p:sp>
        <p:nvSpPr>
          <p:cNvPr id="7" name="Rectangle 6"/>
          <p:cNvSpPr/>
          <p:nvPr/>
        </p:nvSpPr>
        <p:spPr>
          <a:xfrm>
            <a:off x="39153" y="822470"/>
            <a:ext cx="9828000" cy="190347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receive an e-mail when the service provide will be found, so that I can know the information in time.</a:t>
            </a:r>
            <a:endParaRPr lang="en-AU" sz="2400" dirty="0" smtClean="0">
              <a:solidFill>
                <a:schemeClr val="tx1"/>
              </a:solidFill>
            </a:endParaRPr>
          </a:p>
        </p:txBody>
      </p:sp>
      <p:sp>
        <p:nvSpPr>
          <p:cNvPr id="8" name="Rectangle 7"/>
          <p:cNvSpPr/>
          <p:nvPr/>
        </p:nvSpPr>
        <p:spPr>
          <a:xfrm>
            <a:off x="39153" y="2863970"/>
            <a:ext cx="9828000" cy="209156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AU" altLang="zh-CN" sz="2000" dirty="0">
                <a:solidFill>
                  <a:schemeClr val="tx1"/>
                </a:solidFill>
              </a:rPr>
              <a:t>a) Users are able to choose the way they prefer to receive the information, such as email/message when they make their request.</a:t>
            </a:r>
            <a:endParaRPr lang="zh-CN" altLang="zh-CN" sz="2000" dirty="0">
              <a:solidFill>
                <a:schemeClr val="tx1"/>
              </a:solidFill>
            </a:endParaRPr>
          </a:p>
          <a:p>
            <a:pPr fontAlgn="base"/>
            <a:r>
              <a:rPr lang="en-AU" altLang="zh-CN" sz="2000" dirty="0">
                <a:solidFill>
                  <a:schemeClr val="tx1"/>
                </a:solidFill>
              </a:rPr>
              <a:t>b) After staff helped the users find the suitable service provider, they would send the notification to users by the way of user chosen.</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S47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smtClean="0"/>
              <a:t>Online </a:t>
            </a:r>
            <a:r>
              <a:rPr lang="en-AU" altLang="zh-CN" sz="2800" dirty="0"/>
              <a:t>chat support</a:t>
            </a:r>
            <a:r>
              <a:rPr lang="en-AU" sz="2800" dirty="0" smtClean="0"/>
              <a:t> </a:t>
            </a:r>
            <a:endParaRPr lang="en-AU" sz="2800" dirty="0"/>
          </a:p>
        </p:txBody>
      </p:sp>
      <p:sp>
        <p:nvSpPr>
          <p:cNvPr id="7" name="Rectangle 6"/>
          <p:cNvSpPr/>
          <p:nvPr/>
        </p:nvSpPr>
        <p:spPr>
          <a:xfrm>
            <a:off x="39153" y="822470"/>
            <a:ext cx="9828000" cy="136863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have online support, so that I can contact the staff as soon as possible.</a:t>
            </a:r>
            <a:endParaRPr lang="en-AU" sz="2400" dirty="0" smtClean="0">
              <a:solidFill>
                <a:schemeClr val="tx1"/>
              </a:solidFill>
            </a:endParaRPr>
          </a:p>
        </p:txBody>
      </p:sp>
      <p:sp>
        <p:nvSpPr>
          <p:cNvPr id="8" name="Rectangle 7"/>
          <p:cNvSpPr/>
          <p:nvPr/>
        </p:nvSpPr>
        <p:spPr>
          <a:xfrm>
            <a:off x="39153" y="2449902"/>
            <a:ext cx="9828000" cy="250562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US" altLang="zh-CN" sz="2000" dirty="0">
                <a:solidFill>
                  <a:schemeClr val="tx1"/>
                </a:solidFill>
              </a:rPr>
              <a:t>a). Not only the register user, but also new users can have online support.</a:t>
            </a:r>
            <a:endParaRPr lang="zh-CN" altLang="zh-CN" sz="2000" dirty="0">
              <a:solidFill>
                <a:schemeClr val="tx1"/>
              </a:solidFill>
            </a:endParaRPr>
          </a:p>
          <a:p>
            <a:r>
              <a:rPr lang="en-US" altLang="zh-CN" sz="2000" dirty="0">
                <a:solidFill>
                  <a:schemeClr val="tx1"/>
                </a:solidFill>
              </a:rPr>
              <a:t>b). When the user open the webpage, there is an “online support” button on the right side of the page. The user can click that button and there will be a dialog box, which can contact with the staff.</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S49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Generate closure for service provider</a:t>
            </a:r>
            <a:endParaRPr lang="en-AU" sz="2800" dirty="0"/>
          </a:p>
        </p:txBody>
      </p:sp>
      <p:sp>
        <p:nvSpPr>
          <p:cNvPr id="7" name="Rectangle 6"/>
          <p:cNvSpPr/>
          <p:nvPr/>
        </p:nvSpPr>
        <p:spPr>
          <a:xfrm>
            <a:off x="39153" y="822470"/>
            <a:ext cx="9828000" cy="20415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service provider, I want to the website generate a report about the comments and feedback, so that they can archive and analyze the service quality</a:t>
            </a:r>
            <a:endParaRPr lang="en-AU" sz="2400" dirty="0" smtClean="0">
              <a:solidFill>
                <a:schemeClr val="tx1"/>
              </a:solidFill>
            </a:endParaRPr>
          </a:p>
        </p:txBody>
      </p:sp>
      <p:sp>
        <p:nvSpPr>
          <p:cNvPr id="8" name="Rectangle 7"/>
          <p:cNvSpPr/>
          <p:nvPr/>
        </p:nvSpPr>
        <p:spPr>
          <a:xfrm>
            <a:off x="39153" y="3001992"/>
            <a:ext cx="9828000" cy="195353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US" altLang="zh-CN" sz="2000" dirty="0">
                <a:solidFill>
                  <a:schemeClr val="tx1"/>
                </a:solidFill>
              </a:rPr>
              <a:t>a) When service provider wants to see the comments and feedback, there are comments and feedback from user along with summary of the case, they can view quickly.</a:t>
            </a: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15591166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S52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LOGO of the website</a:t>
            </a:r>
            <a:endParaRPr lang="en-AU" sz="2800" dirty="0"/>
          </a:p>
        </p:txBody>
      </p:sp>
      <p:sp>
        <p:nvSpPr>
          <p:cNvPr id="7" name="Rectangle 6"/>
          <p:cNvSpPr/>
          <p:nvPr/>
        </p:nvSpPr>
        <p:spPr>
          <a:xfrm>
            <a:off x="39153" y="822470"/>
            <a:ext cx="9828000" cy="161017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see the logo of the business in the home page, so that I can think if the website is real and true.</a:t>
            </a:r>
            <a:endParaRPr lang="en-AU" sz="2400" dirty="0" smtClean="0">
              <a:solidFill>
                <a:schemeClr val="tx1"/>
              </a:solidFill>
            </a:endParaRPr>
          </a:p>
        </p:txBody>
      </p:sp>
      <p:sp>
        <p:nvSpPr>
          <p:cNvPr id="8" name="Rectangle 7"/>
          <p:cNvSpPr/>
          <p:nvPr/>
        </p:nvSpPr>
        <p:spPr>
          <a:xfrm>
            <a:off x="39153" y="2570672"/>
            <a:ext cx="9828000" cy="238485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t>
            </a:r>
            <a:r>
              <a:rPr lang="en-US" altLang="zh-CN" sz="2000" dirty="0">
                <a:solidFill>
                  <a:schemeClr val="tx1"/>
                </a:solidFill>
              </a:rPr>
              <a:t>a). When the visitor enter into the website, the logo will be displayed on the top left corner of the home page.</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S05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Cancel request easily</a:t>
            </a:r>
            <a:endParaRPr lang="en-AU" sz="2800" dirty="0"/>
          </a:p>
        </p:txBody>
      </p:sp>
      <p:sp>
        <p:nvSpPr>
          <p:cNvPr id="7" name="Rectangle 6"/>
          <p:cNvSpPr/>
          <p:nvPr/>
        </p:nvSpPr>
        <p:spPr>
          <a:xfrm>
            <a:off x="39153" y="822470"/>
            <a:ext cx="9828000" cy="117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I want to cancel the request easily, so that I can update my request in time.</a:t>
            </a:r>
            <a:endParaRPr lang="en-AU" sz="2400" dirty="0" smtClean="0">
              <a:solidFill>
                <a:schemeClr val="tx1"/>
              </a:solidFill>
            </a:endParaRPr>
          </a:p>
        </p:txBody>
      </p:sp>
      <p:sp>
        <p:nvSpPr>
          <p:cNvPr id="8" name="Rectangle 7"/>
          <p:cNvSpPr/>
          <p:nvPr/>
        </p:nvSpPr>
        <p:spPr>
          <a:xfrm>
            <a:off x="39153" y="2363638"/>
            <a:ext cx="9828000" cy="259189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zh-CN" altLang="zh-CN" sz="2000" dirty="0">
                <a:solidFill>
                  <a:schemeClr val="tx1"/>
                </a:solidFill>
              </a:rPr>
              <a:t> </a:t>
            </a:r>
            <a:r>
              <a:rPr lang="en-AU" altLang="zh-CN" sz="2000" dirty="0">
                <a:solidFill>
                  <a:schemeClr val="tx1"/>
                </a:solidFill>
              </a:rPr>
              <a:t>a) After user log in, they can view their information by click the button on the top right user’s account. The request can be seen in it.</a:t>
            </a:r>
            <a:endParaRPr lang="zh-CN" altLang="zh-CN" sz="2000" dirty="0">
              <a:solidFill>
                <a:schemeClr val="tx1"/>
              </a:solidFill>
            </a:endParaRPr>
          </a:p>
          <a:p>
            <a:r>
              <a:rPr lang="en-AU" altLang="zh-CN" sz="2000" dirty="0">
                <a:solidFill>
                  <a:schemeClr val="tx1"/>
                </a:solidFill>
              </a:rPr>
              <a:t>b) User could choose the request that they would like to cancel, when the click the request, there is a specific request shown.</a:t>
            </a:r>
            <a:endParaRPr lang="zh-CN" altLang="zh-CN" sz="2000" dirty="0">
              <a:solidFill>
                <a:schemeClr val="tx1"/>
              </a:solidFill>
            </a:endParaRPr>
          </a:p>
          <a:p>
            <a:pPr fontAlgn="base"/>
            <a:r>
              <a:rPr lang="en-AU" altLang="zh-CN" sz="2000" dirty="0">
                <a:solidFill>
                  <a:schemeClr val="tx1"/>
                </a:solidFill>
              </a:rPr>
              <a:t>c) On the top right of the request, there is a delete button, when user click it; there is a pop up window show” do you confirm delete the request”. After user confirming delete, the request will be cancelled.</a:t>
            </a:r>
            <a:endParaRPr lang="zh-CN" altLang="zh-CN" sz="2000" dirty="0">
              <a:solidFill>
                <a:schemeClr val="tx1"/>
              </a:solidFill>
            </a:endParaRPr>
          </a:p>
          <a:p>
            <a:r>
              <a:rPr lang="en-US" altLang="zh-CN" sz="2000" b="1" dirty="0">
                <a:solidFill>
                  <a:schemeClr val="tx1"/>
                </a:solidFill>
              </a:rPr>
              <a:t> </a:t>
            </a:r>
            <a:endParaRPr lang="zh-CN" altLang="zh-CN"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S06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Translation function</a:t>
            </a:r>
            <a:endParaRPr lang="en-AU" sz="2800" dirty="0"/>
          </a:p>
        </p:txBody>
      </p:sp>
      <p:sp>
        <p:nvSpPr>
          <p:cNvPr id="7" name="Rectangle 6"/>
          <p:cNvSpPr/>
          <p:nvPr/>
        </p:nvSpPr>
        <p:spPr>
          <a:xfrm>
            <a:off x="39153" y="822470"/>
            <a:ext cx="9828000" cy="14031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user who English is not very good, I want to translate into my native language, so that I can ask for help accurately.</a:t>
            </a:r>
            <a:endParaRPr lang="en-AU" sz="2400" dirty="0" smtClean="0">
              <a:solidFill>
                <a:schemeClr val="tx1"/>
              </a:solidFill>
            </a:endParaRPr>
          </a:p>
        </p:txBody>
      </p:sp>
      <p:sp>
        <p:nvSpPr>
          <p:cNvPr id="8" name="Rectangle 7"/>
          <p:cNvSpPr/>
          <p:nvPr/>
        </p:nvSpPr>
        <p:spPr>
          <a:xfrm>
            <a:off x="39153" y="2622430"/>
            <a:ext cx="9828000" cy="23331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AU" altLang="zh-CN" sz="2000" dirty="0">
                <a:solidFill>
                  <a:schemeClr val="tx1"/>
                </a:solidFill>
              </a:rPr>
              <a:t>a) The website has at least three languages, which can help international students to solve language problems of our website.</a:t>
            </a:r>
            <a:endParaRPr lang="zh-CN" altLang="zh-CN" sz="2000" dirty="0">
              <a:solidFill>
                <a:schemeClr val="tx1"/>
              </a:solidFill>
            </a:endParaRPr>
          </a:p>
          <a:p>
            <a:pPr fontAlgn="base"/>
            <a:r>
              <a:rPr lang="en-AU" altLang="zh-CN" sz="2000" dirty="0">
                <a:solidFill>
                  <a:schemeClr val="tx1"/>
                </a:solidFill>
              </a:rPr>
              <a:t>b) The three languages are English, Chinese and Korean.</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S07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Provide users' phone number</a:t>
            </a:r>
            <a:endParaRPr lang="en-AU" sz="2800" dirty="0"/>
          </a:p>
        </p:txBody>
      </p:sp>
      <p:sp>
        <p:nvSpPr>
          <p:cNvPr id="7" name="Rectangle 6"/>
          <p:cNvSpPr/>
          <p:nvPr/>
        </p:nvSpPr>
        <p:spPr>
          <a:xfrm>
            <a:off x="39153" y="822470"/>
            <a:ext cx="9828000" cy="195523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service provider, I want to have the phone number of my customer, so that I can contact </a:t>
            </a:r>
            <a:r>
              <a:rPr lang="en-US" altLang="zh-CN" sz="2400" b="1" dirty="0" smtClean="0">
                <a:solidFill>
                  <a:schemeClr val="tx1"/>
                </a:solidFill>
              </a:rPr>
              <a:t>them.</a:t>
            </a:r>
            <a:endParaRPr lang="en-AU" sz="2400" dirty="0" smtClean="0">
              <a:solidFill>
                <a:schemeClr val="tx1"/>
              </a:solidFill>
            </a:endParaRPr>
          </a:p>
        </p:txBody>
      </p:sp>
      <p:sp>
        <p:nvSpPr>
          <p:cNvPr id="8" name="Rectangle 7"/>
          <p:cNvSpPr/>
          <p:nvPr/>
        </p:nvSpPr>
        <p:spPr>
          <a:xfrm>
            <a:off x="39153" y="2932981"/>
            <a:ext cx="9828000" cy="202254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fontAlgn="base"/>
            <a:r>
              <a:rPr lang="en-AU" sz="2000" dirty="0" smtClean="0">
                <a:solidFill>
                  <a:schemeClr val="tx1"/>
                </a:solidFill>
              </a:rPr>
              <a:t> </a:t>
            </a:r>
            <a:r>
              <a:rPr lang="en-AU" altLang="zh-CN" sz="2000" dirty="0">
                <a:solidFill>
                  <a:schemeClr val="tx1"/>
                </a:solidFill>
              </a:rPr>
              <a:t>a) This is link to customers’ information security, which means if they would like to show their information to service provider, they can choose to give their information to the service provider when they apply their request, otherwise, the customers’ information will be in security.</a:t>
            </a:r>
            <a:endParaRPr lang="zh-CN" altLang="zh-CN" sz="2000" dirty="0">
              <a:solidFill>
                <a:schemeClr val="tx1"/>
              </a:solidFill>
            </a:endParaRPr>
          </a:p>
          <a:p>
            <a:r>
              <a:rPr lang="en-US" altLang="zh-CN" sz="2000" b="1" dirty="0">
                <a:solidFill>
                  <a:schemeClr val="tx1"/>
                </a:solidFill>
              </a:rPr>
              <a:t> </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S08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2800" dirty="0"/>
              <a:t>Staff knows which issues are under processing</a:t>
            </a:r>
            <a:endParaRPr lang="en-AU" sz="2800" dirty="0"/>
          </a:p>
        </p:txBody>
      </p:sp>
      <p:sp>
        <p:nvSpPr>
          <p:cNvPr id="7" name="Rectangle 6"/>
          <p:cNvSpPr/>
          <p:nvPr/>
        </p:nvSpPr>
        <p:spPr>
          <a:xfrm>
            <a:off x="39153" y="822470"/>
            <a:ext cx="9828000" cy="133413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400" b="1" dirty="0">
                <a:solidFill>
                  <a:schemeClr val="tx1"/>
                </a:solidFill>
              </a:rPr>
              <a:t>As a staff, I want to know what problems are being processing, so that I can select other issues.</a:t>
            </a:r>
            <a:endParaRPr lang="en-AU" sz="2400" dirty="0" smtClean="0">
              <a:solidFill>
                <a:schemeClr val="tx1"/>
              </a:solidFill>
            </a:endParaRPr>
          </a:p>
        </p:txBody>
      </p:sp>
      <p:sp>
        <p:nvSpPr>
          <p:cNvPr id="8" name="Rectangle 7"/>
          <p:cNvSpPr/>
          <p:nvPr/>
        </p:nvSpPr>
        <p:spPr>
          <a:xfrm>
            <a:off x="39153" y="2484408"/>
            <a:ext cx="9828000" cy="247112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r>
              <a:rPr lang="en-AU" sz="2000" dirty="0" smtClean="0">
                <a:solidFill>
                  <a:schemeClr val="tx1"/>
                </a:solidFill>
              </a:rPr>
              <a:t> </a:t>
            </a:r>
            <a:r>
              <a:rPr lang="en-AU" altLang="zh-CN" sz="2000" dirty="0">
                <a:solidFill>
                  <a:schemeClr val="tx1"/>
                </a:solidFill>
              </a:rPr>
              <a:t>a) After the staff login the homepage, staffs have their account, and they are able to see the request list as well as the status. They could choose the issues which not been assigned and processed. </a:t>
            </a:r>
            <a:endParaRPr lang="zh-CN" altLang="zh-CN" sz="2000" dirty="0">
              <a:solidFill>
                <a:schemeClr val="tx1"/>
              </a:solidFill>
            </a:endParaRPr>
          </a:p>
          <a:p>
            <a:pPr fontAlgn="base"/>
            <a:r>
              <a:rPr lang="en-AU" altLang="zh-CN" sz="2000" dirty="0">
                <a:solidFill>
                  <a:schemeClr val="tx1"/>
                </a:solidFill>
              </a:rPr>
              <a:t>b) They would receive the notification from clients and communicate with them.</a:t>
            </a:r>
            <a:endParaRPr lang="zh-CN" altLang="zh-CN" sz="2000" dirty="0">
              <a:solidFill>
                <a:schemeClr val="tx1"/>
              </a:solidFill>
            </a:endParaRPr>
          </a:p>
          <a:p>
            <a:r>
              <a:rPr lang="en-US" altLang="zh-CN" sz="2000" b="1" dirty="0">
                <a:solidFill>
                  <a:schemeClr val="tx1"/>
                </a:solidFill>
              </a:rPr>
              <a:t> </a:t>
            </a:r>
            <a:endParaRPr lang="zh-CN" altLang="zh-CN" sz="2000" dirty="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altLang="zh-CN"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extLst>
      <p:ext uri="{BB962C8B-B14F-4D97-AF65-F5344CB8AC3E}">
        <p14:creationId xmlns:p14="http://schemas.microsoft.com/office/powerpoint/2010/main" val="3334618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4498</Words>
  <Application>Microsoft Office PowerPoint</Application>
  <PresentationFormat>A4 Paper (210x297 mm)</PresentationFormat>
  <Paragraphs>519</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Yingjie Jiang</cp:lastModifiedBy>
  <cp:revision>35</cp:revision>
  <dcterms:created xsi:type="dcterms:W3CDTF">2011-08-10T11:51:47Z</dcterms:created>
  <dcterms:modified xsi:type="dcterms:W3CDTF">2015-08-25T03:50:49Z</dcterms:modified>
</cp:coreProperties>
</file>