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906000" cy="6858000" type="A4"/>
  <p:notesSz cx="6858000" cy="9144000"/>
  <p:embeddedFontLst>
    <p:embeddedFont>
      <p:font typeface="Calibri" panose="020F0502020204030204" pitchFamily="34" charset="0"/>
      <p:regular r:id="rId44"/>
      <p:bold r:id="rId45"/>
      <p:italic r:id="rId46"/>
      <p:boldItalic r:id="rId4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014"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567106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4" name="Shape 19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5" name="Shape 20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6" name="Shape 21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7" name="Shape 22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8" name="Shape 23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9" name="Shape 24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0" name="Shape 26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1" name="Shape 27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2" name="Shape 28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3" name="Shape 29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4" name="Shape 30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5" name="Shape 31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6" name="Shape 32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7" name="Shape 33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8" name="Shape 34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9" name="Shape 35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0" name="Shape 37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1" name="Shape 38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2" name="Shape 39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6" name="Shape 10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3" name="Shape 40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14" name="Shape 41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5" name="Shape 42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6" name="Shape 43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7" name="Shape 44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8" name="Shape 45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9" name="Shape 46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0" name="Shape 48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1" name="Shape 49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2" name="Shape 50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7" name="Shape 11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3" name="Shape 513"/>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24" name="Shape 52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8" name="Shape 1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0" name="Shape 15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1" name="Shape 16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690018" y="-594517"/>
            <a:ext cx="4525963" cy="89154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5370512" y="2085976"/>
            <a:ext cx="5851525" cy="22288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830262" y="-60323"/>
            <a:ext cx="5851525" cy="652145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2130425"/>
            <a:ext cx="8420099"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1485900" y="3886200"/>
            <a:ext cx="69341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82506" y="4406901"/>
            <a:ext cx="8420099"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782506" y="2906713"/>
            <a:ext cx="8420099"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5" name="Shape 25"/>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95300" y="1600200"/>
            <a:ext cx="437514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1" name="Shape 31"/>
          <p:cNvSpPr txBox="1">
            <a:spLocks noGrp="1"/>
          </p:cNvSpPr>
          <p:nvPr>
            <p:ph type="body" idx="2"/>
          </p:nvPr>
        </p:nvSpPr>
        <p:spPr>
          <a:xfrm>
            <a:off x="5035550" y="1600200"/>
            <a:ext cx="437514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2" name="Shape 32"/>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495300" y="1535112"/>
            <a:ext cx="4376870"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495300" y="2174875"/>
            <a:ext cx="4376870"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39" name="Shape 39"/>
          <p:cNvSpPr txBox="1">
            <a:spLocks noGrp="1"/>
          </p:cNvSpPr>
          <p:nvPr>
            <p:ph type="body" idx="3"/>
          </p:nvPr>
        </p:nvSpPr>
        <p:spPr>
          <a:xfrm>
            <a:off x="5032110" y="1535112"/>
            <a:ext cx="4378589"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5032110" y="2174875"/>
            <a:ext cx="4378589"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1" name="Shape 41"/>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5300" y="273050"/>
            <a:ext cx="3259005"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872971" y="273051"/>
            <a:ext cx="5537729"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495300" y="1435100"/>
            <a:ext cx="3259005"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57" name="Shape 5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941644" y="4800600"/>
            <a:ext cx="59435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1941644" y="612775"/>
            <a:ext cx="5943599" cy="4114800"/>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1941644" y="5367337"/>
            <a:ext cx="59435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4" name="Shape 64"/>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95300" y="274637"/>
            <a:ext cx="89154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95300" y="1600200"/>
            <a:ext cx="89154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495300" y="6356351"/>
            <a:ext cx="2311400"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3384550" y="6356351"/>
            <a:ext cx="3136899"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7099300" y="6356351"/>
            <a:ext cx="2311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200" b="0" i="0" u="none" strike="noStrike" cap="none" baseline="0">
                <a:solidFill>
                  <a:srgbClr val="888888"/>
                </a:solidFill>
                <a:latin typeface="Calibri"/>
                <a:ea typeface="Calibri"/>
                <a:cs typeface="Calibri"/>
                <a:sym typeface="Calibri"/>
              </a:rPr>
              <a:t>‹#›</a:t>
            </a:fld>
            <a:endParaRPr lang="en-AU"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60215" y="867508"/>
            <a:ext cx="9585569" cy="4976078"/>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1</a:t>
            </a:r>
            <a:r>
              <a:rPr lang="en-AU" sz="2000" b="0" i="0" u="none" strike="noStrike" cap="none" baseline="0">
                <a:solidFill>
                  <a:schemeClr val="dk1"/>
                </a:solidFill>
                <a:latin typeface="Calibri"/>
                <a:ea typeface="Calibri"/>
                <a:cs typeface="Calibri"/>
                <a:sym typeface="Calibri"/>
              </a:rPr>
              <a:t> – User: Users who use our website to seek some services and get Helpdesk      volunteers’(staff)  help. This including the users who registered and  potential users.</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2</a:t>
            </a:r>
            <a:r>
              <a:rPr lang="en-AU" sz="2000" b="0" i="0" u="none" strike="noStrike" cap="none" baseline="0">
                <a:solidFill>
                  <a:schemeClr val="dk1"/>
                </a:solidFill>
                <a:latin typeface="Calibri"/>
                <a:ea typeface="Calibri"/>
                <a:cs typeface="Calibri"/>
                <a:sym typeface="Calibri"/>
              </a:rPr>
              <a:t> – Staff: This role is the name of Helpdesk volunteers, they help the users process the request, talk to service providers and give feedback to users.</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3</a:t>
            </a:r>
            <a:r>
              <a:rPr lang="en-AU" sz="2000" b="0" i="0" u="none" strike="noStrike" cap="none" baseline="0">
                <a:solidFill>
                  <a:schemeClr val="dk1"/>
                </a:solidFill>
                <a:latin typeface="Calibri"/>
                <a:ea typeface="Calibri"/>
                <a:cs typeface="Calibri"/>
                <a:sym typeface="Calibri"/>
              </a:rPr>
              <a:t> – Business owner: This is a role of staff’s leader, they focus on the website running and Helpdesk developing.</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4</a:t>
            </a:r>
            <a:r>
              <a:rPr lang="en-AU" sz="2000" b="0" i="0" u="none" strike="noStrike" cap="none" baseline="0">
                <a:solidFill>
                  <a:schemeClr val="dk1"/>
                </a:solidFill>
                <a:latin typeface="Calibri"/>
                <a:ea typeface="Calibri"/>
                <a:cs typeface="Calibri"/>
                <a:sym typeface="Calibri"/>
              </a:rPr>
              <a:t> – Service provider: Service  provider is a role of people who providing service to users, they are people who can handle users’ life issues. They provide descriptions of their service and achieve clients by our website, meanwhile they can receive users’ feedback  for their service.</a:t>
            </a:r>
          </a:p>
          <a:p>
            <a:pPr marL="0" marR="0" lvl="0" indent="0" algn="l" rtl="0">
              <a:spcBef>
                <a:spcPts val="900"/>
              </a:spcBef>
              <a:buClr>
                <a:schemeClr val="dk1"/>
              </a:buClr>
              <a:buSzPct val="25000"/>
              <a:buFont typeface="Arial"/>
              <a:buNone/>
            </a:pPr>
            <a:r>
              <a:rPr lang="en-AU" sz="2000" b="0" i="0" u="sng" strike="noStrike" cap="none" baseline="0">
                <a:solidFill>
                  <a:schemeClr val="dk1"/>
                </a:solidFill>
                <a:latin typeface="Calibri"/>
                <a:ea typeface="Calibri"/>
                <a:cs typeface="Calibri"/>
                <a:sym typeface="Calibri"/>
              </a:rPr>
              <a:t>Role 5</a:t>
            </a:r>
            <a:r>
              <a:rPr lang="en-AU" sz="2000" b="0" i="0" u="none" strike="noStrike" cap="none" baseline="0">
                <a:solidFill>
                  <a:schemeClr val="dk1"/>
                </a:solidFill>
                <a:latin typeface="Calibri"/>
                <a:ea typeface="Calibri"/>
                <a:cs typeface="Calibri"/>
                <a:sym typeface="Calibri"/>
              </a:rPr>
              <a:t> –Web developer: This role focus on designing and creating Helpdesk website, they are technicians.</a:t>
            </a:r>
          </a:p>
          <a:p>
            <a:pPr marL="0" marR="0" lvl="0" indent="0" algn="l" rtl="0">
              <a:spcBef>
                <a:spcPts val="90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81" name="Shape 81"/>
          <p:cNvSpPr/>
          <p:nvPr/>
        </p:nvSpPr>
        <p:spPr>
          <a:xfrm>
            <a:off x="101504" y="109409"/>
            <a:ext cx="969117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System Roles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S09</a:t>
            </a:r>
          </a:p>
        </p:txBody>
      </p:sp>
      <p:sp>
        <p:nvSpPr>
          <p:cNvPr id="175" name="Shape 17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update the status of issues</a:t>
            </a:r>
          </a:p>
        </p:txBody>
      </p:sp>
      <p:sp>
        <p:nvSpPr>
          <p:cNvPr id="176" name="Shape 176"/>
          <p:cNvSpPr/>
          <p:nvPr/>
        </p:nvSpPr>
        <p:spPr>
          <a:xfrm>
            <a:off x="25297" y="794760"/>
            <a:ext cx="9828000" cy="157567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update the status of issue at any time, so that I can improve efficiency of my work.</a:t>
            </a:r>
          </a:p>
        </p:txBody>
      </p:sp>
      <p:sp>
        <p:nvSpPr>
          <p:cNvPr id="177" name="Shape 177"/>
          <p:cNvSpPr/>
          <p:nvPr/>
        </p:nvSpPr>
        <p:spPr>
          <a:xfrm>
            <a:off x="39152" y="2587925"/>
            <a:ext cx="9828000" cy="2367605"/>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the staff login the homepage, staffs have their account, and they are able to see the request list as well as the status.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 status of the request can be changed by staff at any time.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When the request status changed, there is two buttons below the request, which is “save” and “cancel”. After click save button, the request status changed. Otherwise, the request has nothing changed.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78" name="Shape 17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79" name="Shape 17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80" name="Shape 180"/>
          <p:cNvSpPr/>
          <p:nvPr/>
        </p:nvSpPr>
        <p:spPr>
          <a:xfrm>
            <a:off x="39152" y="5087025"/>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S10</a:t>
            </a:r>
          </a:p>
        </p:txBody>
      </p:sp>
      <p:sp>
        <p:nvSpPr>
          <p:cNvPr id="186" name="Shape 18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choose satisfied service providers</a:t>
            </a:r>
          </a:p>
        </p:txBody>
      </p:sp>
      <p:sp>
        <p:nvSpPr>
          <p:cNvPr id="187" name="Shape 187"/>
          <p:cNvSpPr/>
          <p:nvPr/>
        </p:nvSpPr>
        <p:spPr>
          <a:xfrm>
            <a:off x="39152" y="822470"/>
            <a:ext cx="9828000" cy="16619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choose what service provider I prefer, so that I can get the satisfied service provider as I prefer.</a:t>
            </a:r>
          </a:p>
        </p:txBody>
      </p:sp>
      <p:sp>
        <p:nvSpPr>
          <p:cNvPr id="188" name="Shape 188"/>
          <p:cNvSpPr/>
          <p:nvPr/>
        </p:nvSpPr>
        <p:spPr>
          <a:xfrm>
            <a:off x="39152" y="2691441"/>
            <a:ext cx="9828000" cy="2264088"/>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There is a service provider list in the service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In the service page, if clients want, they can choose the service provider that prefer.</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89" name="Shape 18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90" name="Shape 19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191" name="Shape 19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S11</a:t>
            </a:r>
          </a:p>
        </p:txBody>
      </p:sp>
      <p:sp>
        <p:nvSpPr>
          <p:cNvPr id="197" name="Shape 19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 provider can see comments</a:t>
            </a:r>
          </a:p>
        </p:txBody>
      </p:sp>
      <p:sp>
        <p:nvSpPr>
          <p:cNvPr id="198" name="Shape 198"/>
          <p:cNvSpPr/>
          <p:nvPr/>
        </p:nvSpPr>
        <p:spPr>
          <a:xfrm>
            <a:off x="39152" y="822470"/>
            <a:ext cx="9828000" cy="169644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be able to see the comments made by my customers, so that I can improve from it.</a:t>
            </a:r>
          </a:p>
        </p:txBody>
      </p:sp>
      <p:sp>
        <p:nvSpPr>
          <p:cNvPr id="199" name="Shape 199"/>
          <p:cNvSpPr/>
          <p:nvPr/>
        </p:nvSpPr>
        <p:spPr>
          <a:xfrm>
            <a:off x="39152" y="2656935"/>
            <a:ext cx="9828000" cy="229859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Service provider can register on our page as the user.</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can view the user comments after they login, choose the services and service companies. The comments from their users about their service are list below.</a:t>
            </a:r>
          </a:p>
        </p:txBody>
      </p:sp>
      <p:sp>
        <p:nvSpPr>
          <p:cNvPr id="200" name="Shape 20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01" name="Shape 20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202" name="Shape 20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S12</a:t>
            </a:r>
          </a:p>
        </p:txBody>
      </p:sp>
      <p:sp>
        <p:nvSpPr>
          <p:cNvPr id="208" name="Shape 20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Staffs see the progress of issues</a:t>
            </a:r>
          </a:p>
        </p:txBody>
      </p:sp>
      <p:sp>
        <p:nvSpPr>
          <p:cNvPr id="209" name="Shape 209"/>
          <p:cNvSpPr/>
          <p:nvPr/>
        </p:nvSpPr>
        <p:spPr>
          <a:xfrm>
            <a:off x="39152" y="822470"/>
            <a:ext cx="9828000" cy="178270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see the progress of the customers’ request that I handled, so that I can help user process it in 24 hours.</a:t>
            </a:r>
          </a:p>
        </p:txBody>
      </p:sp>
      <p:sp>
        <p:nvSpPr>
          <p:cNvPr id="210" name="Shape 210"/>
          <p:cNvSpPr/>
          <p:nvPr/>
        </p:nvSpPr>
        <p:spPr>
          <a:xfrm>
            <a:off x="39152" y="2777706"/>
            <a:ext cx="9828000" cy="217782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staff login the website, they can see the customers’ request list that they handled.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are able to view their request progress, such as “talking with service provider” or others. And which could make them know what next step should do to process the request.</a:t>
            </a:r>
          </a:p>
        </p:txBody>
      </p:sp>
      <p:sp>
        <p:nvSpPr>
          <p:cNvPr id="211" name="Shape 21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12" name="Shape 21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13" name="Shape 21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Link to S09</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S14</a:t>
            </a:r>
          </a:p>
        </p:txBody>
      </p:sp>
      <p:sp>
        <p:nvSpPr>
          <p:cNvPr id="219" name="Shape 21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Update personal information</a:t>
            </a:r>
          </a:p>
        </p:txBody>
      </p:sp>
      <p:sp>
        <p:nvSpPr>
          <p:cNvPr id="220" name="Shape 220"/>
          <p:cNvSpPr/>
          <p:nvPr/>
        </p:nvSpPr>
        <p:spPr>
          <a:xfrm>
            <a:off x="39152" y="822470"/>
            <a:ext cx="9828000" cy="192073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change my personal information, so that I not need to remove the account and sign up another new account when I was moving to new home. </a:t>
            </a:r>
          </a:p>
        </p:txBody>
      </p:sp>
      <p:sp>
        <p:nvSpPr>
          <p:cNvPr id="221" name="Shape 221"/>
          <p:cNvSpPr/>
          <p:nvPr/>
        </p:nvSpPr>
        <p:spPr>
          <a:xfrm>
            <a:off x="39152" y="2898475"/>
            <a:ext cx="9828000" cy="205705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User can update information in account details pages</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User can update such as Mobile Number, Address, and password.</a:t>
            </a:r>
          </a:p>
        </p:txBody>
      </p:sp>
      <p:sp>
        <p:nvSpPr>
          <p:cNvPr id="222" name="Shape 22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23" name="Shape 22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24" name="Shape 22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S13</a:t>
            </a:r>
          </a:p>
        </p:txBody>
      </p:sp>
      <p:sp>
        <p:nvSpPr>
          <p:cNvPr id="230" name="Shape 23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Validation data for registration form</a:t>
            </a:r>
          </a:p>
        </p:txBody>
      </p:sp>
      <p:sp>
        <p:nvSpPr>
          <p:cNvPr id="231" name="Shape 231"/>
          <p:cNvSpPr/>
          <p:nvPr/>
        </p:nvSpPr>
        <p:spPr>
          <a:xfrm>
            <a:off x="39152" y="822470"/>
            <a:ext cx="9828000" cy="123061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developer, I would like user registration form to stop user before they send invalid data into database so that to make sure user is key in their real contact details.</a:t>
            </a:r>
          </a:p>
        </p:txBody>
      </p:sp>
      <p:sp>
        <p:nvSpPr>
          <p:cNvPr id="232" name="Shape 232"/>
          <p:cNvSpPr/>
          <p:nvPr/>
        </p:nvSpPr>
        <p:spPr>
          <a:xfrm>
            <a:off x="39152" y="2053086"/>
            <a:ext cx="9828000" cy="290244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When user enter invalid data, such as enter invalid email address. It would be a notification that “sorry, you have entered invalid data.” And user could change and correct the data.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When users need to enter address, if they enter in existence address, there will be a notification “sorry, you have entered invalid data.”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c) Users need to login in by using correct email address or username, if they enter in existence email, they would receive a notification that “sorry, you have entered invalid data” behind what they entered, then user can fix it.</a:t>
            </a:r>
          </a:p>
        </p:txBody>
      </p:sp>
      <p:sp>
        <p:nvSpPr>
          <p:cNvPr id="233" name="Shape 23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234" name="Shape 23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35" name="Shape 23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S15</a:t>
            </a:r>
          </a:p>
        </p:txBody>
      </p:sp>
      <p:sp>
        <p:nvSpPr>
          <p:cNvPr id="241" name="Shape 24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Page can update automatically when rolling down</a:t>
            </a:r>
          </a:p>
        </p:txBody>
      </p:sp>
      <p:sp>
        <p:nvSpPr>
          <p:cNvPr id="242" name="Shape 242"/>
          <p:cNvSpPr/>
          <p:nvPr/>
        </p:nvSpPr>
        <p:spPr>
          <a:xfrm>
            <a:off x="39152" y="822470"/>
            <a:ext cx="9828000" cy="1299627"/>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scroll down like auto updating, so that I can see the list as soon as possible.</a:t>
            </a:r>
          </a:p>
        </p:txBody>
      </p:sp>
      <p:sp>
        <p:nvSpPr>
          <p:cNvPr id="243" name="Shape 243"/>
          <p:cNvSpPr/>
          <p:nvPr/>
        </p:nvSpPr>
        <p:spPr>
          <a:xfrm>
            <a:off x="39152" y="2277374"/>
            <a:ext cx="9828000" cy="2678156"/>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When people scroll down the page, the information on the page will be auto updating, for instance, people can scroll down the page and see the newest comment.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44" name="Shape 24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6</a:t>
            </a:r>
          </a:p>
        </p:txBody>
      </p:sp>
      <p:sp>
        <p:nvSpPr>
          <p:cNvPr id="245" name="Shape 24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246" name="Shape 24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S18</a:t>
            </a:r>
          </a:p>
        </p:txBody>
      </p:sp>
      <p:sp>
        <p:nvSpPr>
          <p:cNvPr id="252" name="Shape 25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Keep user password unexposed</a:t>
            </a:r>
          </a:p>
        </p:txBody>
      </p:sp>
      <p:sp>
        <p:nvSpPr>
          <p:cNvPr id="253" name="Shape 253"/>
          <p:cNvSpPr/>
          <p:nvPr/>
        </p:nvSpPr>
        <p:spPr>
          <a:xfrm>
            <a:off x="39152" y="822470"/>
            <a:ext cx="9828000" cy="161017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confident that the website administrators are keeping hashes of passwords ,so that my passwords for other sites won’t be exposed if the site’s databases are compromised.</a:t>
            </a:r>
          </a:p>
        </p:txBody>
      </p:sp>
      <p:sp>
        <p:nvSpPr>
          <p:cNvPr id="254" name="Shape 254"/>
          <p:cNvSpPr/>
          <p:nvPr/>
        </p:nvSpPr>
        <p:spPr>
          <a:xfrm>
            <a:off x="39152" y="2553418"/>
            <a:ext cx="9828000" cy="240211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 is able to receive verification code if they login the website by other sites.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They need to enter the code after they enter the password.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User receives a verification email when they update their password.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55" name="Shape 25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56" name="Shape 25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57" name="Shape 25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S19</a:t>
            </a:r>
          </a:p>
        </p:txBody>
      </p:sp>
      <p:sp>
        <p:nvSpPr>
          <p:cNvPr id="263" name="Shape 263"/>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 can reset password when forgetting password</a:t>
            </a:r>
          </a:p>
        </p:txBody>
      </p:sp>
      <p:sp>
        <p:nvSpPr>
          <p:cNvPr id="264" name="Shape 264"/>
          <p:cNvSpPr/>
          <p:nvPr/>
        </p:nvSpPr>
        <p:spPr>
          <a:xfrm>
            <a:off x="39152" y="822470"/>
            <a:ext cx="9828000" cy="167918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be able to reset my password when I forget my password, so that I can log in successfully.</a:t>
            </a:r>
          </a:p>
        </p:txBody>
      </p:sp>
      <p:sp>
        <p:nvSpPr>
          <p:cNvPr id="265" name="Shape 265"/>
          <p:cNvSpPr/>
          <p:nvPr/>
        </p:nvSpPr>
        <p:spPr>
          <a:xfrm>
            <a:off x="39152" y="2674189"/>
            <a:ext cx="9828000" cy="2281341"/>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 can click the link” I forgot my password”, then the website would send an email to users’ email, user can login in the website from the link in the email.</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After user login, there is a need to reset a new password.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The new password would also be entered twice to confirm.</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d) At the account setting page, user can also reset the password by the link in email.</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66" name="Shape 26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67" name="Shape 26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268" name="Shape 26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S20</a:t>
            </a:r>
          </a:p>
        </p:txBody>
      </p:sp>
      <p:sp>
        <p:nvSpPr>
          <p:cNvPr id="274" name="Shape 27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can comment and rating</a:t>
            </a:r>
          </a:p>
        </p:txBody>
      </p:sp>
      <p:sp>
        <p:nvSpPr>
          <p:cNvPr id="275" name="Shape 275"/>
          <p:cNvSpPr/>
          <p:nvPr/>
        </p:nvSpPr>
        <p:spPr>
          <a:xfrm>
            <a:off x="39152" y="822470"/>
            <a:ext cx="9828000" cy="143765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comment and rank after the issue has been solved, so that I can give a feedback.</a:t>
            </a:r>
          </a:p>
        </p:txBody>
      </p:sp>
      <p:sp>
        <p:nvSpPr>
          <p:cNvPr id="276" name="Shape 276"/>
          <p:cNvSpPr/>
          <p:nvPr/>
        </p:nvSpPr>
        <p:spPr>
          <a:xfrm>
            <a:off x="39152" y="2449901"/>
            <a:ext cx="9828000" cy="24423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After user accepted the service, at the service page, they can comment on the service provider about their feeling of the service and rank the service providers from excellent, good, not bad, unsatisfied, and terrible.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77" name="Shape 27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278" name="Shape 27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79" name="Shape 27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S01</a:t>
            </a:r>
          </a:p>
        </p:txBody>
      </p:sp>
      <p:sp>
        <p:nvSpPr>
          <p:cNvPr id="87" name="Shape 8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a:solidFill>
                  <a:schemeClr val="lt1"/>
                </a:solidFill>
                <a:latin typeface="Calibri"/>
                <a:ea typeface="Calibri"/>
                <a:cs typeface="Calibri"/>
                <a:sym typeface="Calibri"/>
              </a:rPr>
              <a:t>Display</a:t>
            </a:r>
            <a:r>
              <a:rPr lang="en-AU" sz="2800" b="0" i="0" u="none" strike="noStrike" cap="none" baseline="0">
                <a:solidFill>
                  <a:schemeClr val="lt1"/>
                </a:solidFill>
                <a:latin typeface="Calibri"/>
                <a:ea typeface="Calibri"/>
                <a:cs typeface="Calibri"/>
                <a:sym typeface="Calibri"/>
              </a:rPr>
              <a:t> </a:t>
            </a:r>
            <a:r>
              <a:rPr lang="en-AU" sz="2800">
                <a:solidFill>
                  <a:schemeClr val="lt1"/>
                </a:solidFill>
                <a:latin typeface="Calibri"/>
                <a:ea typeface="Calibri"/>
                <a:cs typeface="Calibri"/>
                <a:sym typeface="Calibri"/>
              </a:rPr>
              <a:t>Request Status</a:t>
            </a:r>
          </a:p>
        </p:txBody>
      </p:sp>
      <p:sp>
        <p:nvSpPr>
          <p:cNvPr id="88" name="Shape 88"/>
          <p:cNvSpPr/>
          <p:nvPr/>
        </p:nvSpPr>
        <p:spPr>
          <a:xfrm>
            <a:off x="39152" y="822470"/>
            <a:ext cx="9828000" cy="196359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know the status of </a:t>
            </a:r>
            <a:r>
              <a:rPr lang="en-AU" sz="2400" b="1">
                <a:solidFill>
                  <a:schemeClr val="dk1"/>
                </a:solidFill>
                <a:latin typeface="Calibri"/>
                <a:ea typeface="Calibri"/>
                <a:cs typeface="Calibri"/>
                <a:sym typeface="Calibri"/>
              </a:rPr>
              <a:t>request</a:t>
            </a:r>
            <a:r>
              <a:rPr lang="en-AU" sz="2400" b="1" i="0" u="none" strike="noStrike" cap="none" baseline="0">
                <a:solidFill>
                  <a:schemeClr val="dk1"/>
                </a:solidFill>
                <a:latin typeface="Calibri"/>
                <a:ea typeface="Calibri"/>
                <a:cs typeface="Calibri"/>
                <a:sym typeface="Calibri"/>
              </a:rPr>
              <a:t> at any time, so that I can </a:t>
            </a:r>
            <a:r>
              <a:rPr lang="en-AU" sz="2400" b="1">
                <a:solidFill>
                  <a:schemeClr val="dk1"/>
                </a:solidFill>
                <a:latin typeface="Calibri"/>
                <a:ea typeface="Calibri"/>
                <a:cs typeface="Calibri"/>
                <a:sym typeface="Calibri"/>
              </a:rPr>
              <a:t>track my request.</a:t>
            </a:r>
          </a:p>
        </p:txBody>
      </p:sp>
      <p:sp>
        <p:nvSpPr>
          <p:cNvPr id="89" name="Shape 89"/>
          <p:cNvSpPr/>
          <p:nvPr/>
        </p:nvSpPr>
        <p:spPr>
          <a:xfrm>
            <a:off x="39152" y="2943225"/>
            <a:ext cx="9828000" cy="201230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Acceptance Criteria: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a) After user login the homepage, there is a box of “check the status”, user can click on the button.</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b) Then the status of request will be shown on the screen, including the request time, who, request details (what kind of services and request) and the status of this request.</a:t>
            </a:r>
          </a:p>
        </p:txBody>
      </p:sp>
      <p:sp>
        <p:nvSpPr>
          <p:cNvPr id="90" name="Shape 9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91" name="Shape 9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92" name="Shape 9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S21</a:t>
            </a:r>
          </a:p>
        </p:txBody>
      </p:sp>
      <p:sp>
        <p:nvSpPr>
          <p:cNvPr id="285" name="Shape 28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 can deactivate account</a:t>
            </a:r>
          </a:p>
        </p:txBody>
      </p:sp>
      <p:sp>
        <p:nvSpPr>
          <p:cNvPr id="286" name="Shape 286"/>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deactivate my account at any time so that I can control when to finish using the account.</a:t>
            </a:r>
          </a:p>
        </p:txBody>
      </p:sp>
      <p:sp>
        <p:nvSpPr>
          <p:cNvPr id="287" name="Shape 287"/>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179388" lvl="0" indent="-179388">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a) At the account setting </a:t>
            </a:r>
            <a:r>
              <a:rPr lang="en-AU" sz="2000" b="0" i="0" u="none" strike="noStrike" cap="none" baseline="0" dirty="0" smtClean="0">
                <a:solidFill>
                  <a:schemeClr val="dk1"/>
                </a:solidFill>
                <a:latin typeface="Calibri"/>
                <a:ea typeface="Calibri"/>
                <a:cs typeface="Calibri"/>
                <a:sym typeface="Calibri"/>
              </a:rPr>
              <a:t>page, there </a:t>
            </a:r>
            <a:r>
              <a:rPr lang="en-AU" sz="2000" b="0" i="0" u="none" strike="noStrike" cap="none" baseline="0" dirty="0">
                <a:solidFill>
                  <a:schemeClr val="dk1"/>
                </a:solidFill>
                <a:latin typeface="Calibri"/>
                <a:ea typeface="Calibri"/>
                <a:cs typeface="Calibri"/>
                <a:sym typeface="Calibri"/>
              </a:rPr>
              <a:t>is a button can delete the </a:t>
            </a:r>
            <a:r>
              <a:rPr lang="en-AU" sz="2000" b="0" i="0" u="none" strike="noStrike" cap="none" baseline="0" dirty="0" smtClean="0">
                <a:solidFill>
                  <a:schemeClr val="dk1"/>
                </a:solidFill>
                <a:latin typeface="Calibri"/>
                <a:ea typeface="Calibri"/>
                <a:cs typeface="Calibri"/>
                <a:sym typeface="Calibri"/>
              </a:rPr>
              <a:t>account</a:t>
            </a:r>
            <a:r>
              <a:rPr lang="en-AU" sz="2000" dirty="0">
                <a:solidFill>
                  <a:schemeClr val="dk1"/>
                </a:solidFill>
                <a:latin typeface="Calibri"/>
                <a:ea typeface="Calibri"/>
                <a:cs typeface="Calibri"/>
                <a:sym typeface="Calibri"/>
              </a:rPr>
              <a:t>,</a:t>
            </a:r>
            <a:r>
              <a:rPr lang="en-AU" altLang="zh-CN" sz="2000" dirty="0" smtClean="0">
                <a:solidFill>
                  <a:schemeClr val="dk1"/>
                </a:solidFill>
                <a:latin typeface="Calibri"/>
                <a:ea typeface="Calibri"/>
                <a:cs typeface="Calibri"/>
                <a:sym typeface="Calibri"/>
              </a:rPr>
              <a:t>  User </a:t>
            </a:r>
            <a:r>
              <a:rPr lang="en-AU" altLang="zh-CN" sz="2000" dirty="0">
                <a:solidFill>
                  <a:schemeClr val="dk1"/>
                </a:solidFill>
                <a:latin typeface="Calibri"/>
                <a:ea typeface="Calibri"/>
                <a:cs typeface="Calibri"/>
                <a:sym typeface="Calibri"/>
              </a:rPr>
              <a:t>can choose to deactivate their </a:t>
            </a:r>
            <a:r>
              <a:rPr lang="en-AU" altLang="zh-CN" sz="2000" dirty="0" smtClean="0">
                <a:solidFill>
                  <a:schemeClr val="dk1"/>
                </a:solidFill>
                <a:latin typeface="Calibri"/>
                <a:ea typeface="Calibri"/>
                <a:cs typeface="Calibri"/>
                <a:sym typeface="Calibri"/>
              </a:rPr>
              <a:t>account.</a:t>
            </a:r>
          </a:p>
          <a:p>
            <a:pPr marL="179388" lvl="0" indent="-179388">
              <a:buClr>
                <a:schemeClr val="dk1"/>
              </a:buClr>
              <a:buSzPct val="100000"/>
              <a:buFont typeface="Arial"/>
              <a:buChar char="•"/>
            </a:pPr>
            <a:r>
              <a:rPr lang="en-AU" sz="2000" b="0" i="0" u="none" strike="noStrike" cap="none" baseline="0" dirty="0" smtClean="0">
                <a:solidFill>
                  <a:schemeClr val="dk1"/>
                </a:solidFill>
                <a:latin typeface="Calibri"/>
                <a:ea typeface="Calibri"/>
                <a:cs typeface="Calibri"/>
                <a:sym typeface="Calibri"/>
              </a:rPr>
              <a:t>b</a:t>
            </a:r>
            <a:r>
              <a:rPr lang="en-US" sz="2000" dirty="0" smtClean="0">
                <a:solidFill>
                  <a:schemeClr val="dk1"/>
                </a:solidFill>
                <a:latin typeface="Calibri"/>
                <a:ea typeface="Calibri"/>
                <a:cs typeface="Calibri"/>
                <a:sym typeface="Calibri"/>
              </a:rPr>
              <a:t>) After deactivate the account, user cannot use it any more.</a:t>
            </a:r>
            <a:endParaRPr lang="en-AU" sz="2000" b="0" i="0" u="none" strike="noStrike" cap="none" baseline="0" dirty="0">
              <a:solidFill>
                <a:schemeClr val="dk1"/>
              </a:solidFill>
              <a:latin typeface="Calibri"/>
              <a:ea typeface="Calibri"/>
              <a:cs typeface="Calibri"/>
              <a:sym typeface="Calibri"/>
            </a:endParaRPr>
          </a:p>
        </p:txBody>
      </p:sp>
      <p:sp>
        <p:nvSpPr>
          <p:cNvPr id="288" name="Shape 28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289" name="Shape 28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290" name="Shape 29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S22</a:t>
            </a:r>
          </a:p>
        </p:txBody>
      </p:sp>
      <p:sp>
        <p:nvSpPr>
          <p:cNvPr id="296" name="Shape 29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will be provided with cheapest service</a:t>
            </a:r>
          </a:p>
        </p:txBody>
      </p:sp>
      <p:sp>
        <p:nvSpPr>
          <p:cNvPr id="297" name="Shape 297"/>
          <p:cNvSpPr/>
          <p:nvPr/>
        </p:nvSpPr>
        <p:spPr>
          <a:xfrm>
            <a:off x="39152" y="822470"/>
            <a:ext cx="9828000" cy="142039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the cheapest price when I choose service provider, so that I can save much money.</a:t>
            </a:r>
          </a:p>
        </p:txBody>
      </p:sp>
      <p:sp>
        <p:nvSpPr>
          <p:cNvPr id="298" name="Shape 298"/>
          <p:cNvSpPr/>
          <p:nvPr/>
        </p:nvSpPr>
        <p:spPr>
          <a:xfrm>
            <a:off x="39152" y="2415396"/>
            <a:ext cx="9828000" cy="254013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the user enter into one of the service types, they can see many boxes on the top of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There will have a price box, which can select different types. In that box, users can choose “from cheap to expensive”. After that, the money of different service providers will display in the sequence.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299" name="Shape 29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00" name="Shape 30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01" name="Shape 30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S24</a:t>
            </a:r>
          </a:p>
        </p:txBody>
      </p:sp>
      <p:sp>
        <p:nvSpPr>
          <p:cNvPr id="307" name="Shape 30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Users can read terms and condition</a:t>
            </a:r>
          </a:p>
        </p:txBody>
      </p:sp>
      <p:sp>
        <p:nvSpPr>
          <p:cNvPr id="308" name="Shape 308"/>
          <p:cNvSpPr/>
          <p:nvPr/>
        </p:nvSpPr>
        <p:spPr>
          <a:xfrm>
            <a:off x="39152" y="822470"/>
            <a:ext cx="9828000" cy="169644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read the terms and conditions, so that I can obey the rules when I browse the website.</a:t>
            </a:r>
          </a:p>
        </p:txBody>
      </p:sp>
      <p:sp>
        <p:nvSpPr>
          <p:cNvPr id="309" name="Shape 309"/>
          <p:cNvSpPr/>
          <p:nvPr/>
        </p:nvSpPr>
        <p:spPr>
          <a:xfrm>
            <a:off x="39152" y="2743200"/>
            <a:ext cx="9828000" cy="2212328"/>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Not only the register user, but also the visitor can read the terms and conditions.</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10" name="Shape 31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11" name="Shape 31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12" name="Shape 31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S25</a:t>
            </a:r>
          </a:p>
        </p:txBody>
      </p:sp>
      <p:sp>
        <p:nvSpPr>
          <p:cNvPr id="318" name="Shape 31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Guest can browse website without registration</a:t>
            </a:r>
          </a:p>
        </p:txBody>
      </p:sp>
      <p:sp>
        <p:nvSpPr>
          <p:cNvPr id="319" name="Shape 319"/>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guest, I want to browse the website, know the type of services without register, so that I can decide if I need to register the website.</a:t>
            </a:r>
          </a:p>
        </p:txBody>
      </p:sp>
      <p:sp>
        <p:nvSpPr>
          <p:cNvPr id="320" name="Shape 320"/>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The user can see different type of services, however, they cannot see the detailed about each service, such as service provider, money and quality.</a:t>
            </a:r>
          </a:p>
        </p:txBody>
      </p:sp>
      <p:sp>
        <p:nvSpPr>
          <p:cNvPr id="321" name="Shape 32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22" name="Shape 32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23" name="Shape 32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S26</a:t>
            </a:r>
          </a:p>
        </p:txBody>
      </p:sp>
      <p:sp>
        <p:nvSpPr>
          <p:cNvPr id="329" name="Shape 32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About Us</a:t>
            </a:r>
          </a:p>
        </p:txBody>
      </p:sp>
      <p:sp>
        <p:nvSpPr>
          <p:cNvPr id="330" name="Shape 330"/>
          <p:cNvSpPr/>
          <p:nvPr/>
        </p:nvSpPr>
        <p:spPr>
          <a:xfrm>
            <a:off x="39152" y="822470"/>
            <a:ext cx="9828000" cy="145490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get more information about help desk before register an account, so that I can know whether the organization could helped me.</a:t>
            </a:r>
          </a:p>
        </p:txBody>
      </p:sp>
      <p:sp>
        <p:nvSpPr>
          <p:cNvPr id="331" name="Shape 331"/>
          <p:cNvSpPr/>
          <p:nvPr/>
        </p:nvSpPr>
        <p:spPr>
          <a:xfrm>
            <a:off x="39152" y="2449901"/>
            <a:ext cx="9828000" cy="250562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0" i="0" u="none" strike="noStrike" cap="none" baseline="0">
                <a:solidFill>
                  <a:schemeClr val="dk1"/>
                </a:solidFill>
                <a:latin typeface="Calibri"/>
                <a:ea typeface="Calibri"/>
                <a:cs typeface="Calibri"/>
                <a:sym typeface="Calibri"/>
              </a:rPr>
              <a:t>Acceptance Criteria:</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a). The user can click the “About us” button in the home page, in that web page.</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b). The origin of the organization will be displayed.</a:t>
            </a:r>
            <a:br>
              <a:rPr lang="en-AU" sz="2400" b="0" i="0" u="none" strike="noStrike" cap="none" baseline="0">
                <a:solidFill>
                  <a:schemeClr val="dk1"/>
                </a:solidFill>
                <a:latin typeface="Calibri"/>
                <a:ea typeface="Calibri"/>
                <a:cs typeface="Calibri"/>
                <a:sym typeface="Calibri"/>
              </a:rPr>
            </a:br>
            <a:r>
              <a:rPr lang="en-AU" sz="2400" b="0" i="0" u="none" strike="noStrike" cap="none" baseline="0">
                <a:solidFill>
                  <a:schemeClr val="dk1"/>
                </a:solidFill>
                <a:latin typeface="Calibri"/>
                <a:ea typeface="Calibri"/>
                <a:cs typeface="Calibri"/>
                <a:sym typeface="Calibri"/>
              </a:rPr>
              <a:t>c). Company profile will be shown.</a:t>
            </a:r>
          </a:p>
        </p:txBody>
      </p:sp>
      <p:sp>
        <p:nvSpPr>
          <p:cNvPr id="332" name="Shape 33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33" name="Shape 33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34" name="Shape 33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S27</a:t>
            </a:r>
          </a:p>
        </p:txBody>
      </p:sp>
      <p:sp>
        <p:nvSpPr>
          <p:cNvPr id="340" name="Shape 34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 providers know the address of clients</a:t>
            </a:r>
          </a:p>
        </p:txBody>
      </p:sp>
      <p:sp>
        <p:nvSpPr>
          <p:cNvPr id="341" name="Shape 341"/>
          <p:cNvSpPr/>
          <p:nvPr/>
        </p:nvSpPr>
        <p:spPr>
          <a:xfrm>
            <a:off x="39152" y="822470"/>
            <a:ext cx="9828000" cy="161017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know the detailed address of the client, so that I can easier to do door-to-door service.</a:t>
            </a:r>
          </a:p>
        </p:txBody>
      </p:sp>
      <p:sp>
        <p:nvSpPr>
          <p:cNvPr id="342" name="Shape 342"/>
          <p:cNvSpPr/>
          <p:nvPr/>
        </p:nvSpPr>
        <p:spPr>
          <a:xfrm>
            <a:off x="39152" y="2656935"/>
            <a:ext cx="9828000" cy="229859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logging in the website, the service provider can see the list of their clients.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When the service provider click one of their clients, the detailed address will be displayed on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43" name="Shape 34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344" name="Shape 34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45" name="Shape 34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S28</a:t>
            </a:r>
          </a:p>
        </p:txBody>
      </p:sp>
      <p:sp>
        <p:nvSpPr>
          <p:cNvPr id="351" name="Shape 351"/>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Contact us</a:t>
            </a:r>
          </a:p>
        </p:txBody>
      </p:sp>
      <p:sp>
        <p:nvSpPr>
          <p:cNvPr id="352" name="Shape 352"/>
          <p:cNvSpPr/>
          <p:nvPr/>
        </p:nvSpPr>
        <p:spPr>
          <a:xfrm>
            <a:off x="39152" y="822470"/>
            <a:ext cx="9828000" cy="1713696"/>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contact the business, so that I can contact to the staff if I want.</a:t>
            </a:r>
          </a:p>
        </p:txBody>
      </p:sp>
      <p:sp>
        <p:nvSpPr>
          <p:cNvPr id="353" name="Shape 353"/>
          <p:cNvSpPr/>
          <p:nvPr/>
        </p:nvSpPr>
        <p:spPr>
          <a:xfrm>
            <a:off x="39152" y="2674189"/>
            <a:ext cx="9828000" cy="2281341"/>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The user can click the “contact us” button in the home page, in that web page, the phone number of the help desk will be displayed.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Staff contact information will be shown.</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Admin contact information will be shown.</a:t>
            </a:r>
            <a:r>
              <a:rPr lang="en-AU" sz="2000" b="1" i="0" u="none" strike="noStrike" cap="none" baseline="0">
                <a:solidFill>
                  <a:schemeClr val="dk1"/>
                </a:solidFill>
                <a:latin typeface="Calibri"/>
                <a:ea typeface="Calibri"/>
                <a:cs typeface="Calibri"/>
                <a:sym typeface="Calibri"/>
              </a:rPr>
              <a:t> </a:t>
            </a:r>
          </a:p>
        </p:txBody>
      </p:sp>
      <p:sp>
        <p:nvSpPr>
          <p:cNvPr id="354" name="Shape 35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355" name="Shape 35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356" name="Shape 35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S30</a:t>
            </a:r>
          </a:p>
        </p:txBody>
      </p:sp>
      <p:sp>
        <p:nvSpPr>
          <p:cNvPr id="362" name="Shape 36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User can see other users' comments</a:t>
            </a:r>
          </a:p>
        </p:txBody>
      </p:sp>
      <p:sp>
        <p:nvSpPr>
          <p:cNvPr id="363" name="Shape 363"/>
          <p:cNvSpPr/>
          <p:nvPr/>
        </p:nvSpPr>
        <p:spPr>
          <a:xfrm>
            <a:off x="39152" y="822470"/>
            <a:ext cx="9828000" cy="150666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see the comments from other users, so that I can know the quality of this service provider.</a:t>
            </a:r>
          </a:p>
        </p:txBody>
      </p:sp>
      <p:sp>
        <p:nvSpPr>
          <p:cNvPr id="364" name="Shape 364"/>
          <p:cNvSpPr/>
          <p:nvPr/>
        </p:nvSpPr>
        <p:spPr>
          <a:xfrm>
            <a:off x="39152" y="2501659"/>
            <a:ext cx="9828000" cy="245387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When the user choose a service provider, they can see “comment” button on the top of the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After clicking “comment” button, users can read the other users’ comments on the web page.</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365" name="Shape 36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lt1"/>
                </a:solidFill>
                <a:latin typeface="Calibri"/>
                <a:ea typeface="Calibri"/>
                <a:cs typeface="Calibri"/>
                <a:sym typeface="Calibri"/>
              </a:rPr>
              <a:t>2</a:t>
            </a:r>
            <a:r>
              <a:rPr lang="en-AU" sz="2000" b="0" i="0" u="none" strike="noStrike" cap="none" baseline="0">
                <a:solidFill>
                  <a:schemeClr val="dk1"/>
                </a:solidFill>
                <a:latin typeface="Calibri"/>
                <a:ea typeface="Calibri"/>
                <a:cs typeface="Calibri"/>
                <a:sym typeface="Calibri"/>
              </a:rPr>
              <a:t>2</a:t>
            </a:r>
          </a:p>
        </p:txBody>
      </p:sp>
      <p:sp>
        <p:nvSpPr>
          <p:cNvPr id="366" name="Shape 36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367" name="Shape 36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S31</a:t>
            </a:r>
          </a:p>
        </p:txBody>
      </p:sp>
      <p:sp>
        <p:nvSpPr>
          <p:cNvPr id="373" name="Shape 37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Sending services request </a:t>
            </a:r>
          </a:p>
        </p:txBody>
      </p:sp>
      <p:sp>
        <p:nvSpPr>
          <p:cNvPr id="374" name="Shape 374"/>
          <p:cNvSpPr/>
          <p:nvPr/>
        </p:nvSpPr>
        <p:spPr>
          <a:xfrm>
            <a:off x="39152" y="822470"/>
            <a:ext cx="9828000" cy="1437650"/>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send a services request by using this website, so that I user not need call to help desk for a requesting services.</a:t>
            </a:r>
          </a:p>
        </p:txBody>
      </p:sp>
      <p:sp>
        <p:nvSpPr>
          <p:cNvPr id="375" name="Shape 375"/>
          <p:cNvSpPr/>
          <p:nvPr/>
        </p:nvSpPr>
        <p:spPr>
          <a:xfrm>
            <a:off x="39152" y="2432649"/>
            <a:ext cx="9828000" cy="252288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Service request form is appeared after user choose what service they need.</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Users  fill in the service request form.( Name, Issue detailed , Suitable time, Contact way.)</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Validated the form before user submitted.( For example, name is character not the number)</a:t>
            </a:r>
          </a:p>
        </p:txBody>
      </p:sp>
      <p:sp>
        <p:nvSpPr>
          <p:cNvPr id="376" name="Shape 37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377" name="Shape 37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78" name="Shape 37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S32</a:t>
            </a:r>
          </a:p>
        </p:txBody>
      </p:sp>
      <p:sp>
        <p:nvSpPr>
          <p:cNvPr id="384" name="Shape 38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Login &amp; Logout</a:t>
            </a:r>
          </a:p>
        </p:txBody>
      </p:sp>
      <p:sp>
        <p:nvSpPr>
          <p:cNvPr id="385" name="Shape 385"/>
          <p:cNvSpPr/>
          <p:nvPr/>
        </p:nvSpPr>
        <p:spPr>
          <a:xfrm>
            <a:off x="39152" y="822470"/>
            <a:ext cx="9828000" cy="13686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login and logout the webpages, so that I can login easily when I access the webpages. </a:t>
            </a:r>
          </a:p>
        </p:txBody>
      </p:sp>
      <p:sp>
        <p:nvSpPr>
          <p:cNvPr id="386" name="Shape 386"/>
          <p:cNvSpPr/>
          <p:nvPr/>
        </p:nvSpPr>
        <p:spPr>
          <a:xfrm>
            <a:off x="39152" y="2346384"/>
            <a:ext cx="9828000" cy="2609144"/>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If the user close the whole webpage, their account will be logged out automatically. If the users want to enter into the website, they will need to log in again.</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b). User can login in any pages by clicking the login button</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c). User will go to user page after login successfully</a:t>
            </a: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p:txBody>
      </p:sp>
      <p:sp>
        <p:nvSpPr>
          <p:cNvPr id="387" name="Shape 38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388" name="Shape 38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389" name="Shape 38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S02</a:t>
            </a:r>
          </a:p>
        </p:txBody>
      </p:sp>
      <p:sp>
        <p:nvSpPr>
          <p:cNvPr id="98" name="Shape 98"/>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800" b="0" i="0" u="none" strike="noStrike" cap="none" baseline="0">
              <a:solidFill>
                <a:schemeClr val="lt1"/>
              </a:solidFill>
              <a:latin typeface="Calibri"/>
              <a:ea typeface="Calibri"/>
              <a:cs typeface="Calibri"/>
              <a:sym typeface="Calibri"/>
            </a:endParaRPr>
          </a:p>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Staffs register an account</a:t>
            </a:r>
            <a:br>
              <a:rPr lang="en-AU" sz="2800" b="0" i="0" u="none" strike="noStrike" cap="none" baseline="0">
                <a:solidFill>
                  <a:schemeClr val="lt1"/>
                </a:solidFill>
                <a:latin typeface="Calibri"/>
                <a:ea typeface="Calibri"/>
                <a:cs typeface="Calibri"/>
                <a:sym typeface="Calibri"/>
              </a:rPr>
            </a:br>
            <a:endParaRPr lang="en-AU" sz="2800" b="0" i="0" u="none" strike="noStrike" cap="none" baseline="0">
              <a:solidFill>
                <a:schemeClr val="lt1"/>
              </a:solidFill>
              <a:latin typeface="Calibri"/>
              <a:ea typeface="Calibri"/>
              <a:cs typeface="Calibri"/>
              <a:sym typeface="Calibri"/>
            </a:endParaRPr>
          </a:p>
        </p:txBody>
      </p:sp>
      <p:sp>
        <p:nvSpPr>
          <p:cNvPr id="99" name="Shape 99"/>
          <p:cNvSpPr/>
          <p:nvPr/>
        </p:nvSpPr>
        <p:spPr>
          <a:xfrm>
            <a:off x="39152" y="822470"/>
            <a:ext cx="9828000" cy="183500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sign up an account so that I can work with the web page.   </a:t>
            </a:r>
          </a:p>
        </p:txBody>
      </p:sp>
      <p:sp>
        <p:nvSpPr>
          <p:cNvPr id="100" name="Shape 100"/>
          <p:cNvSpPr/>
          <p:nvPr/>
        </p:nvSpPr>
        <p:spPr>
          <a:xfrm>
            <a:off x="39152" y="2757488"/>
            <a:ext cx="9828000" cy="219804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Acceptance Criteria:</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a). Staff’s information will be stored in database </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b). The “Sign Up” button will be displayed on login web page.</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 c). Staff personal information needed.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01" name="Shape 10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102" name="Shape 10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 </a:t>
            </a:r>
          </a:p>
        </p:txBody>
      </p:sp>
      <p:sp>
        <p:nvSpPr>
          <p:cNvPr id="103" name="Shape 10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S34</a:t>
            </a:r>
          </a:p>
        </p:txBody>
      </p:sp>
      <p:sp>
        <p:nvSpPr>
          <p:cNvPr id="395" name="Shape 39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Register an account</a:t>
            </a:r>
          </a:p>
        </p:txBody>
      </p:sp>
      <p:sp>
        <p:nvSpPr>
          <p:cNvPr id="396" name="Shape 396"/>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sign up an account so that I can access to service require pages.</a:t>
            </a:r>
          </a:p>
        </p:txBody>
      </p:sp>
      <p:sp>
        <p:nvSpPr>
          <p:cNvPr id="397" name="Shape 397"/>
          <p:cNvSpPr/>
          <p:nvPr/>
        </p:nvSpPr>
        <p:spPr>
          <a:xfrm>
            <a:off x="39152" y="3370305"/>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User’s information will be stored in database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The “Sign Up” button will be displayed on login web page.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c). User personal information needed.</a:t>
            </a:r>
          </a:p>
        </p:txBody>
      </p:sp>
      <p:sp>
        <p:nvSpPr>
          <p:cNvPr id="398" name="Shape 39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399" name="Shape 39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00" name="Shape 40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S53</a:t>
            </a:r>
            <a:r>
              <a:rPr lang="en-AU" sz="2000" b="0" i="0" u="none" strike="noStrike" cap="none" baseline="0">
                <a:solidFill>
                  <a:srgbClr val="FF0000"/>
                </a:solidFill>
                <a:latin typeface="Calibri"/>
                <a:ea typeface="Calibri"/>
                <a:cs typeface="Calibri"/>
                <a:sym typeface="Calibri"/>
              </a:rPr>
              <a:t> </a:t>
            </a:r>
          </a:p>
        </p:txBody>
      </p:sp>
      <p:sp>
        <p:nvSpPr>
          <p:cNvPr id="406" name="Shape 40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Sitemap</a:t>
            </a:r>
          </a:p>
        </p:txBody>
      </p:sp>
      <p:sp>
        <p:nvSpPr>
          <p:cNvPr id="407" name="Shape 407"/>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sitemap link, so that I can see overview of the website.</a:t>
            </a:r>
          </a:p>
        </p:txBody>
      </p:sp>
      <p:sp>
        <p:nvSpPr>
          <p:cNvPr id="408" name="Shape 408"/>
          <p:cNvSpPr/>
          <p:nvPr/>
        </p:nvSpPr>
        <p:spPr>
          <a:xfrm>
            <a:off x="39152" y="3370305"/>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List all the webpages and links</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Sitemap link is presented in footer of the website.</a:t>
            </a:r>
          </a:p>
        </p:txBody>
      </p:sp>
      <p:sp>
        <p:nvSpPr>
          <p:cNvPr id="409" name="Shape 40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a:t>
            </a:r>
          </a:p>
        </p:txBody>
      </p:sp>
      <p:sp>
        <p:nvSpPr>
          <p:cNvPr id="410" name="Shape 410"/>
          <p:cNvSpPr/>
          <p:nvPr/>
        </p:nvSpPr>
        <p:spPr>
          <a:xfrm>
            <a:off x="8283981"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11" name="Shape 41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S35</a:t>
            </a:r>
          </a:p>
        </p:txBody>
      </p:sp>
      <p:sp>
        <p:nvSpPr>
          <p:cNvPr id="417" name="Shape 417"/>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Webpages Layout</a:t>
            </a:r>
          </a:p>
        </p:txBody>
      </p:sp>
      <p:sp>
        <p:nvSpPr>
          <p:cNvPr id="418" name="Shape 418"/>
          <p:cNvSpPr/>
          <p:nvPr/>
        </p:nvSpPr>
        <p:spPr>
          <a:xfrm>
            <a:off x="39152" y="822470"/>
            <a:ext cx="9828000" cy="164468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click the logo to back to the home page, so that I can go to the home page easily.</a:t>
            </a:r>
          </a:p>
        </p:txBody>
      </p:sp>
      <p:sp>
        <p:nvSpPr>
          <p:cNvPr id="419" name="Shape 419"/>
          <p:cNvSpPr/>
          <p:nvPr/>
        </p:nvSpPr>
        <p:spPr>
          <a:xfrm>
            <a:off x="39152" y="2587925"/>
            <a:ext cx="9828000" cy="2367605"/>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Suitable theme color for the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 The user can click the logo to back to the home page at any time.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c). A nice navigation bar for use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d). Impressive logo of the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e). The website doesn’t have any other things which might confuse users.</a:t>
            </a: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a:p>
            <a:pPr marL="0" marR="0" lvl="0" indent="0" algn="l" rtl="0">
              <a:spcBef>
                <a:spcPts val="0"/>
              </a:spcBef>
              <a:buNone/>
            </a:pPr>
            <a:endParaRPr sz="2000" b="0" i="0" u="none" strike="noStrike" cap="none" baseline="0">
              <a:solidFill>
                <a:schemeClr val="dk1"/>
              </a:solidFill>
              <a:latin typeface="Calibri"/>
              <a:ea typeface="Calibri"/>
              <a:cs typeface="Calibri"/>
              <a:sym typeface="Calibri"/>
            </a:endParaRPr>
          </a:p>
        </p:txBody>
      </p:sp>
      <p:sp>
        <p:nvSpPr>
          <p:cNvPr id="420" name="Shape 420"/>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421" name="Shape 421"/>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22" name="Shape 422"/>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S38</a:t>
            </a:r>
          </a:p>
        </p:txBody>
      </p:sp>
      <p:sp>
        <p:nvSpPr>
          <p:cNvPr id="428" name="Shape 428"/>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can see detail information of service provider</a:t>
            </a:r>
          </a:p>
        </p:txBody>
      </p:sp>
      <p:sp>
        <p:nvSpPr>
          <p:cNvPr id="429" name="Shape 429"/>
          <p:cNvSpPr/>
          <p:nvPr/>
        </p:nvSpPr>
        <p:spPr>
          <a:xfrm>
            <a:off x="39152" y="822470"/>
            <a:ext cx="9828000" cy="150666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read the detailed information about the service provider, such as experience, so that I can select the service provider easily.</a:t>
            </a:r>
          </a:p>
        </p:txBody>
      </p:sp>
      <p:sp>
        <p:nvSpPr>
          <p:cNvPr id="430" name="Shape 430"/>
          <p:cNvSpPr/>
          <p:nvPr/>
        </p:nvSpPr>
        <p:spPr>
          <a:xfrm>
            <a:off x="39152" y="2501659"/>
            <a:ext cx="9828000" cy="245387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When the staff choose a service provider, they can see “detail information” button on the top of the web page.</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After clicking the “detail information” button, the user can read all the information about that service provider.</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c). The information should including: working experience, the name, age, photo and contact phone number.</a:t>
            </a:r>
          </a:p>
        </p:txBody>
      </p:sp>
      <p:sp>
        <p:nvSpPr>
          <p:cNvPr id="431" name="Shape 431"/>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32" name="Shape 432"/>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33" name="Shape 433"/>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S39</a:t>
            </a:r>
          </a:p>
        </p:txBody>
      </p:sp>
      <p:sp>
        <p:nvSpPr>
          <p:cNvPr id="439" name="Shape 43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SNS connection for registration</a:t>
            </a:r>
          </a:p>
        </p:txBody>
      </p:sp>
      <p:sp>
        <p:nvSpPr>
          <p:cNvPr id="440" name="Shape 440"/>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register from the social network (e.g. Facebook), so that I can save much time.</a:t>
            </a:r>
          </a:p>
        </p:txBody>
      </p:sp>
      <p:sp>
        <p:nvSpPr>
          <p:cNvPr id="441" name="Shape 441"/>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There is an API from the Facebook; users are able to register from that to website.</a:t>
            </a:r>
          </a:p>
        </p:txBody>
      </p:sp>
      <p:sp>
        <p:nvSpPr>
          <p:cNvPr id="442" name="Shape 44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443" name="Shape 44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444" name="Shape 44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S40</a:t>
            </a:r>
          </a:p>
        </p:txBody>
      </p:sp>
      <p:sp>
        <p:nvSpPr>
          <p:cNvPr id="450" name="Shape 45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Services Information</a:t>
            </a:r>
          </a:p>
        </p:txBody>
      </p:sp>
      <p:sp>
        <p:nvSpPr>
          <p:cNvPr id="451" name="Shape 451"/>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know the information description of each service(plumbers, electrician, car repairs, air conditioning, building work etc.), so that if could know which services I needed for.</a:t>
            </a:r>
          </a:p>
        </p:txBody>
      </p:sp>
      <p:sp>
        <p:nvSpPr>
          <p:cNvPr id="452" name="Shape 452"/>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a). Each services each pages </a:t>
            </a:r>
            <a:br>
              <a:rPr lang="en-AU" sz="2000" b="0" i="0" u="none" strike="noStrike" cap="none" baseline="0">
                <a:solidFill>
                  <a:schemeClr val="dk1"/>
                </a:solidFill>
                <a:latin typeface="Calibri"/>
                <a:ea typeface="Calibri"/>
                <a:cs typeface="Calibri"/>
                <a:sym typeface="Calibri"/>
              </a:rPr>
            </a:br>
            <a:r>
              <a:rPr lang="en-AU" sz="2000" b="0" i="0" u="none" strike="noStrike" cap="none" baseline="0">
                <a:solidFill>
                  <a:schemeClr val="dk1"/>
                </a:solidFill>
                <a:latin typeface="Calibri"/>
                <a:ea typeface="Calibri"/>
                <a:cs typeface="Calibri"/>
                <a:sym typeface="Calibri"/>
              </a:rPr>
              <a:t>b). Description of the services.</a:t>
            </a:r>
          </a:p>
        </p:txBody>
      </p:sp>
      <p:sp>
        <p:nvSpPr>
          <p:cNvPr id="453" name="Shape 45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54" name="Shape 45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55" name="Shape 45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S46</a:t>
            </a:r>
          </a:p>
        </p:txBody>
      </p:sp>
      <p:sp>
        <p:nvSpPr>
          <p:cNvPr id="461" name="Shape 461"/>
          <p:cNvSpPr/>
          <p:nvPr/>
        </p:nvSpPr>
        <p:spPr>
          <a:xfrm>
            <a:off x="831153" y="109408"/>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Staff can receive notification immediately to help users solve problem</a:t>
            </a:r>
          </a:p>
        </p:txBody>
      </p:sp>
      <p:sp>
        <p:nvSpPr>
          <p:cNvPr id="462" name="Shape 462"/>
          <p:cNvSpPr/>
          <p:nvPr/>
        </p:nvSpPr>
        <p:spPr>
          <a:xfrm>
            <a:off x="39152" y="822469"/>
            <a:ext cx="9828000" cy="219677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staff, I want to know the client is asking me questions immediately, so that I can help them to solve problems in time.</a:t>
            </a:r>
          </a:p>
        </p:txBody>
      </p:sp>
      <p:sp>
        <p:nvSpPr>
          <p:cNvPr id="463" name="Shape 463"/>
          <p:cNvSpPr/>
          <p:nvPr/>
        </p:nvSpPr>
        <p:spPr>
          <a:xfrm>
            <a:off x="39152" y="3209025"/>
            <a:ext cx="9828000" cy="1746503"/>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a)The staff would receive a notification when there is a user chooses him or her to talk.</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b)The staff can talk with user online by click on the notification.</a:t>
            </a:r>
          </a:p>
        </p:txBody>
      </p:sp>
      <p:sp>
        <p:nvSpPr>
          <p:cNvPr id="464" name="Shape 46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65" name="Shape 46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66" name="Shape 46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S51</a:t>
            </a:r>
          </a:p>
        </p:txBody>
      </p:sp>
      <p:sp>
        <p:nvSpPr>
          <p:cNvPr id="472" name="Shape 472"/>
          <p:cNvSpPr/>
          <p:nvPr/>
        </p:nvSpPr>
        <p:spPr>
          <a:xfrm>
            <a:off x="831153" y="109409"/>
            <a:ext cx="7380000" cy="713059"/>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Data type should be written correctly to stored in database</a:t>
            </a:r>
          </a:p>
        </p:txBody>
      </p:sp>
      <p:sp>
        <p:nvSpPr>
          <p:cNvPr id="473" name="Shape 473"/>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web developer, I want to a restriction to check the data type of information that users write in website is correct, so that it can be stored in database.</a:t>
            </a:r>
          </a:p>
        </p:txBody>
      </p:sp>
      <p:sp>
        <p:nvSpPr>
          <p:cNvPr id="474" name="Shape 474"/>
          <p:cNvSpPr/>
          <p:nvPr/>
        </p:nvSpPr>
        <p:spPr>
          <a:xfrm>
            <a:off x="39152" y="3335530"/>
            <a:ext cx="9828000" cy="16200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System will indicate the information which is not correct; send a notification “please try again.”</a:t>
            </a:r>
          </a:p>
        </p:txBody>
      </p:sp>
      <p:sp>
        <p:nvSpPr>
          <p:cNvPr id="475" name="Shape 47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476" name="Shape 47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77" name="Shape 47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S45</a:t>
            </a:r>
          </a:p>
        </p:txBody>
      </p:sp>
      <p:sp>
        <p:nvSpPr>
          <p:cNvPr id="483" name="Shape 48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One request one staff</a:t>
            </a:r>
          </a:p>
        </p:txBody>
      </p:sp>
      <p:sp>
        <p:nvSpPr>
          <p:cNvPr id="484" name="Shape 484"/>
          <p:cNvSpPr/>
          <p:nvPr/>
        </p:nvSpPr>
        <p:spPr>
          <a:xfrm>
            <a:off x="39152" y="822470"/>
            <a:ext cx="9828000" cy="176545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one staff to help me solve the issue when I needed, so that I will not receive too much staff help me at the same time.</a:t>
            </a:r>
          </a:p>
        </p:txBody>
      </p:sp>
      <p:sp>
        <p:nvSpPr>
          <p:cNvPr id="485" name="Shape 485"/>
          <p:cNvSpPr/>
          <p:nvPr/>
        </p:nvSpPr>
        <p:spPr>
          <a:xfrm>
            <a:off x="39152" y="2743200"/>
            <a:ext cx="9828000" cy="221232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 a) The user can choose the specific staff to help him/her on his request when he/she send his request in the service page.</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b) For users who have not chosen one staff to help, he system would automatically assign a staff to this request.</a:t>
            </a:r>
            <a:br>
              <a:rPr lang="en-AU" sz="2000" b="0" i="0" u="none" strike="noStrike" cap="none" baseline="0" dirty="0">
                <a:solidFill>
                  <a:schemeClr val="dk1"/>
                </a:solidFill>
                <a:latin typeface="Calibri"/>
                <a:ea typeface="Calibri"/>
                <a:cs typeface="Calibri"/>
                <a:sym typeface="Calibri"/>
              </a:rPr>
            </a:br>
            <a:r>
              <a:rPr lang="en-AU" sz="2000" b="0" i="0" u="none" strike="noStrike" cap="none" baseline="0" dirty="0" smtClean="0">
                <a:solidFill>
                  <a:schemeClr val="dk1"/>
                </a:solidFill>
                <a:latin typeface="Calibri"/>
                <a:ea typeface="Calibri"/>
                <a:cs typeface="Calibri"/>
                <a:sym typeface="Calibri"/>
              </a:rPr>
              <a:t>c) It won’t happen</a:t>
            </a:r>
            <a:r>
              <a:rPr lang="en-AU" sz="2000" b="0" i="0" u="none" strike="noStrike" cap="none" dirty="0" smtClean="0">
                <a:solidFill>
                  <a:schemeClr val="dk1"/>
                </a:solidFill>
                <a:latin typeface="Calibri"/>
                <a:ea typeface="Calibri"/>
                <a:cs typeface="Calibri"/>
                <a:sym typeface="Calibri"/>
              </a:rPr>
              <a:t> that </a:t>
            </a:r>
            <a:r>
              <a:rPr lang="en-AU" sz="2000" dirty="0" smtClean="0">
                <a:solidFill>
                  <a:schemeClr val="dk1"/>
                </a:solidFill>
                <a:latin typeface="Calibri"/>
                <a:ea typeface="Calibri"/>
                <a:cs typeface="Calibri"/>
                <a:sym typeface="Calibri"/>
              </a:rPr>
              <a:t>one request assign to two volunteer at same time.</a:t>
            </a:r>
            <a:endParaRPr lang="en-AU" sz="2000" b="0" i="0" u="none" strike="noStrike" cap="none" baseline="0" dirty="0">
              <a:solidFill>
                <a:schemeClr val="dk1"/>
              </a:solidFill>
              <a:latin typeface="Calibri"/>
              <a:ea typeface="Calibri"/>
              <a:cs typeface="Calibri"/>
              <a:sym typeface="Calibri"/>
            </a:endParaRPr>
          </a:p>
        </p:txBody>
      </p:sp>
      <p:sp>
        <p:nvSpPr>
          <p:cNvPr id="486" name="Shape 48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87" name="Shape 48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488" name="Shape 48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S50</a:t>
            </a:r>
          </a:p>
        </p:txBody>
      </p:sp>
      <p:sp>
        <p:nvSpPr>
          <p:cNvPr id="494" name="Shape 49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Users can receive "successfully sent" notification</a:t>
            </a:r>
          </a:p>
        </p:txBody>
      </p:sp>
      <p:sp>
        <p:nvSpPr>
          <p:cNvPr id="495" name="Shape 495"/>
          <p:cNvSpPr/>
          <p:nvPr/>
        </p:nvSpPr>
        <p:spPr>
          <a:xfrm>
            <a:off x="39152" y="822470"/>
            <a:ext cx="9828000" cy="233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user, I want to get a reply back from the web, so that I know my request is sending successfully.</a:t>
            </a:r>
          </a:p>
        </p:txBody>
      </p:sp>
      <p:sp>
        <p:nvSpPr>
          <p:cNvPr id="496" name="Shape 496"/>
          <p:cNvSpPr/>
          <p:nvPr/>
        </p:nvSpPr>
        <p:spPr>
          <a:xfrm>
            <a:off x="39152" y="3335530"/>
            <a:ext cx="9828000" cy="2081596"/>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When user sends their request in service page, he/she might receive the system automatic reply to his/her email address, which is written about his/her request is sending successfully, we would process your request as soon as possible.</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b) When user logged in or out successfully, the webpage will display the notification of succeed.</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497" name="Shape 49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498" name="Shape 49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499" name="Shape 499"/>
          <p:cNvSpPr/>
          <p:nvPr/>
        </p:nvSpPr>
        <p:spPr>
          <a:xfrm>
            <a:off x="39152" y="5527964"/>
            <a:ext cx="9828000" cy="1220626"/>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S03</a:t>
            </a:r>
          </a:p>
        </p:txBody>
      </p:sp>
      <p:sp>
        <p:nvSpPr>
          <p:cNvPr id="109" name="Shape 109"/>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Contact staff</a:t>
            </a:r>
          </a:p>
        </p:txBody>
      </p:sp>
      <p:sp>
        <p:nvSpPr>
          <p:cNvPr id="110" name="Shape 110"/>
          <p:cNvSpPr/>
          <p:nvPr/>
        </p:nvSpPr>
        <p:spPr>
          <a:xfrm>
            <a:off x="39152" y="822470"/>
            <a:ext cx="9828000" cy="1937982"/>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contact the staff, so that I can communicate with him/her.</a:t>
            </a:r>
          </a:p>
        </p:txBody>
      </p:sp>
      <p:sp>
        <p:nvSpPr>
          <p:cNvPr id="111" name="Shape 111"/>
          <p:cNvSpPr/>
          <p:nvPr/>
        </p:nvSpPr>
        <p:spPr>
          <a:xfrm>
            <a:off x="39152" y="2932981"/>
            <a:ext cx="9828000" cy="20225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Acceptance Criteria: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a) The user is able to communicate though our site.</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b) There is a staff list, which including the staff name, and contact details in the service list. </a:t>
            </a:r>
            <a:br>
              <a:rPr lang="en-AU" sz="2000" b="1" i="0" u="none" strike="noStrike" cap="none" baseline="0">
                <a:solidFill>
                  <a:schemeClr val="dk1"/>
                </a:solidFill>
                <a:latin typeface="Calibri"/>
                <a:ea typeface="Calibri"/>
                <a:cs typeface="Calibri"/>
                <a:sym typeface="Calibri"/>
              </a:rPr>
            </a:br>
            <a:r>
              <a:rPr lang="en-AU" sz="2000" b="1" i="0" u="none" strike="noStrike" cap="none" baseline="0">
                <a:solidFill>
                  <a:schemeClr val="dk1"/>
                </a:solidFill>
                <a:latin typeface="Calibri"/>
                <a:ea typeface="Calibri"/>
                <a:cs typeface="Calibri"/>
                <a:sym typeface="Calibri"/>
              </a:rPr>
              <a:t>c) When users click the button staff list, they can see this list and choose one of them to communicate online.</a:t>
            </a:r>
          </a:p>
        </p:txBody>
      </p:sp>
      <p:sp>
        <p:nvSpPr>
          <p:cNvPr id="112" name="Shape 112"/>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113" name="Shape 113"/>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114" name="Shape 114"/>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S47</a:t>
            </a:r>
          </a:p>
        </p:txBody>
      </p:sp>
      <p:sp>
        <p:nvSpPr>
          <p:cNvPr id="505" name="Shape 505"/>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Online chat support </a:t>
            </a:r>
          </a:p>
        </p:txBody>
      </p:sp>
      <p:sp>
        <p:nvSpPr>
          <p:cNvPr id="506" name="Shape 506"/>
          <p:cNvSpPr/>
          <p:nvPr/>
        </p:nvSpPr>
        <p:spPr>
          <a:xfrm>
            <a:off x="39152" y="822470"/>
            <a:ext cx="9828000" cy="1368638"/>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have online support, so that I can contact the staff as soon as possible.</a:t>
            </a:r>
          </a:p>
        </p:txBody>
      </p:sp>
      <p:sp>
        <p:nvSpPr>
          <p:cNvPr id="507" name="Shape 507"/>
          <p:cNvSpPr/>
          <p:nvPr/>
        </p:nvSpPr>
        <p:spPr>
          <a:xfrm>
            <a:off x="39152" y="2449901"/>
            <a:ext cx="9828000" cy="250562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Not only the register user, but also new users can have online support.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When the user open the webpage, there is an “online support” button on the right side of the page. The user can click that button and there will be a dialog box, which can contact with the staff.</a:t>
            </a:r>
          </a:p>
        </p:txBody>
      </p:sp>
      <p:sp>
        <p:nvSpPr>
          <p:cNvPr id="508" name="Shape 508"/>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16</a:t>
            </a:r>
          </a:p>
        </p:txBody>
      </p:sp>
      <p:sp>
        <p:nvSpPr>
          <p:cNvPr id="509" name="Shape 509"/>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10" name="Shape 510"/>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S49</a:t>
            </a:r>
          </a:p>
        </p:txBody>
      </p:sp>
      <p:sp>
        <p:nvSpPr>
          <p:cNvPr id="516" name="Shape 516"/>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Generate closure for service provider</a:t>
            </a:r>
          </a:p>
        </p:txBody>
      </p:sp>
      <p:sp>
        <p:nvSpPr>
          <p:cNvPr id="517" name="Shape 517"/>
          <p:cNvSpPr/>
          <p:nvPr/>
        </p:nvSpPr>
        <p:spPr>
          <a:xfrm>
            <a:off x="39152" y="822470"/>
            <a:ext cx="9828000" cy="20414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the website generate a report about the comments and feedback, so that they can archive and analyze the service quality</a:t>
            </a:r>
          </a:p>
        </p:txBody>
      </p:sp>
      <p:sp>
        <p:nvSpPr>
          <p:cNvPr id="518" name="Shape 518"/>
          <p:cNvSpPr/>
          <p:nvPr/>
        </p:nvSpPr>
        <p:spPr>
          <a:xfrm>
            <a:off x="39152" y="3001991"/>
            <a:ext cx="9828000" cy="1953537"/>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 When service provider wants to see the comments and feedback, there are comments and feedback from user along with summary of the case, they can view quickly.</a:t>
            </a:r>
          </a:p>
        </p:txBody>
      </p:sp>
      <p:sp>
        <p:nvSpPr>
          <p:cNvPr id="519" name="Shape 519"/>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4</a:t>
            </a:r>
          </a:p>
        </p:txBody>
      </p:sp>
      <p:sp>
        <p:nvSpPr>
          <p:cNvPr id="520" name="Shape 520"/>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521" name="Shape 521"/>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S04</a:t>
            </a:r>
          </a:p>
        </p:txBody>
      </p:sp>
      <p:sp>
        <p:nvSpPr>
          <p:cNvPr id="120" name="Shape 120"/>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E-mail notification when found providers</a:t>
            </a:r>
          </a:p>
        </p:txBody>
      </p:sp>
      <p:sp>
        <p:nvSpPr>
          <p:cNvPr id="121" name="Shape 121"/>
          <p:cNvSpPr/>
          <p:nvPr/>
        </p:nvSpPr>
        <p:spPr>
          <a:xfrm>
            <a:off x="39152" y="822470"/>
            <a:ext cx="9828000" cy="1903477"/>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receive an e-mail when the service provide will be found, so that I can know the information in time.</a:t>
            </a:r>
          </a:p>
        </p:txBody>
      </p:sp>
      <p:sp>
        <p:nvSpPr>
          <p:cNvPr id="122" name="Shape 122"/>
          <p:cNvSpPr/>
          <p:nvPr/>
        </p:nvSpPr>
        <p:spPr>
          <a:xfrm>
            <a:off x="39152" y="2863969"/>
            <a:ext cx="9828000" cy="209155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Acceptance Criteria: </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a) Users are able to choose the way they prefer to receive the information, such as email/message when they make their request.</a:t>
            </a:r>
            <a:br>
              <a:rPr lang="en-AU" sz="2400" b="1" i="0" u="none" strike="noStrike" cap="none" baseline="0">
                <a:solidFill>
                  <a:schemeClr val="dk1"/>
                </a:solidFill>
                <a:latin typeface="Calibri"/>
                <a:ea typeface="Calibri"/>
                <a:cs typeface="Calibri"/>
                <a:sym typeface="Calibri"/>
              </a:rPr>
            </a:br>
            <a:r>
              <a:rPr lang="en-AU" sz="2400" b="1" i="0" u="none" strike="noStrike" cap="none" baseline="0">
                <a:solidFill>
                  <a:schemeClr val="dk1"/>
                </a:solidFill>
                <a:latin typeface="Calibri"/>
                <a:ea typeface="Calibri"/>
                <a:cs typeface="Calibri"/>
                <a:sym typeface="Calibri"/>
              </a:rPr>
              <a:t>b) After staff helped the users find the suitable service provider, they would send the notification to users by the way of user chosen.</a:t>
            </a:r>
          </a:p>
        </p:txBody>
      </p:sp>
      <p:sp>
        <p:nvSpPr>
          <p:cNvPr id="123" name="Shape 123"/>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8</a:t>
            </a:r>
          </a:p>
        </p:txBody>
      </p:sp>
      <p:sp>
        <p:nvSpPr>
          <p:cNvPr id="124" name="Shape 124"/>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Should</a:t>
            </a:r>
          </a:p>
        </p:txBody>
      </p:sp>
      <p:sp>
        <p:nvSpPr>
          <p:cNvPr id="125" name="Shape 125"/>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S05</a:t>
            </a:r>
          </a:p>
        </p:txBody>
      </p:sp>
      <p:sp>
        <p:nvSpPr>
          <p:cNvPr id="131" name="Shape 131"/>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Cancel request easily</a:t>
            </a:r>
          </a:p>
        </p:txBody>
      </p:sp>
      <p:sp>
        <p:nvSpPr>
          <p:cNvPr id="132" name="Shape 132"/>
          <p:cNvSpPr/>
          <p:nvPr/>
        </p:nvSpPr>
        <p:spPr>
          <a:xfrm>
            <a:off x="39152" y="822470"/>
            <a:ext cx="9828000" cy="1169999"/>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I want to cancel the request easily, so that I can update my request in time.</a:t>
            </a:r>
          </a:p>
        </p:txBody>
      </p:sp>
      <p:sp>
        <p:nvSpPr>
          <p:cNvPr id="133" name="Shape 133"/>
          <p:cNvSpPr/>
          <p:nvPr/>
        </p:nvSpPr>
        <p:spPr>
          <a:xfrm>
            <a:off x="39152" y="2363638"/>
            <a:ext cx="9828000" cy="259189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After user log in, they can view their information by click the button on the top right user’s account. The request can be seen in it.</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User could choose the request that they would like to cancel, when they click the request, there is a specific request shown.</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c) On the top right of the request, there is a delete button, when user click it; there is a pop up window show” do you confirm delete the request”. After user confirming delete, the request will be cancelled.</a:t>
            </a:r>
          </a:p>
          <a:p>
            <a:pPr marL="0" marR="0" lvl="0" indent="0" algn="l" rtl="0">
              <a:spcBef>
                <a:spcPts val="0"/>
              </a:spcBef>
              <a:buSzPct val="25000"/>
              <a:buNone/>
            </a:pPr>
            <a:r>
              <a:rPr lang="en-AU" sz="2000" b="1" i="0" u="none" strike="noStrike" cap="none" baseline="0">
                <a:solidFill>
                  <a:schemeClr val="dk1"/>
                </a:solidFill>
                <a:latin typeface="Calibri"/>
                <a:ea typeface="Calibri"/>
                <a:cs typeface="Calibri"/>
                <a:sym typeface="Calibri"/>
              </a:rPr>
              <a:t> </a:t>
            </a:r>
          </a:p>
        </p:txBody>
      </p:sp>
      <p:sp>
        <p:nvSpPr>
          <p:cNvPr id="134" name="Shape 134"/>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dirty="0">
                <a:solidFill>
                  <a:srgbClr val="FF0000"/>
                </a:solidFill>
                <a:latin typeface="Calibri"/>
                <a:ea typeface="Calibri"/>
                <a:cs typeface="Calibri"/>
                <a:sym typeface="Calibri"/>
              </a:rPr>
              <a:t>2</a:t>
            </a:r>
            <a:endParaRPr lang="en-AU" sz="2000" b="0" i="0" u="none" strike="noStrike" cap="none" baseline="0" dirty="0">
              <a:solidFill>
                <a:srgbClr val="FF0000"/>
              </a:solidFill>
              <a:latin typeface="Calibri"/>
              <a:ea typeface="Calibri"/>
              <a:cs typeface="Calibri"/>
              <a:sym typeface="Calibri"/>
            </a:endParaRPr>
          </a:p>
        </p:txBody>
      </p:sp>
      <p:sp>
        <p:nvSpPr>
          <p:cNvPr id="135" name="Shape 135"/>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36" name="Shape 136"/>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S06</a:t>
            </a:r>
          </a:p>
        </p:txBody>
      </p:sp>
      <p:sp>
        <p:nvSpPr>
          <p:cNvPr id="142" name="Shape 142"/>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a:solidFill>
                  <a:schemeClr val="lt1"/>
                </a:solidFill>
                <a:latin typeface="Calibri"/>
                <a:ea typeface="Calibri"/>
                <a:cs typeface="Calibri"/>
                <a:sym typeface="Calibri"/>
              </a:rPr>
              <a:t>Translation function</a:t>
            </a:r>
          </a:p>
        </p:txBody>
      </p:sp>
      <p:sp>
        <p:nvSpPr>
          <p:cNvPr id="143" name="Shape 143"/>
          <p:cNvSpPr/>
          <p:nvPr/>
        </p:nvSpPr>
        <p:spPr>
          <a:xfrm>
            <a:off x="39152" y="822470"/>
            <a:ext cx="9828000" cy="1403144"/>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user who English is not very good, I want to translate into my native language, so that I can ask for help accurately.</a:t>
            </a:r>
          </a:p>
        </p:txBody>
      </p:sp>
      <p:sp>
        <p:nvSpPr>
          <p:cNvPr id="144" name="Shape 144"/>
          <p:cNvSpPr/>
          <p:nvPr/>
        </p:nvSpPr>
        <p:spPr>
          <a:xfrm>
            <a:off x="39152" y="2622430"/>
            <a:ext cx="9828000" cy="2333100"/>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 a) The website has at least three languages, which can help international students to solve language problems of our website.</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b) The three languages are English, Chinese and Korean.</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45" name="Shape 145"/>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32</a:t>
            </a:r>
          </a:p>
        </p:txBody>
      </p:sp>
      <p:sp>
        <p:nvSpPr>
          <p:cNvPr id="146" name="Shape 146"/>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Could</a:t>
            </a:r>
          </a:p>
        </p:txBody>
      </p:sp>
      <p:sp>
        <p:nvSpPr>
          <p:cNvPr id="147" name="Shape 147"/>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chemeClr val="dk1"/>
                </a:solidFill>
                <a:latin typeface="Calibri"/>
                <a:ea typeface="Calibri"/>
                <a:cs typeface="Calibri"/>
                <a:sym typeface="Calibri"/>
              </a:rPr>
              <a:t>S07</a:t>
            </a:r>
          </a:p>
        </p:txBody>
      </p:sp>
      <p:sp>
        <p:nvSpPr>
          <p:cNvPr id="153" name="Shape 153"/>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a:solidFill>
                  <a:schemeClr val="lt1"/>
                </a:solidFill>
                <a:latin typeface="Calibri"/>
                <a:ea typeface="Calibri"/>
                <a:cs typeface="Calibri"/>
                <a:sym typeface="Calibri"/>
              </a:rPr>
              <a:t>Provide users' phone number</a:t>
            </a:r>
          </a:p>
        </p:txBody>
      </p:sp>
      <p:sp>
        <p:nvSpPr>
          <p:cNvPr id="154" name="Shape 154"/>
          <p:cNvSpPr/>
          <p:nvPr/>
        </p:nvSpPr>
        <p:spPr>
          <a:xfrm>
            <a:off x="39152" y="822470"/>
            <a:ext cx="9828000" cy="1955235"/>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a:solidFill>
                  <a:schemeClr val="dk1"/>
                </a:solidFill>
                <a:latin typeface="Calibri"/>
                <a:ea typeface="Calibri"/>
                <a:cs typeface="Calibri"/>
                <a:sym typeface="Calibri"/>
              </a:rPr>
              <a:t>As a service provider, I want to have the phone number of my customer, so that I can contact them as soon as possible.</a:t>
            </a:r>
          </a:p>
        </p:txBody>
      </p:sp>
      <p:sp>
        <p:nvSpPr>
          <p:cNvPr id="155" name="Shape 155"/>
          <p:cNvSpPr/>
          <p:nvPr/>
        </p:nvSpPr>
        <p:spPr>
          <a:xfrm>
            <a:off x="39152" y="2932981"/>
            <a:ext cx="9828000" cy="2022549"/>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Acceptance Criteria: </a:t>
            </a:r>
          </a:p>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a) This is link to customers’ information security, which means if they would like to show their information to service provider, they can choose to give their information to the service provider when they apply their request, otherwise, the customers’ information will be in security.</a:t>
            </a:r>
            <a:r>
              <a:rPr lang="en-AU" sz="2000" b="1" i="0" u="none" strike="noStrike" cap="none" baseline="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a:solidFill>
                <a:schemeClr val="dk1"/>
              </a:solidFill>
              <a:latin typeface="Calibri"/>
              <a:ea typeface="Calibri"/>
              <a:cs typeface="Calibri"/>
              <a:sym typeface="Calibri"/>
            </a:endParaRPr>
          </a:p>
        </p:txBody>
      </p:sp>
      <p:sp>
        <p:nvSpPr>
          <p:cNvPr id="156" name="Shape 156"/>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2</a:t>
            </a:r>
          </a:p>
        </p:txBody>
      </p:sp>
      <p:sp>
        <p:nvSpPr>
          <p:cNvPr id="157" name="Shape 157"/>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58" name="Shape 158"/>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9152" y="109409"/>
            <a:ext cx="719999" cy="540000"/>
          </a:xfrm>
          <a:prstGeom prst="rect">
            <a:avLst/>
          </a:prstGeom>
          <a:solidFill>
            <a:srgbClr val="B7CCE4"/>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a:solidFill>
                  <a:srgbClr val="FF0000"/>
                </a:solidFill>
                <a:latin typeface="Calibri"/>
                <a:ea typeface="Calibri"/>
                <a:cs typeface="Calibri"/>
                <a:sym typeface="Calibri"/>
              </a:rPr>
              <a:t>S08</a:t>
            </a:r>
          </a:p>
        </p:txBody>
      </p:sp>
      <p:sp>
        <p:nvSpPr>
          <p:cNvPr id="164" name="Shape 164"/>
          <p:cNvSpPr/>
          <p:nvPr/>
        </p:nvSpPr>
        <p:spPr>
          <a:xfrm>
            <a:off x="831153" y="109409"/>
            <a:ext cx="7380000" cy="540000"/>
          </a:xfrm>
          <a:prstGeom prst="rect">
            <a:avLst/>
          </a:prstGeom>
          <a:solidFill>
            <a:schemeClr val="accent1"/>
          </a:solidFill>
          <a:ln w="25400" cap="flat" cmpd="sng">
            <a:solidFill>
              <a:srgbClr val="24406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2800" b="0" i="0" u="none" strike="noStrike" cap="none" baseline="0" dirty="0" smtClean="0">
                <a:solidFill>
                  <a:srgbClr val="FF0000"/>
                </a:solidFill>
                <a:latin typeface="Calibri"/>
                <a:ea typeface="Calibri"/>
                <a:cs typeface="Calibri"/>
                <a:sym typeface="Calibri"/>
              </a:rPr>
              <a:t>Staff view request</a:t>
            </a:r>
            <a:r>
              <a:rPr lang="en-AU" sz="2800" b="0" i="0" u="none" strike="noStrike" cap="none" dirty="0" smtClean="0">
                <a:solidFill>
                  <a:srgbClr val="FF0000"/>
                </a:solidFill>
                <a:latin typeface="Calibri"/>
                <a:ea typeface="Calibri"/>
                <a:cs typeface="Calibri"/>
                <a:sym typeface="Calibri"/>
              </a:rPr>
              <a:t> list</a:t>
            </a:r>
            <a:endParaRPr lang="en-AU" sz="2800" b="0" i="0" u="none" strike="noStrike" cap="none" baseline="0" dirty="0">
              <a:solidFill>
                <a:srgbClr val="FF0000"/>
              </a:solidFill>
              <a:latin typeface="Calibri"/>
              <a:ea typeface="Calibri"/>
              <a:cs typeface="Calibri"/>
              <a:sym typeface="Calibri"/>
            </a:endParaRPr>
          </a:p>
        </p:txBody>
      </p:sp>
      <p:sp>
        <p:nvSpPr>
          <p:cNvPr id="165" name="Shape 165"/>
          <p:cNvSpPr/>
          <p:nvPr/>
        </p:nvSpPr>
        <p:spPr>
          <a:xfrm>
            <a:off x="39152" y="822470"/>
            <a:ext cx="9828000" cy="1334133"/>
          </a:xfrm>
          <a:prstGeom prst="rect">
            <a:avLst/>
          </a:prstGeom>
          <a:solidFill>
            <a:srgbClr val="C5D8F1"/>
          </a:solidFill>
          <a:ln w="25400" cap="flat" cmpd="sng">
            <a:solidFill>
              <a:srgbClr val="24406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AU" sz="2400" b="1" i="0" u="none" strike="noStrike" cap="none" baseline="0" dirty="0">
                <a:solidFill>
                  <a:schemeClr val="dk1"/>
                </a:solidFill>
                <a:latin typeface="Calibri"/>
                <a:ea typeface="Calibri"/>
                <a:cs typeface="Calibri"/>
                <a:sym typeface="Calibri"/>
              </a:rPr>
              <a:t>As a staff, I want to know what </a:t>
            </a:r>
            <a:r>
              <a:rPr lang="en-AU" sz="2400" b="1" i="0" u="none" strike="noStrike" cap="none" baseline="0" dirty="0" smtClean="0">
                <a:solidFill>
                  <a:schemeClr val="dk1"/>
                </a:solidFill>
                <a:latin typeface="Calibri"/>
                <a:ea typeface="Calibri"/>
                <a:cs typeface="Calibri"/>
                <a:sym typeface="Calibri"/>
              </a:rPr>
              <a:t>requests </a:t>
            </a:r>
            <a:r>
              <a:rPr lang="en-AU" sz="2400" b="1" i="0" u="none" strike="noStrike" cap="none" baseline="0" dirty="0">
                <a:solidFill>
                  <a:schemeClr val="dk1"/>
                </a:solidFill>
                <a:latin typeface="Calibri"/>
                <a:ea typeface="Calibri"/>
                <a:cs typeface="Calibri"/>
                <a:sym typeface="Calibri"/>
              </a:rPr>
              <a:t>are being processing, so that I can select </a:t>
            </a:r>
            <a:r>
              <a:rPr lang="en-AU" sz="2400" b="1" i="0" u="none" strike="noStrike" cap="none" baseline="0" dirty="0" smtClean="0">
                <a:solidFill>
                  <a:schemeClr val="dk1"/>
                </a:solidFill>
                <a:latin typeface="Calibri"/>
                <a:ea typeface="Calibri"/>
                <a:cs typeface="Calibri"/>
                <a:sym typeface="Calibri"/>
              </a:rPr>
              <a:t>others.</a:t>
            </a:r>
            <a:endParaRPr lang="en-AU" sz="2400" b="1" i="0" u="none" strike="noStrike" cap="none" baseline="0" dirty="0">
              <a:solidFill>
                <a:schemeClr val="dk1"/>
              </a:solidFill>
              <a:latin typeface="Calibri"/>
              <a:ea typeface="Calibri"/>
              <a:cs typeface="Calibri"/>
              <a:sym typeface="Calibri"/>
            </a:endParaRPr>
          </a:p>
        </p:txBody>
      </p:sp>
      <p:sp>
        <p:nvSpPr>
          <p:cNvPr id="166" name="Shape 166"/>
          <p:cNvSpPr/>
          <p:nvPr/>
        </p:nvSpPr>
        <p:spPr>
          <a:xfrm>
            <a:off x="39152" y="2484408"/>
            <a:ext cx="9828000" cy="2471122"/>
          </a:xfrm>
          <a:prstGeom prst="rect">
            <a:avLst/>
          </a:prstGeom>
          <a:solidFill>
            <a:srgbClr val="DAE5F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Acceptance Criteria</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 a) After the staff login the homepage, staffs have their account, and they are able to see the request list as well as the status. They could choose the issues which not been assigned and processed. </a:t>
            </a:r>
          </a:p>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b) They would receive the notification from clients and communicate with them.</a:t>
            </a:r>
          </a:p>
          <a:p>
            <a:pPr marL="0" marR="0" lvl="0" indent="0" algn="l" rtl="0">
              <a:spcBef>
                <a:spcPts val="0"/>
              </a:spcBef>
              <a:buSzPct val="25000"/>
              <a:buNone/>
            </a:pPr>
            <a:r>
              <a:rPr lang="en-AU" sz="2000" b="1" i="0" u="none" strike="noStrike" cap="none" baseline="0" dirty="0">
                <a:solidFill>
                  <a:schemeClr val="dk1"/>
                </a:solidFill>
                <a:latin typeface="Calibri"/>
                <a:ea typeface="Calibri"/>
                <a:cs typeface="Calibri"/>
                <a:sym typeface="Calibri"/>
              </a:rPr>
              <a:t> </a:t>
            </a:r>
          </a:p>
          <a:p>
            <a:pPr marL="179388" marR="0" lvl="0" indent="-52387" algn="l" rtl="0">
              <a:spcBef>
                <a:spcPts val="0"/>
              </a:spcBef>
              <a:buClr>
                <a:schemeClr val="dk1"/>
              </a:buClr>
              <a:buFont typeface="Arial"/>
              <a:buNone/>
            </a:pPr>
            <a:endParaRPr sz="2000" b="0" i="0" u="none" strike="noStrike" cap="none" baseline="0" dirty="0">
              <a:solidFill>
                <a:schemeClr val="dk1"/>
              </a:solidFill>
              <a:latin typeface="Calibri"/>
              <a:ea typeface="Calibri"/>
              <a:cs typeface="Calibri"/>
              <a:sym typeface="Calibri"/>
            </a:endParaRPr>
          </a:p>
        </p:txBody>
      </p:sp>
      <p:sp>
        <p:nvSpPr>
          <p:cNvPr id="167" name="Shape 167"/>
          <p:cNvSpPr/>
          <p:nvPr/>
        </p:nvSpPr>
        <p:spPr>
          <a:xfrm>
            <a:off x="9147153" y="109409"/>
            <a:ext cx="719999" cy="540000"/>
          </a:xfrm>
          <a:prstGeom prst="rect">
            <a:avLst/>
          </a:prstGeom>
          <a:solidFill>
            <a:srgbClr val="CCF0CD">
              <a:alpha val="20000"/>
            </a:srgbClr>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dirty="0" smtClean="0">
                <a:solidFill>
                  <a:srgbClr val="FF0000"/>
                </a:solidFill>
                <a:latin typeface="Calibri"/>
                <a:ea typeface="Calibri"/>
                <a:cs typeface="Calibri"/>
                <a:sym typeface="Calibri"/>
              </a:rPr>
              <a:t>4</a:t>
            </a:r>
            <a:endParaRPr lang="en-AU" sz="2000" b="0" i="0" u="none" strike="noStrike" cap="none" baseline="0" dirty="0">
              <a:solidFill>
                <a:srgbClr val="FF0000"/>
              </a:solidFill>
              <a:latin typeface="Calibri"/>
              <a:ea typeface="Calibri"/>
              <a:cs typeface="Calibri"/>
              <a:sym typeface="Calibri"/>
            </a:endParaRPr>
          </a:p>
        </p:txBody>
      </p:sp>
      <p:sp>
        <p:nvSpPr>
          <p:cNvPr id="168" name="Shape 168"/>
          <p:cNvSpPr/>
          <p:nvPr/>
        </p:nvSpPr>
        <p:spPr>
          <a:xfrm>
            <a:off x="8283153" y="109409"/>
            <a:ext cx="791999" cy="540000"/>
          </a:xfrm>
          <a:prstGeom prst="rect">
            <a:avLst/>
          </a:prstGeom>
          <a:solidFill>
            <a:srgbClr val="E5DFEC"/>
          </a:solidFill>
          <a:ln w="25400" cap="flat" cmpd="sng">
            <a:solidFill>
              <a:srgbClr val="244061"/>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buSzPct val="25000"/>
              <a:buNone/>
            </a:pPr>
            <a:r>
              <a:rPr lang="en-AU" sz="2000" b="0" i="0" u="none" strike="noStrike" cap="none" baseline="0">
                <a:solidFill>
                  <a:schemeClr val="dk1"/>
                </a:solidFill>
                <a:latin typeface="Calibri"/>
                <a:ea typeface="Calibri"/>
                <a:cs typeface="Calibri"/>
                <a:sym typeface="Calibri"/>
              </a:rPr>
              <a:t>Must</a:t>
            </a:r>
          </a:p>
        </p:txBody>
      </p:sp>
      <p:sp>
        <p:nvSpPr>
          <p:cNvPr id="169" name="Shape 169"/>
          <p:cNvSpPr/>
          <p:nvPr/>
        </p:nvSpPr>
        <p:spPr>
          <a:xfrm>
            <a:off x="39152" y="5128589"/>
            <a:ext cx="9828000" cy="1620000"/>
          </a:xfrm>
          <a:prstGeom prst="rect">
            <a:avLst/>
          </a:prstGeom>
          <a:solidFill>
            <a:schemeClr val="lt1"/>
          </a:solidFill>
          <a:ln w="25400" cap="flat" cmpd="sng">
            <a:solidFill>
              <a:srgbClr val="244061"/>
            </a:solidFill>
            <a:prstDash val="solid"/>
            <a:round/>
            <a:headEnd type="none" w="med" len="med"/>
            <a:tailEnd type="none" w="med" len="med"/>
          </a:ln>
        </p:spPr>
        <p:txBody>
          <a:bodyPr lIns="91425" tIns="36000" rIns="91425" bIns="45700" anchor="t" anchorCtr="0">
            <a:noAutofit/>
          </a:bodyPr>
          <a:lstStyle/>
          <a:p>
            <a:pPr marL="0" marR="0" lvl="0" indent="0" algn="l" rtl="0">
              <a:spcBef>
                <a:spcPts val="0"/>
              </a:spcBef>
              <a:buSzPct val="25000"/>
              <a:buNone/>
            </a:pPr>
            <a:r>
              <a:rPr lang="en-AU" sz="2000" b="0" i="0" u="none" strike="noStrike" cap="none" baseline="0" dirty="0">
                <a:solidFill>
                  <a:schemeClr val="dk1"/>
                </a:solidFill>
                <a:latin typeface="Calibri"/>
                <a:ea typeface="Calibri"/>
                <a:cs typeface="Calibri"/>
                <a:sym typeface="Calibri"/>
              </a:rPr>
              <a:t>Notes</a:t>
            </a:r>
          </a:p>
          <a:p>
            <a:pPr marL="179388" marR="0" lvl="0" indent="-179388" algn="l" rtl="0">
              <a:spcBef>
                <a:spcPts val="0"/>
              </a:spcBef>
              <a:buClr>
                <a:schemeClr val="dk1"/>
              </a:buClr>
              <a:buSzPct val="100000"/>
              <a:buFont typeface="Arial"/>
              <a:buChar char="•"/>
            </a:pPr>
            <a:r>
              <a:rPr lang="en-AU" sz="2000" b="0" i="0" u="none" strike="noStrike" cap="none" baseline="0" dirty="0">
                <a:solidFill>
                  <a:schemeClr val="dk1"/>
                </a:solidFill>
                <a:latin typeface="Calibri"/>
                <a:ea typeface="Calibri"/>
                <a:cs typeface="Calibri"/>
                <a:sym typeface="Calibri"/>
              </a:rPr>
              <a:t> </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3135</Words>
  <Application>Microsoft Office PowerPoint</Application>
  <PresentationFormat>A4 纸张(210x297 毫米)</PresentationFormat>
  <Paragraphs>395</Paragraphs>
  <Slides>41</Slides>
  <Notes>41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Arial</vt:lpstr>
      <vt:lpstr>宋体</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zyc</cp:lastModifiedBy>
  <cp:revision>4</cp:revision>
  <dcterms:modified xsi:type="dcterms:W3CDTF">2015-10-11T12:58:37Z</dcterms:modified>
</cp:coreProperties>
</file>