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CF30E11-23F5-44DA-AEB1-F06560D74F4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373E53-A44B-4128-A757-56A16EECF62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3" name="CustomShape 4"/>
          <p:cNvSpPr/>
          <p:nvPr/>
        </p:nvSpPr>
        <p:spPr>
          <a:xfrm flipV="1">
            <a:off x="5410080" y="35928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4" name="CustomShape 5"/>
          <p:cNvSpPr/>
          <p:nvPr/>
        </p:nvSpPr>
        <p:spPr>
          <a:xfrm flipV="1">
            <a:off x="5410080" y="439200"/>
            <a:ext cx="3733200" cy="179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9084960" y="-2160"/>
            <a:ext cx="568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904464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9025560" y="-2160"/>
            <a:ext cx="82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7552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915760" y="360"/>
            <a:ext cx="5400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8873640" y="360"/>
            <a:ext cx="828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3" name="CustomShape 14"/>
          <p:cNvSpPr/>
          <p:nvPr/>
        </p:nvSpPr>
        <p:spPr>
          <a:xfrm flipV="1">
            <a:off x="5410080" y="380880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4" name="CustomShape 15"/>
          <p:cNvSpPr/>
          <p:nvPr/>
        </p:nvSpPr>
        <p:spPr>
          <a:xfrm flipV="1">
            <a:off x="5410080" y="3895920"/>
            <a:ext cx="3733200" cy="1911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5" name="CustomShape 16"/>
          <p:cNvSpPr/>
          <p:nvPr/>
        </p:nvSpPr>
        <p:spPr>
          <a:xfrm flipV="1">
            <a:off x="5410080" y="4114080"/>
            <a:ext cx="3733200" cy="8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6" name="CustomShape 17"/>
          <p:cNvSpPr/>
          <p:nvPr/>
        </p:nvSpPr>
        <p:spPr>
          <a:xfrm flipV="1">
            <a:off x="5410080" y="4163400"/>
            <a:ext cx="1965240" cy="1764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7" name="CustomShape 18"/>
          <p:cNvSpPr/>
          <p:nvPr/>
        </p:nvSpPr>
        <p:spPr>
          <a:xfrm flipV="1">
            <a:off x="5410080" y="4198320"/>
            <a:ext cx="1965240" cy="8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5410080" y="3962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7376400" y="40611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0" y="3649680"/>
            <a:ext cx="9143280" cy="243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0" y="3675600"/>
            <a:ext cx="9143280" cy="14004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2" name="CustomShape 23"/>
          <p:cNvSpPr/>
          <p:nvPr/>
        </p:nvSpPr>
        <p:spPr>
          <a:xfrm flipV="1">
            <a:off x="6414120" y="3642120"/>
            <a:ext cx="2729160" cy="2476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0" y="0"/>
            <a:ext cx="9143280" cy="37011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59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1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62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3" name="CustomShape 4"/>
          <p:cNvSpPr/>
          <p:nvPr/>
        </p:nvSpPr>
        <p:spPr>
          <a:xfrm flipV="1">
            <a:off x="5410080" y="35928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4" name="CustomShape 5"/>
          <p:cNvSpPr/>
          <p:nvPr/>
        </p:nvSpPr>
        <p:spPr>
          <a:xfrm flipV="1">
            <a:off x="5410080" y="439200"/>
            <a:ext cx="3733200" cy="179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5" name="CustomShape 6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6" name="CustomShape 7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7" name="CustomShape 8"/>
          <p:cNvSpPr/>
          <p:nvPr/>
        </p:nvSpPr>
        <p:spPr>
          <a:xfrm>
            <a:off x="9084960" y="-2160"/>
            <a:ext cx="568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68" name="CustomShape 9"/>
          <p:cNvSpPr/>
          <p:nvPr/>
        </p:nvSpPr>
        <p:spPr>
          <a:xfrm>
            <a:off x="904464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69" name="CustomShape 10"/>
          <p:cNvSpPr/>
          <p:nvPr/>
        </p:nvSpPr>
        <p:spPr>
          <a:xfrm>
            <a:off x="9025560" y="-2160"/>
            <a:ext cx="82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0" name="CustomShape 11"/>
          <p:cNvSpPr/>
          <p:nvPr/>
        </p:nvSpPr>
        <p:spPr>
          <a:xfrm>
            <a:off x="897552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1" name="CustomShape 12"/>
          <p:cNvSpPr/>
          <p:nvPr/>
        </p:nvSpPr>
        <p:spPr>
          <a:xfrm>
            <a:off x="8915760" y="360"/>
            <a:ext cx="5400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2" name="CustomShape 13"/>
          <p:cNvSpPr/>
          <p:nvPr/>
        </p:nvSpPr>
        <p:spPr>
          <a:xfrm>
            <a:off x="8873640" y="360"/>
            <a:ext cx="828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3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401920"/>
            <a:ext cx="84574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US" sz="4400">
                <a:solidFill>
                  <a:srgbClr val="ffffff"/>
                </a:solidFill>
                <a:latin typeface="Trebuchet MS"/>
                <a:ea typeface="DejaVu Sans"/>
              </a:rPr>
              <a:t>Cryptography and Steganography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Trebuchet MS"/>
                <a:ea typeface="DejaVu Sans"/>
              </a:rPr>
              <a:t>Team: What It Does?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3899880"/>
            <a:ext cx="495216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424456"/>
                </a:solidFill>
                <a:latin typeface="Georgia"/>
                <a:ea typeface="DejaVu Sans"/>
              </a:rPr>
              <a:t>Jason Devlin, Jaiden Gerig, Cody Taylor, Brennen Taylor, George Gaytan, Andrew Schlotzhauer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Test attack 1 failure</a:t>
            </a:r>
            <a:endParaRPr/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80640" y="2406240"/>
            <a:ext cx="7182000" cy="401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Test attack 1 success</a:t>
            </a:r>
            <a:endParaRPr/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000" y="2415960"/>
            <a:ext cx="7162920" cy="39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Generating Primes and Keys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1600" y="2436480"/>
            <a:ext cx="6573600" cy="37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Encryption and Decryption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2224080"/>
            <a:ext cx="694296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To verify with openssl, we first generated keys.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 this case, we will use 64 bit keys and encrypt the message, “Message” contained in text.txt.</a:t>
            </a: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439080"/>
            <a:ext cx="8591040" cy="323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222408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Below, we also show the generated cipher text.</a:t>
            </a: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184920"/>
            <a:ext cx="8428320" cy="209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2224080"/>
            <a:ext cx="69429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Next, we extracted the generated p and q and e from the private key.</a:t>
            </a:r>
            <a:endParaRPr/>
          </a:p>
        </p:txBody>
      </p:sp>
      <p:pic>
        <p:nvPicPr>
          <p:cNvPr id="14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2920" y="3016440"/>
            <a:ext cx="5771880" cy="340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2224080"/>
            <a:ext cx="69429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After this, we generated a our key file from these primes and encrypted the message with munchkincrypt.</a:t>
            </a:r>
            <a:endParaRPr/>
          </a:p>
        </p:txBody>
      </p:sp>
      <p:pic>
        <p:nvPicPr>
          <p:cNvPr id="15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9080" y="3234960"/>
            <a:ext cx="693396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222408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We show our cipher text</a:t>
            </a:r>
            <a:endParaRPr/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742840"/>
            <a:ext cx="4800240" cy="93312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457200" y="391104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We also show OpenSSL cipher text again</a:t>
            </a:r>
            <a:endParaRPr/>
          </a:p>
        </p:txBody>
      </p:sp>
      <p:pic>
        <p:nvPicPr>
          <p:cNvPr id="156" name="Picture 6" descr=""/>
          <p:cNvPicPr/>
          <p:nvPr/>
        </p:nvPicPr>
        <p:blipFill>
          <a:blip r:embed="rId2"/>
          <a:srcRect l="18141" t="0" r="-634181" b="0"/>
          <a:stretch>
            <a:fillRect/>
          </a:stretch>
        </p:blipFill>
        <p:spPr>
          <a:xfrm>
            <a:off x="457200" y="4280400"/>
            <a:ext cx="8228880" cy="172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2333880"/>
            <a:ext cx="6942960" cy="310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The reason that the two do not match has to do with how the values are stored.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Our program breaks the message into blocks and writes these blocks to the file in decimal form.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On the other hand, OpenSSL wrote the modified binary data directly to a file, thus we could not directly compare the two.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The implementation is still shown to be correct when they decrypt to the same value.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LSB Embedding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Turn message into 8 bit binary characters.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First value embedded is a twelve bit binary number that represents the number of characters in the message 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Each number of the 8 bit binary characters is embedded into LSBs of image.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Embedded picture saved to “NothingToSeeHere.bmp”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- ./toto –lsbem filename.bmp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2333880"/>
            <a:ext cx="6942960" cy="33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Next we decrypt both of the cipher texts with their respective programs.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OpenSSL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Munchkincrypt</a:t>
            </a:r>
            <a:endParaRPr/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12640" y="3180600"/>
            <a:ext cx="6333480" cy="1387080"/>
          </a:xfrm>
          <a:prstGeom prst="rect">
            <a:avLst/>
          </a:prstGeom>
          <a:ln>
            <a:noFill/>
          </a:ln>
        </p:spPr>
      </p:pic>
      <p:pic>
        <p:nvPicPr>
          <p:cNvPr id="16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52600" y="4868280"/>
            <a:ext cx="5981760" cy="15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2333880"/>
            <a:ext cx="6942960" cy="310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The decrypted version of each file is shown below.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OpenSSL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Munchkincrypt</a:t>
            </a:r>
            <a:endParaRPr/>
          </a:p>
        </p:txBody>
      </p:sp>
      <p:pic>
        <p:nvPicPr>
          <p:cNvPr id="16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12640" y="4745520"/>
            <a:ext cx="6257520" cy="1999800"/>
          </a:xfrm>
          <a:prstGeom prst="rect">
            <a:avLst/>
          </a:prstGeom>
          <a:ln>
            <a:noFill/>
          </a:ln>
        </p:spPr>
      </p:pic>
      <p:pic>
        <p:nvPicPr>
          <p:cNvPr id="166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12640" y="2763360"/>
            <a:ext cx="6648120" cy="185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57200" y="2333880"/>
            <a:ext cx="6942960" cy="201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 this case, both of the decrypted files indeed match.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This is because both programs decrypt the message into its original, plaintext state and write this directly to the decrypted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Because of this, OpenSSL verifies that our munchkincrypt program works correctly.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Attacks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99360" y="2109600"/>
            <a:ext cx="8869320" cy="488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Brute Force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: Guessing p or q by iterating through all primes up to n.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200">
                <a:solidFill>
                  <a:srgbClr val="000000"/>
                </a:solidFill>
                <a:latin typeface="Arial"/>
                <a:ea typeface="DejaVu Sans"/>
              </a:rPr>
              <a:t>Handy for any n that is not overly large (512 bits plus)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Fermat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: Factors p and q by checking for perfect squares associated with 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200">
                <a:solidFill>
                  <a:srgbClr val="000000"/>
                </a:solidFill>
                <a:latin typeface="Arial"/>
                <a:ea typeface="DejaVu Sans"/>
              </a:rPr>
              <a:t>Handy for when p and q are near each other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Pollards p-1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: Factors p by checking when it has a gcd with n, accelerated with the use of a quickly expanding modexp.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200">
                <a:solidFill>
                  <a:srgbClr val="000000"/>
                </a:solidFill>
                <a:latin typeface="Arial"/>
                <a:ea typeface="DejaVu Sans"/>
              </a:rPr>
              <a:t>Handy for when p is not overly large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 Tests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 Attack Tests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Fermat_test: Test if Fermat attack is working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Pollards_test: Test if Pollards attack is working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Brute_force_test: Test if the brute force attack is working correctly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560" y="762480"/>
            <a:ext cx="8228880" cy="60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"/>
                <a:ea typeface="DejaVu Sans"/>
              </a:rPr>
              <a:t>References to libraries/papers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70800" y="1592280"/>
            <a:ext cx="396792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https://mattmccutchen.net/bigint/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375480" y="2188440"/>
            <a:ext cx="603360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https://www.cs.purdue.edu/homes/ssw/cs555/2009f.pdf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406080" y="2488320"/>
            <a:ext cx="52351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http://www.ams.org/notices/199902/boneh.pdf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406080" y="2790720"/>
            <a:ext cx="88581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http://www.cs.rit.edu/~ib/Classes/CS482-705_Winter10-11/Slides/crypto_6d.pdf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408960" y="1371600"/>
            <a:ext cx="11433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Libraries</a:t>
            </a: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406080" y="1967760"/>
            <a:ext cx="6498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RSA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LSB Extracting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First value extracted is the number of characters in the message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Once size is known, message is extracted in binary format, converted to characters and displayed in the terminal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–lsbex filename.bmp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Randomization Attack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Randomly selects 0 or 1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If the current LSB does not match the randomly selected value, it is changed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–osfa fileName.bmp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Detection Attack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–ossa filename1.bmp filename2.bmp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	</a:t>
            </a: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or ./toto –ossa MD5val filename2.bmp</a:t>
            </a:r>
            <a:endParaRPr/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1360" y="3866760"/>
            <a:ext cx="5396760" cy="21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Tests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Test 1: Message embedded and extracted correctly with fixed size?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Test2: Size embedded correctly?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Test3: Message embedded and extracted correctly using size embedded?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Test4: Message is not the same as before the attack?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Initial Failures</a:t>
            </a:r>
            <a:endParaRPr/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9400" y="2415960"/>
            <a:ext cx="6324840" cy="39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Test 1 success</a:t>
            </a:r>
            <a:endParaRPr/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9400" y="2415960"/>
            <a:ext cx="6324840" cy="39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Test 2 and 3 success</a:t>
            </a:r>
            <a:endParaRPr/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8480" y="2249640"/>
            <a:ext cx="6285960" cy="43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