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8025563-BED2-4246-B2E7-6AC23CFFA9B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CD44B4-9A60-4A6E-A6C7-6986F9B07DF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438086"/>
                </a:solidFill>
                <a:latin typeface="Georgia"/>
              </a:rPr>
              <a:t>5/7/15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4CC7BA-01C4-44E9-9EF4-6A80A0771236}" type="slidenum">
              <a:rPr lang="en-US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7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 strike="noStrike">
                <a:solidFill>
                  <a:srgbClr val="53548a"/>
                </a:solidFill>
                <a:latin typeface="Georg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2200" strike="noStrike">
                <a:solidFill>
                  <a:srgbClr val="53548a"/>
                </a:solidFill>
                <a:latin typeface="Georg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Georgia"/>
              <a:buChar char="▫"/>
            </a:pPr>
            <a:r>
              <a:rPr lang="en-US" sz="2000" strike="noStrike">
                <a:solidFill>
                  <a:srgbClr val="a04da3"/>
                </a:solidFill>
                <a:latin typeface="Georgia"/>
              </a:rPr>
              <a:t>Fifth level</a:t>
            </a:r>
            <a:endParaRPr/>
          </a:p>
        </p:txBody>
      </p:sp>
      <p:sp>
        <p:nvSpPr>
          <p:cNvPr id="78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438086"/>
                </a:solidFill>
                <a:latin typeface="Georgia"/>
              </a:rPr>
              <a:t>5/7/15</a:t>
            </a:r>
            <a:endParaRPr/>
          </a:p>
        </p:txBody>
      </p:sp>
      <p:sp>
        <p:nvSpPr>
          <p:cNvPr id="79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80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E58A1A-1045-4678-91AF-205939554663}" type="slidenum">
              <a:rPr lang="en-US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Trebuchet MS"/>
              </a:rPr>
              <a:t>Cryptography and Steganography</a:t>
            </a:r>
            <a:r>
              <a:rPr lang="en-US" sz="4400" strike="noStrike">
                <a:solidFill>
                  <a:srgbClr val="ffffff"/>
                </a:solidFill>
                <a:latin typeface="Trebuchet MS"/>
              </a:rPr>
              <a:t>
</a:t>
            </a:r>
            <a:r>
              <a:rPr lang="en-US" sz="4400" strike="noStrike">
                <a:solidFill>
                  <a:srgbClr val="ffffff"/>
                </a:solidFill>
                <a:latin typeface="Trebuchet MS"/>
              </a:rPr>
              <a:t>Team: What It Does?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24456"/>
                </a:solidFill>
                <a:latin typeface="Georgia"/>
              </a:rPr>
              <a:t>Jason Devlin, Jaiden Gerig, Cody Taylor, Brennen Taylor, George Gaytan, Andrew Schlotzhauer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attack 1 failure</a:t>
            </a:r>
            <a:endParaRPr/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980640" y="2406240"/>
            <a:ext cx="7182360" cy="401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attack 1 success</a:t>
            </a:r>
            <a:endParaRPr/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990000" y="2415960"/>
            <a:ext cx="7163280" cy="399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Generating Primes and Keys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Encryption and Decryption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Attacks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99360" y="2109600"/>
            <a:ext cx="8869680" cy="488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en-US" sz="2200">
                <a:latin typeface="Arial"/>
              </a:rPr>
              <a:t>Brute Force</a:t>
            </a:r>
            <a:r>
              <a:rPr lang="en-US" sz="2200">
                <a:latin typeface="Arial"/>
              </a:rPr>
              <a:t>: Guessing p or q by iterating through all primes up to n.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2200">
                <a:latin typeface="Arial"/>
              </a:rPr>
              <a:t>Handy for any n that is not overly large (512 bits plus)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200">
                <a:latin typeface="Arial"/>
              </a:rPr>
              <a:t>Fermat</a:t>
            </a:r>
            <a:r>
              <a:rPr lang="en-US" sz="2200">
                <a:latin typeface="Arial"/>
              </a:rPr>
              <a:t>: Factors p and q by checking for perfect squares associated with 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2200">
                <a:latin typeface="Arial"/>
              </a:rPr>
              <a:t>Handy for when p and q are near each other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4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200">
                <a:latin typeface="Arial"/>
              </a:rPr>
              <a:t>Pollards p-1</a:t>
            </a:r>
            <a:r>
              <a:rPr lang="en-US" sz="2200">
                <a:latin typeface="Arial"/>
              </a:rPr>
              <a:t>: Factors p by checking when it has a gcd with n, accelerated with the use of a quickly expanding modexp.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2200">
                <a:latin typeface="Arial"/>
              </a:rPr>
              <a:t>Handy for when p is not overly large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560" y="7624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latin typeface="Georgia"/>
              </a:rPr>
              <a:t>References to libraries/papers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70800" y="1592280"/>
            <a:ext cx="4566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https://mattmccutchen.net/bigint/</a:t>
            </a: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375480" y="2188440"/>
            <a:ext cx="5751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https://www.cs.purdue.edu/homes/ssw/cs555/2009f.pdf</a:t>
            </a:r>
            <a:endParaRPr/>
          </a:p>
          <a:p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406080" y="2488320"/>
            <a:ext cx="4810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http://www.ams.org/notices/199902/boneh.pdf</a:t>
            </a:r>
            <a:endParaRPr/>
          </a:p>
        </p:txBody>
      </p:sp>
      <p:sp>
        <p:nvSpPr>
          <p:cNvPr id="151" name="TextShape 5"/>
          <p:cNvSpPr txBox="1"/>
          <p:nvPr/>
        </p:nvSpPr>
        <p:spPr>
          <a:xfrm>
            <a:off x="406080" y="2790720"/>
            <a:ext cx="8174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http://www.cs.rit.edu/~ib/Classes/CS482-705_Winter10-11/Slides/crypto_6d.pdf</a:t>
            </a:r>
            <a:endParaRPr/>
          </a:p>
        </p:txBody>
      </p:sp>
      <p:sp>
        <p:nvSpPr>
          <p:cNvPr id="152" name="TextShape 6"/>
          <p:cNvSpPr txBox="1"/>
          <p:nvPr/>
        </p:nvSpPr>
        <p:spPr>
          <a:xfrm>
            <a:off x="408960" y="1371600"/>
            <a:ext cx="1054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Libraries</a:t>
            </a:r>
            <a:endParaRPr/>
          </a:p>
        </p:txBody>
      </p:sp>
      <p:sp>
        <p:nvSpPr>
          <p:cNvPr id="153" name="TextShape 7"/>
          <p:cNvSpPr txBox="1"/>
          <p:nvPr/>
        </p:nvSpPr>
        <p:spPr>
          <a:xfrm>
            <a:off x="457200" y="1939680"/>
            <a:ext cx="65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RSA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LSB Embedding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Turn message into 8 bit binary characters.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First value embedded is a twelve bit binary number that represents the number of characters in the message 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Each number of the 8 bit binary characters is embedded into LSBs of image.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Embedded picture saved to “NothingToSeeHere.bmp”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- ./toto –lsbem filename.bmp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LSB Extracting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First value extracted is the number of characters in the message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Once size is known, message is extracted in binary format, converted to characters and displayed in the terminal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./toto –lsbex filename.bmp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Randomization Attack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Randomly selects 0 or 1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If the current LSB does not match the randomly selected value, it is changed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./toto –osfa fileName.bmp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Detection Attack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./toto –ossa filename1.bmp filename2.bmp</a:t>
            </a:r>
            <a:endParaRPr/>
          </a:p>
          <a:p>
            <a:r>
              <a:rPr lang="en-US" sz="2600" strike="noStrike">
                <a:solidFill>
                  <a:srgbClr val="438086"/>
                </a:solidFill>
                <a:latin typeface="Georgia"/>
              </a:rPr>
              <a:t>	</a:t>
            </a:r>
            <a:r>
              <a:rPr lang="en-US" sz="2600" strike="noStrike">
                <a:solidFill>
                  <a:srgbClr val="438086"/>
                </a:solidFill>
                <a:latin typeface="Georgia"/>
              </a:rPr>
              <a:t>or ./toto –ossa MD5val filename2.bmp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 1: Message embedded and extracted correctly with fixed size?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Test2: Size embedded correctly?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Test3: Message embedded and extracted correctly using size embedded?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Test4: Message is not the same as before the attack?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Initial Failures</a:t>
            </a: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409400" y="2415960"/>
            <a:ext cx="6325200" cy="399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1 success</a:t>
            </a:r>
            <a:endParaRPr/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1409400" y="2415960"/>
            <a:ext cx="6325200" cy="399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2 and 3 success</a:t>
            </a:r>
            <a:endParaRPr/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1428480" y="2249640"/>
            <a:ext cx="6286320" cy="432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