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70" r:id="rId25"/>
    <p:sldId id="272" r:id="rId26"/>
    <p:sldId id="273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8025563-BED2-4246-B2E7-6AC23CFFA9BC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40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ECD44B4-9A60-4A6E-A6C7-6986F9B07DF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82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438086"/>
                </a:solidFill>
                <a:latin typeface="Georgia"/>
              </a:rPr>
              <a:t>5/7/15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4CC7BA-01C4-44E9-9EF4-6A80A0771236}" type="slidenum">
              <a:rPr lang="en-US" strike="noStrike">
                <a:solidFill>
                  <a:srgbClr val="FFFFFF"/>
                </a:solidFill>
                <a:latin typeface="Georgia"/>
              </a:rPr>
              <a:t>‹#›</a:t>
            </a:fld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7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 strike="noStrike">
                <a:solidFill>
                  <a:srgbClr val="53548A"/>
                </a:solidFill>
                <a:latin typeface="Georg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2200" strike="noStrike">
                <a:solidFill>
                  <a:srgbClr val="53548A"/>
                </a:solidFill>
                <a:latin typeface="Georg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Georgia"/>
              <a:buChar char="▫"/>
            </a:pPr>
            <a:r>
              <a:rPr lang="en-US" sz="2000" strike="noStrike">
                <a:solidFill>
                  <a:srgbClr val="A04DA3"/>
                </a:solidFill>
                <a:latin typeface="Georgia"/>
              </a:rPr>
              <a:t>Fifth level</a:t>
            </a:r>
            <a:endParaRPr/>
          </a:p>
        </p:txBody>
      </p:sp>
      <p:sp>
        <p:nvSpPr>
          <p:cNvPr id="78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438086"/>
                </a:solidFill>
                <a:latin typeface="Georgia"/>
              </a:rPr>
              <a:t>5/7/15</a:t>
            </a:r>
            <a:endParaRPr/>
          </a:p>
        </p:txBody>
      </p:sp>
      <p:sp>
        <p:nvSpPr>
          <p:cNvPr id="79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80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E58A1A-1045-4678-91AF-205939554663}" type="slidenum">
              <a:rPr lang="en-US" strike="noStrike">
                <a:solidFill>
                  <a:srgbClr val="FFFFFF"/>
                </a:solidFill>
                <a:latin typeface="Georgia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Trebuchet MS"/>
              </a:rPr>
              <a:t>Cryptography and Steganography
Team: What It Does?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424456"/>
                </a:solidFill>
                <a:latin typeface="Georgia"/>
              </a:rPr>
              <a:t>Jason Devlin, Jaiden </a:t>
            </a:r>
            <a:r>
              <a:rPr lang="en-US" sz="2400" strike="noStrike" dirty="0" err="1">
                <a:solidFill>
                  <a:srgbClr val="424456"/>
                </a:solidFill>
                <a:latin typeface="Georgia"/>
              </a:rPr>
              <a:t>Gerig</a:t>
            </a:r>
            <a:r>
              <a:rPr lang="en-US" sz="2400" strike="noStrike" dirty="0">
                <a:solidFill>
                  <a:srgbClr val="424456"/>
                </a:solidFill>
                <a:latin typeface="Georgia"/>
              </a:rPr>
              <a:t>, Cody Taylor, Brennen Taylor, George Gaytan, Andrew </a:t>
            </a:r>
            <a:r>
              <a:rPr lang="en-US" sz="2400" strike="noStrike" dirty="0" err="1">
                <a:solidFill>
                  <a:srgbClr val="424456"/>
                </a:solidFill>
                <a:latin typeface="Georgia"/>
              </a:rPr>
              <a:t>Schlotzhauer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attack 1 failure</a:t>
            </a:r>
            <a:endParaRPr/>
          </a:p>
        </p:txBody>
      </p:sp>
      <p:pic>
        <p:nvPicPr>
          <p:cNvPr id="139" name="Picture 2"/>
          <p:cNvPicPr/>
          <p:nvPr/>
        </p:nvPicPr>
        <p:blipFill>
          <a:blip r:embed="rId2"/>
          <a:stretch/>
        </p:blipFill>
        <p:spPr>
          <a:xfrm>
            <a:off x="980640" y="2406240"/>
            <a:ext cx="7182360" cy="401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attack 1 success</a:t>
            </a:r>
            <a:endParaRPr/>
          </a:p>
        </p:txBody>
      </p:sp>
      <p:pic>
        <p:nvPicPr>
          <p:cNvPr id="141" name="Picture 2"/>
          <p:cNvPicPr/>
          <p:nvPr/>
        </p:nvPicPr>
        <p:blipFill>
          <a:blip r:embed="rId3"/>
          <a:stretch/>
        </p:blipFill>
        <p:spPr>
          <a:xfrm>
            <a:off x="990000" y="2415960"/>
            <a:ext cx="7163280" cy="39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Generating Primes and Keys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Encryption and Decryption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verify with </a:t>
            </a:r>
            <a:r>
              <a:rPr lang="en-US" dirty="0" err="1" smtClean="0"/>
              <a:t>openssl</a:t>
            </a:r>
            <a:r>
              <a:rPr lang="en-US" dirty="0" smtClean="0"/>
              <a:t>, we first generated keys.</a:t>
            </a:r>
          </a:p>
          <a:p>
            <a:endParaRPr lang="en-US" dirty="0"/>
          </a:p>
          <a:p>
            <a:r>
              <a:rPr lang="en-US" dirty="0" smtClean="0"/>
              <a:t>In this case, we will use 64 bit keys and encrypt the message, “Message” contained in text.txt.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39169"/>
            <a:ext cx="859155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Below, we also show the generated cipher text.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84969"/>
            <a:ext cx="8428615" cy="20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6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Next, we extracted the generated p and q and e from the private key.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7" y="3016377"/>
            <a:ext cx="5772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60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this, we generated a our key file from these primes and encrypted the message with </a:t>
            </a:r>
            <a:r>
              <a:rPr lang="en-US" dirty="0" err="1" smtClean="0"/>
              <a:t>munchkincrypt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3234880"/>
            <a:ext cx="69342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9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224080"/>
            <a:ext cx="694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show our cipher 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2819"/>
            <a:ext cx="4800600" cy="93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911020"/>
            <a:ext cx="694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also show OpenSSL cipher text again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88" r="-23968"/>
          <a:stretch/>
        </p:blipFill>
        <p:spPr>
          <a:xfrm>
            <a:off x="457199" y="4280352"/>
            <a:ext cx="8229241" cy="17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333808"/>
            <a:ext cx="6943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reason that the two do not match has to do with how the values are stored.</a:t>
            </a:r>
          </a:p>
          <a:p>
            <a:endParaRPr lang="en-US" dirty="0"/>
          </a:p>
          <a:p>
            <a:r>
              <a:rPr lang="en-US" dirty="0" smtClean="0"/>
              <a:t>Our program breaks the message into blocks and writes these blocks to the file in decimal form.</a:t>
            </a:r>
          </a:p>
          <a:p>
            <a:endParaRPr lang="en-US" dirty="0"/>
          </a:p>
          <a:p>
            <a:r>
              <a:rPr lang="en-US" dirty="0" smtClean="0"/>
              <a:t>On the other hand, OpenSSL wrote the modified binary data directly to a file, thus we could not directly compare the two.</a:t>
            </a:r>
          </a:p>
          <a:p>
            <a:endParaRPr lang="en-US" dirty="0"/>
          </a:p>
          <a:p>
            <a:r>
              <a:rPr lang="en-US" dirty="0" smtClean="0"/>
              <a:t>The implementation is still shown to be correct when they decrypt to the same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LSB Embedding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Turn message into 8 bit binary characters.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First value embedded is a twelve bit binary number that represents the number of characters in the message 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Each number of the 8 bit binary characters is embedded into LSBs of image.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Embedded picture saved to “NothingToSeeHere.bmp”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- ./toto –lsbem filename.bmp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333808"/>
            <a:ext cx="6943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we decrypt both of the cipher texts with their respective programs.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OpenSSL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Munchkincrypt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12" y="3180569"/>
            <a:ext cx="6333744" cy="1387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96" y="4868384"/>
            <a:ext cx="5982081" cy="15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3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333808"/>
            <a:ext cx="6943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decrypted version of each file is shown below.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OpenSSL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Munchkincrypt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12" y="4745355"/>
            <a:ext cx="625792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712" y="2763492"/>
            <a:ext cx="6648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1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Verifying with openssl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333808"/>
            <a:ext cx="6943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both of the decrypted files indeed match.</a:t>
            </a:r>
          </a:p>
          <a:p>
            <a:endParaRPr lang="en-US" dirty="0"/>
          </a:p>
          <a:p>
            <a:r>
              <a:rPr lang="en-US" dirty="0" smtClean="0"/>
              <a:t>This is because both programs decrypt the message into its original, plaintext state and write this directly to the decrypted file.</a:t>
            </a:r>
          </a:p>
          <a:p>
            <a:endParaRPr lang="en-US" dirty="0"/>
          </a:p>
          <a:p>
            <a:r>
              <a:rPr lang="en-US" dirty="0" smtClean="0"/>
              <a:t>Because of this, OpenSSL verifies that our </a:t>
            </a:r>
            <a:r>
              <a:rPr lang="en-US" dirty="0" err="1" smtClean="0"/>
              <a:t>munchkincrypt</a:t>
            </a:r>
            <a:r>
              <a:rPr lang="en-US" dirty="0" smtClean="0"/>
              <a:t> program works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7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RSA- Attacks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99360" y="2109600"/>
            <a:ext cx="8869680" cy="488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200" b="1">
                <a:latin typeface="Arial"/>
              </a:rPr>
              <a:t>Brute Force</a:t>
            </a:r>
            <a:r>
              <a:rPr lang="en-US" sz="2200">
                <a:latin typeface="Arial"/>
              </a:rPr>
              <a:t>: Guessing p or q by iterating through all primes up to n.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i="1">
                <a:latin typeface="Arial"/>
              </a:rPr>
              <a:t>Handy for any n that is not overly large (512 bits plus)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b="1">
                <a:latin typeface="Arial"/>
              </a:rPr>
              <a:t>Fermat</a:t>
            </a:r>
            <a:r>
              <a:rPr lang="en-US" sz="2200">
                <a:latin typeface="Arial"/>
              </a:rPr>
              <a:t>: Factors p and q by checking for perfect squares associated with 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i="1">
                <a:latin typeface="Arial"/>
              </a:rPr>
              <a:t>Handy for when p and q are near each other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4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b="1">
                <a:latin typeface="Arial"/>
              </a:rPr>
              <a:t>Pollards p-1</a:t>
            </a:r>
            <a:r>
              <a:rPr lang="en-US" sz="2200">
                <a:latin typeface="Arial"/>
              </a:rPr>
              <a:t>: Factors p by checking when it has a gcd with n, accelerated with the use of a quickly expanding modexp.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 i="1">
                <a:latin typeface="Arial"/>
              </a:rPr>
              <a:t>Handy for when p is not overly large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424456"/>
                </a:solidFill>
                <a:latin typeface="Trebuchet MS"/>
              </a:rPr>
              <a:t>RSA </a:t>
            </a:r>
            <a:r>
              <a:rPr lang="en-US" sz="4000" strike="noStrike" dirty="0" smtClean="0">
                <a:solidFill>
                  <a:srgbClr val="424456"/>
                </a:solidFill>
                <a:latin typeface="Trebuchet MS"/>
              </a:rPr>
              <a:t>Tests</a:t>
            </a:r>
            <a:endParaRPr dirty="0"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primeTest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generation of primes is working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generateKeyTest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correct keys are generated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PrimesWithGenerate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generating primes and generating keys with those primes is correct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cryptTest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encryption and decryption is correct</a:t>
            </a:r>
          </a:p>
        </p:txBody>
      </p:sp>
    </p:spTree>
    <p:extLst>
      <p:ext uri="{BB962C8B-B14F-4D97-AF65-F5344CB8AC3E}">
        <p14:creationId xmlns:p14="http://schemas.microsoft.com/office/powerpoint/2010/main" val="2844464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424456"/>
                </a:solidFill>
                <a:latin typeface="Trebuchet MS"/>
              </a:rPr>
              <a:t>RSA Attack </a:t>
            </a:r>
            <a:r>
              <a:rPr lang="en-US" sz="4000" strike="noStrike" dirty="0" smtClean="0">
                <a:solidFill>
                  <a:srgbClr val="424456"/>
                </a:solidFill>
                <a:latin typeface="Trebuchet MS"/>
              </a:rPr>
              <a:t>Tests</a:t>
            </a:r>
            <a:endParaRPr dirty="0"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Fermat_test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Fermat attack is working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Pollards_test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Pollards attack is working</a:t>
            </a:r>
          </a:p>
          <a:p>
            <a:pPr>
              <a:lnSpc>
                <a:spcPct val="100000"/>
              </a:lnSpc>
              <a:buFont typeface="Georgia"/>
              <a:buChar char="•"/>
            </a:pPr>
            <a:endParaRPr lang="en-US" sz="2800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Georgia"/>
              </a:rPr>
              <a:t>Brute_force_test</a:t>
            </a:r>
            <a:r>
              <a:rPr lang="en-US" sz="2800" dirty="0" smtClean="0">
                <a:solidFill>
                  <a:srgbClr val="000000"/>
                </a:solidFill>
                <a:latin typeface="Georgia"/>
              </a:rPr>
              <a:t>: Test if the brute force attack is working correctly</a:t>
            </a:r>
          </a:p>
        </p:txBody>
      </p:sp>
    </p:spTree>
    <p:extLst>
      <p:ext uri="{BB962C8B-B14F-4D97-AF65-F5344CB8AC3E}">
        <p14:creationId xmlns:p14="http://schemas.microsoft.com/office/powerpoint/2010/main" val="3277353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560" y="7624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dirty="0">
                <a:latin typeface="Georgia"/>
              </a:rPr>
              <a:t>References to libraries/papers</a:t>
            </a:r>
            <a:endParaRPr dirty="0"/>
          </a:p>
        </p:txBody>
      </p:sp>
      <p:sp>
        <p:nvSpPr>
          <p:cNvPr id="148" name="TextShape 2"/>
          <p:cNvSpPr txBox="1"/>
          <p:nvPr/>
        </p:nvSpPr>
        <p:spPr>
          <a:xfrm>
            <a:off x="370799" y="1592280"/>
            <a:ext cx="396828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https://mattmccutchen.net/bigint/</a:t>
            </a:r>
            <a:endParaRPr dirty="0"/>
          </a:p>
        </p:txBody>
      </p:sp>
      <p:sp>
        <p:nvSpPr>
          <p:cNvPr id="149" name="TextShape 3"/>
          <p:cNvSpPr txBox="1"/>
          <p:nvPr/>
        </p:nvSpPr>
        <p:spPr>
          <a:xfrm>
            <a:off x="375480" y="2188440"/>
            <a:ext cx="6033946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https://www.cs.purdue.edu/homes/ssw/cs555/2009f.pdf</a:t>
            </a:r>
            <a:endParaRPr dirty="0"/>
          </a:p>
          <a:p>
            <a:endParaRPr dirty="0"/>
          </a:p>
        </p:txBody>
      </p:sp>
      <p:sp>
        <p:nvSpPr>
          <p:cNvPr id="150" name="TextShape 4"/>
          <p:cNvSpPr txBox="1"/>
          <p:nvPr/>
        </p:nvSpPr>
        <p:spPr>
          <a:xfrm>
            <a:off x="406079" y="2488320"/>
            <a:ext cx="5235595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http://www.ams.org/notices/199902/boneh.pdf</a:t>
            </a:r>
            <a:endParaRPr dirty="0"/>
          </a:p>
        </p:txBody>
      </p:sp>
      <p:sp>
        <p:nvSpPr>
          <p:cNvPr id="151" name="TextShape 5"/>
          <p:cNvSpPr txBox="1"/>
          <p:nvPr/>
        </p:nvSpPr>
        <p:spPr>
          <a:xfrm>
            <a:off x="406080" y="2790720"/>
            <a:ext cx="885869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http://www.cs.rit.edu/~ib/Classes/CS482-705_Winter10-11/Slides/crypto_6d.pdf</a:t>
            </a:r>
            <a:endParaRPr dirty="0"/>
          </a:p>
        </p:txBody>
      </p:sp>
      <p:sp>
        <p:nvSpPr>
          <p:cNvPr id="152" name="TextShape 6"/>
          <p:cNvSpPr txBox="1"/>
          <p:nvPr/>
        </p:nvSpPr>
        <p:spPr>
          <a:xfrm>
            <a:off x="408959" y="1371600"/>
            <a:ext cx="1143795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Libraries</a:t>
            </a:r>
            <a:endParaRPr dirty="0"/>
          </a:p>
        </p:txBody>
      </p:sp>
      <p:sp>
        <p:nvSpPr>
          <p:cNvPr id="153" name="TextShape 7"/>
          <p:cNvSpPr txBox="1"/>
          <p:nvPr/>
        </p:nvSpPr>
        <p:spPr>
          <a:xfrm>
            <a:off x="406079" y="1967760"/>
            <a:ext cx="65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RSA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LSB Extracting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First value extracted is the number of characters in the message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Once size is known, message is extracted in binary format, converted to characters and displayed in the terminal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./toto –lsbex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Randomization Attack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Randomly selects 0 or 1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If the current LSB does not match the randomly selected value, it is changed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./toto –osfa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Detection Attack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 strike="noStrike">
                <a:solidFill>
                  <a:srgbClr val="438086"/>
                </a:solidFill>
                <a:latin typeface="Georgia"/>
              </a:rPr>
              <a:t>./toto –ossa filename1.bmp filename2.bmp</a:t>
            </a:r>
            <a:endParaRPr/>
          </a:p>
          <a:p>
            <a:r>
              <a:rPr lang="en-US" sz="2600" strike="noStrike">
                <a:solidFill>
                  <a:srgbClr val="438086"/>
                </a:solidFill>
                <a:latin typeface="Georgia"/>
              </a:rPr>
              <a:t>	or ./toto –ossa MD5val filename2.bmp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 1: Message embedded and extracted correctly with fixed size?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Test2: Size embedded correctly?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Test3: Message embedded and extracted correctly using size embedded?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Georgia"/>
              </a:rPr>
              <a:t>Test4: Message is not the same as before the attack?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Initial Failures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2"/>
          <a:stretch/>
        </p:blipFill>
        <p:spPr>
          <a:xfrm>
            <a:off x="1409400" y="2415960"/>
            <a:ext cx="6325200" cy="39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1 success</a:t>
            </a:r>
            <a:endParaRPr/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1409400" y="2415960"/>
            <a:ext cx="6325200" cy="39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424456"/>
                </a:solidFill>
                <a:latin typeface="Trebuchet MS"/>
              </a:rPr>
              <a:t>Test 2 and 3 success</a:t>
            </a:r>
            <a:endParaRPr/>
          </a:p>
        </p:txBody>
      </p:sp>
      <p:pic>
        <p:nvPicPr>
          <p:cNvPr id="137" name="Picture 2"/>
          <p:cNvPicPr/>
          <p:nvPr/>
        </p:nvPicPr>
        <p:blipFill>
          <a:blip r:embed="rId2"/>
          <a:stretch/>
        </p:blipFill>
        <p:spPr>
          <a:xfrm>
            <a:off x="1428480" y="2249640"/>
            <a:ext cx="6286320" cy="432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694</Words>
  <Application>Microsoft Office PowerPoint</Application>
  <PresentationFormat>On-screen Show (4:3)</PresentationFormat>
  <Paragraphs>119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DejaVu Sans</vt:lpstr>
      <vt:lpstr>Georgia</vt:lpstr>
      <vt:lpstr>StarSymbol</vt:lpstr>
      <vt:lpstr>Times New Roman</vt:lpstr>
      <vt:lpstr>Trebuchet MS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Brennen Taylor</dc:creator>
  <cp:lastModifiedBy>Brennen Taylor</cp:lastModifiedBy>
  <cp:revision>13</cp:revision>
  <dcterms:modified xsi:type="dcterms:W3CDTF">2015-05-07T22:29:16Z</dcterms:modified>
</cp:coreProperties>
</file>