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84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F30E11-23F5-44DA-AEB1-F06560D74F4B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47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7" name="CustomShape 2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3" name="CustomShape 4"/>
          <p:cNvSpPr/>
          <p:nvPr/>
        </p:nvSpPr>
        <p:spPr>
          <a:xfrm flipV="1">
            <a:off x="5410080" y="35928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4" name="CustomShape 5"/>
          <p:cNvSpPr/>
          <p:nvPr/>
        </p:nvSpPr>
        <p:spPr>
          <a:xfrm flipV="1">
            <a:off x="5410080" y="439200"/>
            <a:ext cx="3733200" cy="179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9084960" y="-2160"/>
            <a:ext cx="568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904464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9025560" y="-2160"/>
            <a:ext cx="82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7552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8915760" y="360"/>
            <a:ext cx="5400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8873640" y="360"/>
            <a:ext cx="828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13" name="CustomShape 14"/>
          <p:cNvSpPr/>
          <p:nvPr/>
        </p:nvSpPr>
        <p:spPr>
          <a:xfrm flipV="1">
            <a:off x="5410080" y="380880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4" name="CustomShape 15"/>
          <p:cNvSpPr/>
          <p:nvPr/>
        </p:nvSpPr>
        <p:spPr>
          <a:xfrm flipV="1">
            <a:off x="5410080" y="3895920"/>
            <a:ext cx="3733200" cy="1911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5" name="CustomShape 16"/>
          <p:cNvSpPr/>
          <p:nvPr/>
        </p:nvSpPr>
        <p:spPr>
          <a:xfrm flipV="1">
            <a:off x="5410080" y="4114080"/>
            <a:ext cx="3733200" cy="8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6" name="CustomShape 17"/>
          <p:cNvSpPr/>
          <p:nvPr/>
        </p:nvSpPr>
        <p:spPr>
          <a:xfrm flipV="1">
            <a:off x="5410080" y="4163400"/>
            <a:ext cx="1965240" cy="1764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7" name="CustomShape 18"/>
          <p:cNvSpPr/>
          <p:nvPr/>
        </p:nvSpPr>
        <p:spPr>
          <a:xfrm flipV="1">
            <a:off x="5410080" y="4198320"/>
            <a:ext cx="1965240" cy="8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5410080" y="3962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7376400" y="40611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0" y="3649680"/>
            <a:ext cx="9143280" cy="243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0" y="3675600"/>
            <a:ext cx="9143280" cy="14004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2" name="CustomShape 23"/>
          <p:cNvSpPr/>
          <p:nvPr/>
        </p:nvSpPr>
        <p:spPr>
          <a:xfrm flipV="1">
            <a:off x="6414120" y="3642120"/>
            <a:ext cx="2729160" cy="2476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0" y="0"/>
            <a:ext cx="9143280" cy="37011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8880" cy="1065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366840"/>
            <a:ext cx="9143280" cy="835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1" name="CustomShape 2"/>
          <p:cNvSpPr/>
          <p:nvPr/>
        </p:nvSpPr>
        <p:spPr>
          <a:xfrm>
            <a:off x="0" y="0"/>
            <a:ext cx="9143280" cy="309960"/>
          </a:xfrm>
          <a:prstGeom prst="rect">
            <a:avLst/>
          </a:prstGeom>
          <a:solidFill>
            <a:srgbClr val="1F497D"/>
          </a:solidFill>
          <a:ln w="50760">
            <a:noFill/>
          </a:ln>
        </p:spPr>
      </p:sp>
      <p:sp>
        <p:nvSpPr>
          <p:cNvPr id="62" name="CustomShape 3"/>
          <p:cNvSpPr/>
          <p:nvPr/>
        </p:nvSpPr>
        <p:spPr>
          <a:xfrm>
            <a:off x="0" y="308160"/>
            <a:ext cx="9143280" cy="9072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3" name="CustomShape 4"/>
          <p:cNvSpPr/>
          <p:nvPr/>
        </p:nvSpPr>
        <p:spPr>
          <a:xfrm flipV="1">
            <a:off x="5410080" y="359280"/>
            <a:ext cx="3733200" cy="9036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4" name="CustomShape 5"/>
          <p:cNvSpPr/>
          <p:nvPr/>
        </p:nvSpPr>
        <p:spPr>
          <a:xfrm flipV="1">
            <a:off x="5410080" y="439200"/>
            <a:ext cx="3733200" cy="179280"/>
          </a:xfrm>
          <a:prstGeom prst="rect">
            <a:avLst/>
          </a:prstGeom>
          <a:solidFill>
            <a:srgbClr val="C0504D"/>
          </a:solidFill>
          <a:ln w="50760">
            <a:noFill/>
          </a:ln>
        </p:spPr>
      </p:sp>
      <p:sp>
        <p:nvSpPr>
          <p:cNvPr id="65" name="CustomShape 6"/>
          <p:cNvSpPr/>
          <p:nvPr/>
        </p:nvSpPr>
        <p:spPr>
          <a:xfrm>
            <a:off x="5407200" y="497520"/>
            <a:ext cx="3062520" cy="2664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6" name="CustomShape 7"/>
          <p:cNvSpPr/>
          <p:nvPr/>
        </p:nvSpPr>
        <p:spPr>
          <a:xfrm>
            <a:off x="7373520" y="588960"/>
            <a:ext cx="1599480" cy="36000"/>
          </a:xfrm>
          <a:prstGeom prst="roundRect">
            <a:avLst>
              <a:gd name="adj" fmla="val 14400"/>
            </a:avLst>
          </a:prstGeom>
          <a:solidFill>
            <a:srgbClr val="FFFFFF"/>
          </a:solidFill>
          <a:ln w="50760">
            <a:noFill/>
          </a:ln>
        </p:spPr>
      </p:sp>
      <p:sp>
        <p:nvSpPr>
          <p:cNvPr id="67" name="CustomShape 8"/>
          <p:cNvSpPr/>
          <p:nvPr/>
        </p:nvSpPr>
        <p:spPr>
          <a:xfrm>
            <a:off x="9084960" y="-2160"/>
            <a:ext cx="568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68" name="CustomShape 9"/>
          <p:cNvSpPr/>
          <p:nvPr/>
        </p:nvSpPr>
        <p:spPr>
          <a:xfrm>
            <a:off x="904464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69" name="CustomShape 10"/>
          <p:cNvSpPr/>
          <p:nvPr/>
        </p:nvSpPr>
        <p:spPr>
          <a:xfrm>
            <a:off x="9025560" y="-2160"/>
            <a:ext cx="828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0" name="CustomShape 11"/>
          <p:cNvSpPr/>
          <p:nvPr/>
        </p:nvSpPr>
        <p:spPr>
          <a:xfrm>
            <a:off x="8975520" y="-2160"/>
            <a:ext cx="26640" cy="62100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1" name="CustomShape 12"/>
          <p:cNvSpPr/>
          <p:nvPr/>
        </p:nvSpPr>
        <p:spPr>
          <a:xfrm>
            <a:off x="8915760" y="360"/>
            <a:ext cx="5400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2" name="CustomShape 13"/>
          <p:cNvSpPr/>
          <p:nvPr/>
        </p:nvSpPr>
        <p:spPr>
          <a:xfrm>
            <a:off x="8873640" y="360"/>
            <a:ext cx="8280" cy="584640"/>
          </a:xfrm>
          <a:prstGeom prst="rect">
            <a:avLst/>
          </a:prstGeom>
          <a:solidFill>
            <a:srgbClr val="FFFFFF"/>
          </a:solidFill>
          <a:ln w="50760">
            <a:noFill/>
          </a:ln>
        </p:spPr>
      </p:sp>
      <p:sp>
        <p:nvSpPr>
          <p:cNvPr id="73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401920"/>
            <a:ext cx="8457480" cy="146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n-US" sz="4400">
                <a:solidFill>
                  <a:srgbClr val="FFFFFF"/>
                </a:solidFill>
                <a:latin typeface="Trebuchet MS"/>
                <a:ea typeface="DejaVu Sans"/>
              </a:rPr>
              <a:t>Cryptography and Steganography</a:t>
            </a:r>
            <a:endParaRPr/>
          </a:p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Trebuchet MS"/>
                <a:ea typeface="DejaVu Sans"/>
              </a:rPr>
              <a:t>Team: What It Does?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3899880"/>
            <a:ext cx="4952160" cy="17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424456"/>
                </a:solidFill>
                <a:latin typeface="Georgia"/>
                <a:ea typeface="DejaVu Sans"/>
              </a:rPr>
              <a:t>Jason Devlin, Jaiden Gerig, Cody Taylor, Brennen Taylor, George Gaytan, Andrew Schlotzhauer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222408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Below, we also show the generated cipher text.</a:t>
            </a:r>
            <a:endParaRPr/>
          </a:p>
        </p:txBody>
      </p:sp>
      <p:pic>
        <p:nvPicPr>
          <p:cNvPr id="14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184920"/>
            <a:ext cx="8428320" cy="209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2224080"/>
            <a:ext cx="69429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Next, we extracted the generated p and q and e from the private key.</a:t>
            </a:r>
            <a:endParaRPr/>
          </a:p>
        </p:txBody>
      </p:sp>
      <p:pic>
        <p:nvPicPr>
          <p:cNvPr id="1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920" y="3016440"/>
            <a:ext cx="5771880" cy="340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2224080"/>
            <a:ext cx="69429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After this, we generated a our key file from these primes and encrypted the message with munchkincrypt.</a:t>
            </a:r>
            <a:endParaRPr/>
          </a:p>
        </p:txBody>
      </p:sp>
      <p:pic>
        <p:nvPicPr>
          <p:cNvPr id="15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9080" y="3234960"/>
            <a:ext cx="6933960" cy="292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222408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We show our cipher text</a:t>
            </a:r>
            <a:endParaRPr/>
          </a:p>
        </p:txBody>
      </p:sp>
      <p:pic>
        <p:nvPicPr>
          <p:cNvPr id="15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742840"/>
            <a:ext cx="4800240" cy="93312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457200" y="3911040"/>
            <a:ext cx="694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We also show OpenSSL cipher text again</a:t>
            </a:r>
            <a:endParaRPr/>
          </a:p>
        </p:txBody>
      </p:sp>
      <p:pic>
        <p:nvPicPr>
          <p:cNvPr id="156" name="Picture 6"/>
          <p:cNvPicPr/>
          <p:nvPr/>
        </p:nvPicPr>
        <p:blipFill rotWithShape="1">
          <a:blip r:embed="rId3"/>
          <a:srcRect l="-7741" r="-19009"/>
          <a:stretch/>
        </p:blipFill>
        <p:spPr>
          <a:xfrm>
            <a:off x="0" y="4275720"/>
            <a:ext cx="8228880" cy="172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2333880"/>
            <a:ext cx="6942960" cy="310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The reason that the two do not match has to do with how the values are stored.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Our program breaks the message into blocks and writes these blocks to the file in decimal form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It also stores the message in reverse. It starts by encoding </a:t>
            </a:r>
            <a:r>
              <a:rPr lang="en-US" smtClean="0">
                <a:solidFill>
                  <a:srgbClr val="000000"/>
                </a:solidFill>
                <a:latin typeface="Arial"/>
              </a:rPr>
              <a:t>the last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character and works back from there.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On the other hand, </a:t>
            </a:r>
            <a:r>
              <a:rPr lang="en-US" dirty="0" err="1">
                <a:solidFill>
                  <a:srgbClr val="000000"/>
                </a:solidFill>
                <a:latin typeface="Arial"/>
                <a:ea typeface="DejaVu Sans"/>
              </a:rPr>
              <a:t>OpenSSL</a:t>
            </a: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 wrote the modified binary data directly to a file, thus we could not directly compare the two.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The implementation is still shown to be correct when they decrypt to the same value.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57200" y="2333880"/>
            <a:ext cx="6942960" cy="338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Next we decrypt both of the cipher texts with their respective programs.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OpenSSL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Munchkincrypt</a:t>
            </a:r>
            <a:endParaRPr/>
          </a:p>
        </p:txBody>
      </p:sp>
      <p:pic>
        <p:nvPicPr>
          <p:cNvPr id="16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12640" y="3180600"/>
            <a:ext cx="6333480" cy="1387080"/>
          </a:xfrm>
          <a:prstGeom prst="rect">
            <a:avLst/>
          </a:prstGeom>
          <a:ln>
            <a:noFill/>
          </a:ln>
        </p:spPr>
      </p:pic>
      <p:pic>
        <p:nvPicPr>
          <p:cNvPr id="16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52600" y="4868280"/>
            <a:ext cx="5981760" cy="15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2333880"/>
            <a:ext cx="6942960" cy="3107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The decrypted version of each file is shown below.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OpenSSL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Munchkincrypt</a:t>
            </a:r>
            <a:endParaRPr/>
          </a:p>
        </p:txBody>
      </p:sp>
      <p:pic>
        <p:nvPicPr>
          <p:cNvPr id="16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12640" y="4745520"/>
            <a:ext cx="6257520" cy="1999800"/>
          </a:xfrm>
          <a:prstGeom prst="rect">
            <a:avLst/>
          </a:prstGeom>
          <a:ln>
            <a:noFill/>
          </a:ln>
        </p:spPr>
      </p:pic>
      <p:pic>
        <p:nvPicPr>
          <p:cNvPr id="16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12640" y="2763360"/>
            <a:ext cx="6648120" cy="185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57200" y="2333880"/>
            <a:ext cx="6942960" cy="201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 this case, both of the decrypted files indeed match.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This is because both programs decrypt the message into its original, plaintext state and write this directly to the decrypted file.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Because of this, OpenSSL verifies that our munchkincrypt program works correctly.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Attacks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99360" y="2109600"/>
            <a:ext cx="8869320" cy="488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DejaVu Sans"/>
              </a:rPr>
              <a:t>Brute Force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: Guessing p or q by iterating through all primes up to n. 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i="1" dirty="0">
                <a:solidFill>
                  <a:srgbClr val="000000"/>
                </a:solidFill>
                <a:latin typeface="Arial"/>
                <a:ea typeface="DejaVu Sans"/>
              </a:rPr>
              <a:t>Handy for any n that is not overly large (512 bits plus)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DejaVu Sans"/>
              </a:rPr>
              <a:t>Fermat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: Factors p and q by checking for perfect squares associated with n.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i="1" dirty="0">
                <a:solidFill>
                  <a:srgbClr val="000000"/>
                </a:solidFill>
                <a:latin typeface="Arial"/>
                <a:ea typeface="DejaVu Sans"/>
              </a:rPr>
              <a:t>Handy for when p and q are near each other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DejaVu Sans"/>
              </a:rPr>
              <a:t>Pollards p-1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: Factors p by checking when it has a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DejaVu Sans"/>
              </a:rPr>
              <a:t>gcd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 with n, accelerated with the use of a quickly expanding </a:t>
            </a:r>
            <a:r>
              <a:rPr lang="en-US" sz="2200" dirty="0" err="1">
                <a:solidFill>
                  <a:srgbClr val="000000"/>
                </a:solidFill>
                <a:latin typeface="Arial"/>
                <a:ea typeface="DejaVu Sans"/>
              </a:rPr>
              <a:t>modexp</a:t>
            </a:r>
            <a:r>
              <a:rPr lang="en-US" sz="2200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 i="1" dirty="0">
                <a:solidFill>
                  <a:srgbClr val="000000"/>
                </a:solidFill>
                <a:latin typeface="Arial"/>
                <a:ea typeface="DejaVu Sans"/>
              </a:rPr>
              <a:t>Handy for when p is not overly large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 Tests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LSB Embedding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Turn message into 8 bit binary characters.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First value embedded is a twelve bit binary number that represents the number of characters in the message 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Each number of the 8 bit binary characters is embedded into LSBs of image.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Embedded picture saved to “NothingToSeeHere.bmp”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- ./toto –lsbem filename.bmp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 Attack Tests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Fermat_test: Test if Fermat attack is working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Pollards_test: Test if Pollards attack is working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Brute_force_test: Test if the brute force attack is working correctly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560" y="762480"/>
            <a:ext cx="8228880" cy="608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Georgia"/>
                <a:ea typeface="DejaVu Sans"/>
              </a:rPr>
              <a:t>References to libraries/papers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70800" y="1592280"/>
            <a:ext cx="3967920" cy="60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https://mattmccutchen.net/bigint/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375480" y="2188440"/>
            <a:ext cx="6033600" cy="60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https://www.cs.purdue.edu/homes/ssw/cs555/2009f.pdf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406080" y="2488320"/>
            <a:ext cx="523512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http://www.ams.org/notices/199902/boneh.pdf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406080" y="2790720"/>
            <a:ext cx="885816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http://www.cs.rit.edu/~ib/Classes/CS482-705_Winter10-11/Slides/crypto_6d.pdf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408960" y="1371600"/>
            <a:ext cx="114336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Libraries</a:t>
            </a: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406080" y="1967760"/>
            <a:ext cx="649800" cy="34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RSA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LSB Extracting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First value extracted is the number of characters in the message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Once size is known, message is extracted in binary format, converted to characters and displayed in the terminal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–lsbex filename.bmp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Randomization Attack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Randomly selects 0 or 1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If the current LSB does not match the randomly selected value, it is changed</a:t>
            </a:r>
            <a:endParaRPr/>
          </a:p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–osfa fileName.bmp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Detection Attack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2249280"/>
            <a:ext cx="8228880" cy="432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Georgia"/>
              <a:buChar char="•"/>
            </a:pPr>
            <a:r>
              <a:rPr lang="en-US" sz="2800">
                <a:solidFill>
                  <a:srgbClr val="000000"/>
                </a:solidFill>
                <a:latin typeface="Georgia"/>
                <a:ea typeface="DejaVu Sans"/>
              </a:rPr>
              <a:t>Command line argument:</a:t>
            </a:r>
            <a:endParaRPr/>
          </a:p>
          <a:p>
            <a:pPr lvl="1">
              <a:lnSpc>
                <a:spcPct val="100000"/>
              </a:lnSpc>
              <a:buFont typeface="Georgia"/>
              <a:buChar char="▫"/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./toto –ossa filename1.bmp filename2.bmp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438086"/>
                </a:solidFill>
                <a:latin typeface="Georgia"/>
                <a:ea typeface="DejaVu Sans"/>
              </a:rPr>
              <a:t>	or ./toto –ossa MD5val filename2.bmp</a:t>
            </a:r>
            <a:endParaRPr/>
          </a:p>
        </p:txBody>
      </p:sp>
      <p:pic>
        <p:nvPicPr>
          <p:cNvPr id="12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11360" y="3866760"/>
            <a:ext cx="5396760" cy="217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424456"/>
                </a:solidFill>
                <a:latin typeface="Trebuchet MS"/>
                <a:ea typeface="DejaVu Sans"/>
              </a:rPr>
              <a:t>Test Driven Design</a:t>
            </a:r>
            <a:endParaRPr dirty="0"/>
          </a:p>
        </p:txBody>
      </p:sp>
      <p:pic>
        <p:nvPicPr>
          <p:cNvPr id="12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4572000" cy="315276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817458" y="1066800"/>
            <a:ext cx="4267200" cy="3358920"/>
          </a:xfrm>
          <a:prstGeom prst="rect">
            <a:avLst/>
          </a:prstGeom>
          <a:ln>
            <a:noFill/>
          </a:ln>
        </p:spPr>
      </p:pic>
      <p:pic>
        <p:nvPicPr>
          <p:cNvPr id="5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381000" y="4038600"/>
            <a:ext cx="3829320" cy="2687040"/>
          </a:xfrm>
          <a:prstGeom prst="rect">
            <a:avLst/>
          </a:prstGeom>
          <a:ln>
            <a:noFill/>
          </a:ln>
        </p:spPr>
      </p:pic>
      <p:pic>
        <p:nvPicPr>
          <p:cNvPr id="6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810000" y="3830820"/>
            <a:ext cx="4259942" cy="2807232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/>
        </p:nvPicPr>
        <p:blipFill>
          <a:blip r:embed="rId6"/>
          <a:stretch>
            <a:fillRect/>
          </a:stretch>
        </p:blipFill>
        <p:spPr>
          <a:xfrm>
            <a:off x="3429000" y="1905000"/>
            <a:ext cx="3886200" cy="277314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1639917" y="3641249"/>
            <a:ext cx="3678000" cy="2484120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33" y="2420894"/>
            <a:ext cx="3767980" cy="426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445544" cy="384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Generating Primes and Keys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Encryption and Decryption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1143000"/>
            <a:ext cx="8228880" cy="106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424456"/>
                </a:solidFill>
                <a:latin typeface="Trebuchet MS"/>
                <a:ea typeface="DejaVu Sans"/>
              </a:rPr>
              <a:t>RSA- Verifying with openssl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457200" y="2224080"/>
            <a:ext cx="694296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To verify with openssl, we first generated keys.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In this case, we will use 64 bit keys and encrypt the message, “Message” contained in text.txt.</a:t>
            </a:r>
            <a:endParaRPr/>
          </a:p>
        </p:txBody>
      </p:sp>
      <p:pic>
        <p:nvPicPr>
          <p:cNvPr id="14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3439080"/>
            <a:ext cx="8591040" cy="323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623</Words>
  <Application>Microsoft Office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Jaiden Lee Gerig</cp:lastModifiedBy>
  <cp:revision>4</cp:revision>
  <dcterms:modified xsi:type="dcterms:W3CDTF">2015-05-08T18:33:30Z</dcterms:modified>
</cp:coreProperties>
</file>