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normAutofit/>
          </a:bodyPr>
          <a:p>
            <a:endParaRPr b="0" lang="es-ES" sz="3200" spc="-1" strike="noStrike">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3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32"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34" name="PlaceHolder 2"/>
          <p:cNvSpPr>
            <a:spLocks noGrp="1"/>
          </p:cNvSpPr>
          <p:nvPr>
            <p:ph type="body"/>
          </p:nvPr>
        </p:nvSpPr>
        <p:spPr>
          <a:xfrm>
            <a:off x="504000" y="1768680"/>
            <a:ext cx="2921040" cy="2090880"/>
          </a:xfrm>
          <a:prstGeom prst="rect">
            <a:avLst/>
          </a:prstGeom>
        </p:spPr>
        <p:txBody>
          <a:bodyPr lIns="0" rIns="0" tIns="0" bIns="0">
            <a:normAutofit/>
          </a:bodyPr>
          <a:p>
            <a:endParaRPr b="0" lang="es-ES" sz="3200" spc="-1" strike="noStrike">
              <a:latin typeface="Arial"/>
            </a:endParaRPr>
          </a:p>
        </p:txBody>
      </p:sp>
      <p:sp>
        <p:nvSpPr>
          <p:cNvPr id="35" name="PlaceHolder 3"/>
          <p:cNvSpPr>
            <a:spLocks noGrp="1"/>
          </p:cNvSpPr>
          <p:nvPr>
            <p:ph type="body"/>
          </p:nvPr>
        </p:nvSpPr>
        <p:spPr>
          <a:xfrm>
            <a:off x="3571560" y="1768680"/>
            <a:ext cx="2921040" cy="2090880"/>
          </a:xfrm>
          <a:prstGeom prst="rect">
            <a:avLst/>
          </a:prstGeom>
        </p:spPr>
        <p:txBody>
          <a:bodyPr lIns="0" rIns="0" tIns="0" bIns="0">
            <a:normAutofit/>
          </a:bodyPr>
          <a:p>
            <a:endParaRPr b="0" lang="es-ES" sz="3200" spc="-1" strike="noStrike">
              <a:latin typeface="Arial"/>
            </a:endParaRPr>
          </a:p>
        </p:txBody>
      </p:sp>
      <p:sp>
        <p:nvSpPr>
          <p:cNvPr id="36" name="PlaceHolder 4"/>
          <p:cNvSpPr>
            <a:spLocks noGrp="1"/>
          </p:cNvSpPr>
          <p:nvPr>
            <p:ph type="body"/>
          </p:nvPr>
        </p:nvSpPr>
        <p:spPr>
          <a:xfrm>
            <a:off x="6639120" y="1768680"/>
            <a:ext cx="2921040" cy="2090880"/>
          </a:xfrm>
          <a:prstGeom prst="rect">
            <a:avLst/>
          </a:prstGeom>
        </p:spPr>
        <p:txBody>
          <a:bodyPr lIns="0" rIns="0" tIns="0" bIns="0">
            <a:normAutofit/>
          </a:bodyPr>
          <a:p>
            <a:endParaRPr b="0" lang="es-ES" sz="3200" spc="-1" strike="noStrike">
              <a:latin typeface="Arial"/>
            </a:endParaRPr>
          </a:p>
        </p:txBody>
      </p:sp>
      <p:sp>
        <p:nvSpPr>
          <p:cNvPr id="37" name="PlaceHolder 5"/>
          <p:cNvSpPr>
            <a:spLocks noGrp="1"/>
          </p:cNvSpPr>
          <p:nvPr>
            <p:ph type="body"/>
          </p:nvPr>
        </p:nvSpPr>
        <p:spPr>
          <a:xfrm>
            <a:off x="504000" y="4058640"/>
            <a:ext cx="2921040" cy="2090880"/>
          </a:xfrm>
          <a:prstGeom prst="rect">
            <a:avLst/>
          </a:prstGeom>
        </p:spPr>
        <p:txBody>
          <a:bodyPr lIns="0" rIns="0" tIns="0" bIns="0">
            <a:normAutofit/>
          </a:bodyPr>
          <a:p>
            <a:endParaRPr b="0" lang="es-ES" sz="3200" spc="-1" strike="noStrike">
              <a:latin typeface="Arial"/>
            </a:endParaRPr>
          </a:p>
        </p:txBody>
      </p:sp>
      <p:sp>
        <p:nvSpPr>
          <p:cNvPr id="38" name="PlaceHolder 6"/>
          <p:cNvSpPr>
            <a:spLocks noGrp="1"/>
          </p:cNvSpPr>
          <p:nvPr>
            <p:ph type="body"/>
          </p:nvPr>
        </p:nvSpPr>
        <p:spPr>
          <a:xfrm>
            <a:off x="3571560" y="4058640"/>
            <a:ext cx="2921040" cy="2090880"/>
          </a:xfrm>
          <a:prstGeom prst="rect">
            <a:avLst/>
          </a:prstGeom>
        </p:spPr>
        <p:txBody>
          <a:bodyPr lIns="0" rIns="0" tIns="0" bIns="0">
            <a:normAutofit/>
          </a:bodyPr>
          <a:p>
            <a:endParaRPr b="0" lang="es-ES" sz="3200" spc="-1" strike="noStrike">
              <a:latin typeface="Arial"/>
            </a:endParaRPr>
          </a:p>
        </p:txBody>
      </p:sp>
      <p:sp>
        <p:nvSpPr>
          <p:cNvPr id="39" name="PlaceHolder 7"/>
          <p:cNvSpPr>
            <a:spLocks noGrp="1"/>
          </p:cNvSpPr>
          <p:nvPr>
            <p:ph type="body"/>
          </p:nvPr>
        </p:nvSpPr>
        <p:spPr>
          <a:xfrm>
            <a:off x="6639120" y="4058640"/>
            <a:ext cx="29210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5"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
        <p:nvSpPr>
          <p:cNvPr id="1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s-ES" sz="4400" spc="-1" strike="noStrike">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5680" cy="1541520"/>
          </a:xfrm>
          <a:prstGeom prst="rect">
            <a:avLst/>
          </a:prstGeom>
          <a:ln>
            <a:noFill/>
          </a:ln>
        </p:spPr>
      </p:pic>
      <p:pic>
        <p:nvPicPr>
          <p:cNvPr id="1" name="" descr=""/>
          <p:cNvPicPr/>
          <p:nvPr/>
        </p:nvPicPr>
        <p:blipFill>
          <a:blip r:embed="rId3"/>
          <a:stretch/>
        </p:blipFill>
        <p:spPr>
          <a:xfrm>
            <a:off x="0" y="0"/>
            <a:ext cx="10076040" cy="1694160"/>
          </a:xfrm>
          <a:prstGeom prst="rect">
            <a:avLst/>
          </a:prstGeom>
          <a:ln>
            <a:noFill/>
          </a:ln>
        </p:spPr>
      </p:pic>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r>
              <a:rPr b="0" lang="es-ES" sz="4400" spc="-1" strike="noStrike">
                <a:latin typeface="Arial"/>
              </a:rPr>
              <a:t>Pulse para editar el formato del texto de título</a:t>
            </a:r>
            <a:endParaRPr b="0" lang="es-ES" sz="4400" spc="-1" strike="noStrike">
              <a:latin typeface="Arial"/>
            </a:endParaRPr>
          </a:p>
        </p:txBody>
      </p:sp>
      <p:sp>
        <p:nvSpPr>
          <p:cNvPr id="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a:t>
            </a:r>
            <a:r>
              <a:rPr b="0" lang="es-ES" sz="3200" spc="-1" strike="noStrike">
                <a:latin typeface="Arial"/>
              </a:rPr>
              <a:t>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504360" y="2553840"/>
            <a:ext cx="9070560" cy="1621080"/>
          </a:xfrm>
          <a:prstGeom prst="rect">
            <a:avLst/>
          </a:prstGeom>
          <a:noFill/>
          <a:ln>
            <a:noFill/>
          </a:ln>
        </p:spPr>
        <p:style>
          <a:lnRef idx="0"/>
          <a:fillRef idx="0"/>
          <a:effectRef idx="0"/>
          <a:fontRef idx="minor"/>
        </p:style>
        <p:txBody>
          <a:bodyPr lIns="0" rIns="0" tIns="0" bIns="0" anchor="ctr"/>
          <a:p>
            <a:pPr algn="ctr">
              <a:lnSpc>
                <a:spcPct val="100000"/>
              </a:lnSpc>
            </a:pPr>
            <a:r>
              <a:rPr b="0" lang="es-ES" sz="4400" spc="-1" strike="noStrike">
                <a:solidFill>
                  <a:srgbClr val="000000"/>
                </a:solidFill>
                <a:latin typeface="Arial"/>
                <a:ea typeface="DejaVu Sans"/>
              </a:rPr>
              <a:t>Abejas vs Pesticidas</a:t>
            </a:r>
            <a:endParaRPr b="0" lang="es-ES" sz="4400" spc="-1" strike="noStrike">
              <a:latin typeface="Arial"/>
            </a:endParaRPr>
          </a:p>
        </p:txBody>
      </p:sp>
      <p:sp>
        <p:nvSpPr>
          <p:cNvPr id="41" name="CustomShape 2"/>
          <p:cNvSpPr/>
          <p:nvPr/>
        </p:nvSpPr>
        <p:spPr>
          <a:xfrm>
            <a:off x="504000" y="4536000"/>
            <a:ext cx="9070560" cy="11509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s-ES" sz="4400" spc="-1" strike="noStrike">
                <a:solidFill>
                  <a:srgbClr val="000000"/>
                </a:solidFill>
                <a:latin typeface="Arial"/>
                <a:ea typeface="DejaVu Sans"/>
              </a:rPr>
              <a:t>Problemática</a:t>
            </a:r>
            <a:endParaRPr b="0" lang="es-ES" sz="4400" spc="-1" strike="noStrike">
              <a:latin typeface="Arial"/>
            </a:endParaRPr>
          </a:p>
        </p:txBody>
      </p:sp>
      <p:sp>
        <p:nvSpPr>
          <p:cNvPr id="4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s-ES" sz="2400" spc="-1" strike="noStrike">
                <a:solidFill>
                  <a:srgbClr val="000000"/>
                </a:solidFill>
                <a:latin typeface="Arial"/>
                <a:ea typeface="DejaVu Sans"/>
              </a:rPr>
              <a:t>El uso excesivo de agroquímicos en los campos está comprometiendo el futuro de las abejas, desencadenando consecuencias que pueden ir más allá de los aspectos ambientales pues estos insectos polinizan los principales cultivos del mundo. Se estima que el 75 por ciento de la alimentación humana depende directa o indirectamente de la acción de los insectos polinizadores.</a:t>
            </a:r>
            <a:endParaRPr b="0" lang="es-E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619560"/>
            <a:ext cx="9072000" cy="625320"/>
          </a:xfrm>
          <a:prstGeom prst="rect">
            <a:avLst/>
          </a:prstGeom>
          <a:noFill/>
          <a:ln>
            <a:noFill/>
          </a:ln>
        </p:spPr>
        <p:txBody>
          <a:bodyPr lIns="0" rIns="0" tIns="0" bIns="0" anchor="ctr"/>
          <a:p>
            <a:pPr algn="ctr"/>
            <a:r>
              <a:rPr b="1" lang="es-ES" sz="4400" spc="-1" strike="noStrike">
                <a:latin typeface="Arial"/>
                <a:ea typeface="Noto Sans CJK SC"/>
              </a:rPr>
              <a:t>¿Cual es el problema a resolver?</a:t>
            </a:r>
            <a:endParaRPr b="1" lang="es-ES" sz="4400" spc="-1" strike="noStrike">
              <a:latin typeface="Arial"/>
            </a:endParaRPr>
          </a:p>
        </p:txBody>
      </p:sp>
      <p:sp>
        <p:nvSpPr>
          <p:cNvPr id="45" name="TextShape 2"/>
          <p:cNvSpPr txBox="1"/>
          <p:nvPr/>
        </p:nvSpPr>
        <p:spPr>
          <a:xfrm>
            <a:off x="504000" y="1768680"/>
            <a:ext cx="9072000" cy="4384080"/>
          </a:xfrm>
          <a:prstGeom prst="rect">
            <a:avLst/>
          </a:prstGeom>
          <a:noFill/>
          <a:ln>
            <a:noFill/>
          </a:ln>
        </p:spPr>
        <p:txBody>
          <a:bodyPr lIns="0" rIns="0" tIns="0" bIns="0" anchor="ctr"/>
          <a:p>
            <a:pPr algn="ctr"/>
            <a:r>
              <a:rPr b="0" lang="es-ES" sz="2400" spc="-1" strike="noStrike">
                <a:latin typeface="Arial"/>
                <a:ea typeface="Noto Sans CJK SC"/>
              </a:rPr>
              <a:t>El objetivo es calcular la toxicidad potencial de cada individuo por la combinación de la concentración de un ingrediente activo específico, la forma de exposición, el tipo de aplicación y la residualidad  para cualquier cultivo en el cual se aplique algún tipo de pesticida, vamos a simular un caso particular para un cultivo dado, aplicando varios posibles pesticidas especializados en el cultivo seleccionado.</a:t>
            </a:r>
            <a:endParaRPr b="0" lang="es-E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Representación de los datos</a:t>
            </a:r>
            <a:endParaRPr b="1" lang="es-ES" sz="4400" spc="-1" strike="noStrike">
              <a:latin typeface="Arial"/>
            </a:endParaRPr>
          </a:p>
        </p:txBody>
      </p:sp>
      <p:sp>
        <p:nvSpPr>
          <p:cNvPr id="47" name="TextShape 2"/>
          <p:cNvSpPr txBox="1"/>
          <p:nvPr/>
        </p:nvSpPr>
        <p:spPr>
          <a:xfrm>
            <a:off x="504000" y="1768680"/>
            <a:ext cx="9072000" cy="4384080"/>
          </a:xfrm>
          <a:prstGeom prst="rect">
            <a:avLst/>
          </a:prstGeom>
          <a:noFill/>
          <a:ln>
            <a:noFill/>
          </a:ln>
        </p:spPr>
        <p:txBody>
          <a:bodyPr lIns="0" rIns="0" tIns="0" bIns="0">
            <a:normAutofit/>
          </a:bodyPr>
          <a:p>
            <a:r>
              <a:rPr b="0" lang="es-ES" sz="1800" spc="-1" strike="noStrike">
                <a:latin typeface="Arial"/>
              </a:rPr>
              <a:t>Los cromosomas del individuo para encontrar una posible solución al problema de las Abejas vs Pesticidas, están representados pos las siguientes clases:</a:t>
            </a:r>
            <a:endParaRPr b="0" lang="es-ES" sz="1800" spc="-1" strike="noStrike">
              <a:latin typeface="Arial"/>
            </a:endParaRPr>
          </a:p>
          <a:p>
            <a:r>
              <a:rPr b="0" lang="es-ES" sz="1800" spc="-1" strike="noStrike">
                <a:latin typeface="Arial"/>
              </a:rPr>
              <a:t>Cromosoma </a:t>
            </a:r>
            <a:r>
              <a:rPr b="1" lang="es-ES" sz="1800" spc="-1" strike="noStrike">
                <a:latin typeface="Arial"/>
              </a:rPr>
              <a:t>Ingrediente</a:t>
            </a:r>
            <a:r>
              <a:rPr b="0" lang="es-ES" sz="1800" spc="-1" strike="noStrike">
                <a:latin typeface="Arial"/>
              </a:rPr>
              <a:t> define el ingrediente activo utilizado para un determinado cultivo (Lista de posibles ingredientes activos utilizados para un determinado cultivo) presente en el compuesto y respectiva clasificación (Corrosivo, irritante, inflamable o explosivo).</a:t>
            </a:r>
            <a:endParaRPr b="0" lang="es-ES" sz="1800" spc="-1" strike="noStrike">
              <a:latin typeface="Arial"/>
            </a:endParaRPr>
          </a:p>
          <a:p>
            <a:r>
              <a:rPr b="0" lang="es-ES" sz="1800" spc="-1" strike="noStrike">
                <a:latin typeface="Arial"/>
              </a:rPr>
              <a:t>Cromosoma </a:t>
            </a:r>
            <a:r>
              <a:rPr b="1" lang="es-ES" sz="1800" spc="-1" strike="noStrike">
                <a:latin typeface="Arial"/>
              </a:rPr>
              <a:t>Exposición</a:t>
            </a:r>
            <a:r>
              <a:rPr b="0" lang="es-ES" sz="1800" spc="-1" strike="noStrike">
                <a:latin typeface="Arial"/>
              </a:rPr>
              <a:t> define si la exposición que presentan las abejas mielíferas al ingreduente activo es por contacto, alimentación o ambas. </a:t>
            </a:r>
            <a:endParaRPr b="0" lang="es-ES" sz="1800" spc="-1" strike="noStrike">
              <a:latin typeface="Arial"/>
            </a:endParaRPr>
          </a:p>
          <a:p>
            <a:r>
              <a:rPr b="0" lang="es-ES" sz="1800" spc="-1" strike="noStrike">
                <a:latin typeface="Arial"/>
              </a:rPr>
              <a:t>Cromosoma </a:t>
            </a:r>
            <a:r>
              <a:rPr b="1" lang="es-ES" sz="1800" spc="-1" strike="noStrike">
                <a:latin typeface="Arial"/>
              </a:rPr>
              <a:t>Aplicación</a:t>
            </a:r>
            <a:r>
              <a:rPr b="0" lang="es-ES" sz="1800" spc="-1" strike="noStrike">
                <a:latin typeface="Arial"/>
              </a:rPr>
              <a:t> define la forma en la que es aplicado el pesticida en el cultivo (espolvoreo, pulverización, fumigación, aplicación de cebos, tratamientos vía riego y aplicación en el suelo)</a:t>
            </a:r>
            <a:endParaRPr b="0" lang="es-ES" sz="1800" spc="-1" strike="noStrike">
              <a:latin typeface="Arial"/>
            </a:endParaRPr>
          </a:p>
          <a:p>
            <a:r>
              <a:rPr b="0" lang="es-ES" sz="1800" spc="-1" strike="noStrike">
                <a:latin typeface="Arial"/>
              </a:rPr>
              <a:t>Cromosoma </a:t>
            </a:r>
            <a:r>
              <a:rPr b="1" lang="es-ES" sz="1800" spc="-1" strike="noStrike">
                <a:latin typeface="Arial"/>
              </a:rPr>
              <a:t>Residualidad</a:t>
            </a:r>
            <a:r>
              <a:rPr b="0" lang="es-ES" sz="1800" spc="-1" strike="noStrike">
                <a:latin typeface="Arial"/>
              </a:rPr>
              <a:t> define el tiempo en días que el ingrediente activo esta presente en el ecosistema.</a:t>
            </a:r>
            <a:endParaRPr b="0" lang="es-E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Dificultades</a:t>
            </a:r>
            <a:endParaRPr b="1" lang="es-ES" sz="4400" spc="-1" strike="noStrike">
              <a:latin typeface="Arial"/>
            </a:endParaRPr>
          </a:p>
        </p:txBody>
      </p:sp>
      <p:sp>
        <p:nvSpPr>
          <p:cNvPr id="49"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s-ES" sz="2400" spc="-1" strike="noStrike">
                <a:latin typeface="Arial"/>
              </a:rPr>
              <a:t>La relación entre las variables no es clara</a:t>
            </a:r>
            <a:endParaRPr b="0" lang="es-ES" sz="2400" spc="-1" strike="noStrike">
              <a:latin typeface="Arial"/>
            </a:endParaRPr>
          </a:p>
          <a:p>
            <a:pPr marL="432000" indent="-324000">
              <a:spcBef>
                <a:spcPts val="1417"/>
              </a:spcBef>
              <a:buClr>
                <a:srgbClr val="000000"/>
              </a:buClr>
              <a:buSzPct val="45000"/>
              <a:buFont typeface="Wingdings" charset="2"/>
              <a:buChar char=""/>
            </a:pPr>
            <a:r>
              <a:rPr b="0" lang="es-ES" sz="2400" spc="-1" strike="noStrike">
                <a:latin typeface="Arial"/>
              </a:rPr>
              <a:t>Encontrar el método para calcula el grado de toxicidad mas adecuado.</a:t>
            </a:r>
            <a:endParaRPr b="0" lang="es-E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Algoritmo genético</a:t>
            </a:r>
            <a:endParaRPr b="1" lang="es-ES" sz="4400" spc="-1" strike="noStrike">
              <a:latin typeface="Arial"/>
            </a:endParaRPr>
          </a:p>
        </p:txBody>
      </p:sp>
      <p:sp>
        <p:nvSpPr>
          <p:cNvPr id="51" name="TextShape 2"/>
          <p:cNvSpPr txBox="1"/>
          <p:nvPr/>
        </p:nvSpPr>
        <p:spPr>
          <a:xfrm>
            <a:off x="504000" y="1768680"/>
            <a:ext cx="9072000" cy="4384080"/>
          </a:xfrm>
          <a:prstGeom prst="rect">
            <a:avLst/>
          </a:prstGeom>
          <a:noFill/>
          <a:ln>
            <a:noFill/>
          </a:ln>
        </p:spPr>
        <p:txBody>
          <a:bodyPr lIns="0" rIns="0" tIns="0" bIns="0">
            <a:normAutofit/>
          </a:bodyPr>
          <a:p>
            <a:r>
              <a:rPr b="0" lang="es-ES" sz="2200" spc="-1" strike="noStrike">
                <a:latin typeface="Arial"/>
              </a:rPr>
              <a:t>El individuo esta compuesto por cinco cromosomas, los cuales son:</a:t>
            </a:r>
            <a:endParaRPr b="0" lang="es-ES" sz="2200" spc="-1" strike="noStrike">
              <a:latin typeface="Arial"/>
            </a:endParaRPr>
          </a:p>
          <a:p>
            <a:pPr marL="432000" indent="-324000">
              <a:spcBef>
                <a:spcPts val="1417"/>
              </a:spcBef>
              <a:buClr>
                <a:srgbClr val="000000"/>
              </a:buClr>
              <a:buSzPct val="45000"/>
              <a:buFont typeface="Wingdings" charset="2"/>
              <a:buChar char=""/>
            </a:pPr>
            <a:r>
              <a:rPr b="0" lang="es-ES" sz="2200" spc="-1" strike="noStrike">
                <a:latin typeface="Arial"/>
              </a:rPr>
              <a:t>Concentración del ingrediente activo</a:t>
            </a:r>
            <a:endParaRPr b="0" lang="es-ES" sz="2200" spc="-1" strike="noStrike">
              <a:latin typeface="Arial"/>
            </a:endParaRPr>
          </a:p>
          <a:p>
            <a:pPr marL="432000" indent="-324000">
              <a:spcBef>
                <a:spcPts val="1417"/>
              </a:spcBef>
              <a:buClr>
                <a:srgbClr val="000000"/>
              </a:buClr>
              <a:buSzPct val="45000"/>
              <a:buFont typeface="Wingdings" charset="2"/>
              <a:buChar char=""/>
            </a:pPr>
            <a:r>
              <a:rPr b="0" lang="es-ES" sz="2200" spc="-1" strike="noStrike">
                <a:latin typeface="Arial"/>
              </a:rPr>
              <a:t>Clasificación del ingrediente activo</a:t>
            </a:r>
            <a:endParaRPr b="0" lang="es-ES" sz="2200" spc="-1" strike="noStrike">
              <a:latin typeface="Arial"/>
            </a:endParaRPr>
          </a:p>
          <a:p>
            <a:pPr marL="432000" indent="-324000">
              <a:spcBef>
                <a:spcPts val="1417"/>
              </a:spcBef>
              <a:buClr>
                <a:srgbClr val="000000"/>
              </a:buClr>
              <a:buSzPct val="45000"/>
              <a:buFont typeface="Wingdings" charset="2"/>
              <a:buChar char=""/>
            </a:pPr>
            <a:r>
              <a:rPr b="0" lang="es-ES" sz="2200" spc="-1" strike="noStrike">
                <a:latin typeface="Arial"/>
              </a:rPr>
              <a:t>Tipo de exposición del pesticida</a:t>
            </a:r>
            <a:endParaRPr b="0" lang="es-ES" sz="2200" spc="-1" strike="noStrike">
              <a:latin typeface="Arial"/>
            </a:endParaRPr>
          </a:p>
          <a:p>
            <a:pPr marL="432000" indent="-324000">
              <a:spcBef>
                <a:spcPts val="1417"/>
              </a:spcBef>
              <a:buClr>
                <a:srgbClr val="000000"/>
              </a:buClr>
              <a:buSzPct val="45000"/>
              <a:buFont typeface="Wingdings" charset="2"/>
              <a:buChar char=""/>
            </a:pPr>
            <a:r>
              <a:rPr b="0" lang="es-ES" sz="2200" spc="-1" strike="noStrike">
                <a:latin typeface="Arial"/>
              </a:rPr>
              <a:t>Forma de aplicación del pesticida</a:t>
            </a:r>
            <a:endParaRPr b="0" lang="es-ES" sz="2200" spc="-1" strike="noStrike">
              <a:latin typeface="Arial"/>
            </a:endParaRPr>
          </a:p>
          <a:p>
            <a:pPr marL="432000" indent="-324000">
              <a:spcBef>
                <a:spcPts val="1417"/>
              </a:spcBef>
              <a:buClr>
                <a:srgbClr val="000000"/>
              </a:buClr>
              <a:buSzPct val="45000"/>
              <a:buFont typeface="Wingdings" charset="2"/>
              <a:buChar char=""/>
            </a:pPr>
            <a:r>
              <a:rPr b="0" lang="es-ES" sz="2200" spc="-1" strike="noStrike">
                <a:latin typeface="Arial"/>
              </a:rPr>
              <a:t>Residualidad del pesticida</a:t>
            </a:r>
            <a:endParaRPr b="0" lang="es-ES" sz="2200" spc="-1" strike="noStrike">
              <a:latin typeface="Arial"/>
            </a:endParaRPr>
          </a:p>
          <a:p>
            <a:r>
              <a:rPr b="0" lang="es-ES" sz="2200" spc="-1" strike="noStrike">
                <a:latin typeface="Arial"/>
              </a:rPr>
              <a:t>A lo largo de la ejecución del algoritmo cada uno de los cromosomas (Se parte de la hipótesis de que no hay dependencia directa de los cromosomas) presenta mutación de acuerdo de forma independiente y de acuerdo a la probabilidad de mutación.</a:t>
            </a:r>
            <a:endParaRPr b="0" lang="es-ES" sz="2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Enfriamiento simulado</a:t>
            </a:r>
            <a:endParaRPr b="1" lang="es-ES" sz="4400" spc="-1" strike="noStrike">
              <a:latin typeface="Arial"/>
            </a:endParaRPr>
          </a:p>
        </p:txBody>
      </p:sp>
      <p:sp>
        <p:nvSpPr>
          <p:cNvPr id="5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s-ES" sz="2400" spc="-1" strike="noStrike">
                <a:latin typeface="Arial"/>
              </a:rPr>
              <a:t>Inicialmente de crean N poblaciones con M vecinos para hacer la búsqueda global de una solución que minimice el riesgo al que están expuestas la abejas melificaras (Optimo global). </a:t>
            </a:r>
            <a:endParaRPr b="0" lang="es-ES" sz="2400" spc="-1" strike="noStrike">
              <a:latin typeface="Arial"/>
            </a:endParaRPr>
          </a:p>
          <a:p>
            <a:pPr marL="432000" indent="-324000">
              <a:spcBef>
                <a:spcPts val="1417"/>
              </a:spcBef>
              <a:buClr>
                <a:srgbClr val="000000"/>
              </a:buClr>
              <a:buSzPct val="45000"/>
              <a:buFont typeface="Wingdings" charset="2"/>
              <a:buChar char=""/>
            </a:pPr>
            <a:r>
              <a:rPr b="0" lang="es-ES" sz="2400" spc="-1" strike="noStrike">
                <a:latin typeface="Arial"/>
              </a:rPr>
              <a:t>Cuando se ejecuto el algoritmo se puede visualizar que el el algoritmo  no tiene que realizar demasiadas transiciones para encontrar un optimo global adecuando al variar la temperatura dentro del algoritmo.</a:t>
            </a:r>
            <a:endParaRPr b="0" lang="es-E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Resultados</a:t>
            </a:r>
            <a:endParaRPr b="1" lang="es-ES" sz="4400" spc="-1" strike="noStrike">
              <a:latin typeface="Arial"/>
            </a:endParaRPr>
          </a:p>
        </p:txBody>
      </p:sp>
      <p:pic>
        <p:nvPicPr>
          <p:cNvPr id="55" name="" descr=""/>
          <p:cNvPicPr/>
          <p:nvPr/>
        </p:nvPicPr>
        <p:blipFill>
          <a:blip r:embed="rId1"/>
          <a:stretch/>
        </p:blipFill>
        <p:spPr>
          <a:xfrm>
            <a:off x="255600" y="2642400"/>
            <a:ext cx="4352400" cy="2685600"/>
          </a:xfrm>
          <a:prstGeom prst="rect">
            <a:avLst/>
          </a:prstGeom>
          <a:ln>
            <a:noFill/>
          </a:ln>
        </p:spPr>
      </p:pic>
      <p:pic>
        <p:nvPicPr>
          <p:cNvPr id="56" name="" descr=""/>
          <p:cNvPicPr/>
          <p:nvPr/>
        </p:nvPicPr>
        <p:blipFill>
          <a:blip r:embed="rId2"/>
          <a:stretch/>
        </p:blipFill>
        <p:spPr>
          <a:xfrm>
            <a:off x="5256000" y="2736000"/>
            <a:ext cx="3528000" cy="2380680"/>
          </a:xfrm>
          <a:prstGeom prst="rect">
            <a:avLst/>
          </a:prstGeom>
          <a:ln>
            <a:noFill/>
          </a:ln>
        </p:spPr>
      </p:pic>
      <p:sp>
        <p:nvSpPr>
          <p:cNvPr id="57" name="TextShape 2"/>
          <p:cNvSpPr txBox="1"/>
          <p:nvPr/>
        </p:nvSpPr>
        <p:spPr>
          <a:xfrm>
            <a:off x="1008000" y="1944000"/>
            <a:ext cx="3024000" cy="757800"/>
          </a:xfrm>
          <a:prstGeom prst="rect">
            <a:avLst/>
          </a:prstGeom>
          <a:noFill/>
          <a:ln>
            <a:noFill/>
          </a:ln>
        </p:spPr>
        <p:txBody>
          <a:bodyPr lIns="0" rIns="0" tIns="0" bIns="0" anchor="ctr"/>
          <a:p>
            <a:pPr algn="ctr"/>
            <a:r>
              <a:rPr b="1" lang="es-ES" sz="2400" spc="-1" strike="noStrike">
                <a:latin typeface="Arial"/>
                <a:ea typeface="Noto Sans CJK SC"/>
              </a:rPr>
              <a:t>Algoritmo genético</a:t>
            </a:r>
            <a:endParaRPr b="1" lang="es-ES" sz="2400" spc="-1" strike="noStrike">
              <a:latin typeface="Arial"/>
            </a:endParaRPr>
          </a:p>
        </p:txBody>
      </p:sp>
      <p:sp>
        <p:nvSpPr>
          <p:cNvPr id="58" name="TextShape 3"/>
          <p:cNvSpPr txBox="1"/>
          <p:nvPr/>
        </p:nvSpPr>
        <p:spPr>
          <a:xfrm>
            <a:off x="5472000" y="1906200"/>
            <a:ext cx="3024000" cy="757800"/>
          </a:xfrm>
          <a:prstGeom prst="rect">
            <a:avLst/>
          </a:prstGeom>
          <a:noFill/>
          <a:ln>
            <a:noFill/>
          </a:ln>
        </p:spPr>
        <p:txBody>
          <a:bodyPr lIns="0" rIns="0" tIns="0" bIns="0" anchor="ctr"/>
          <a:p>
            <a:pPr algn="ctr"/>
            <a:r>
              <a:rPr b="1" lang="es-ES" sz="2000" spc="-1" strike="noStrike">
                <a:latin typeface="Arial"/>
                <a:ea typeface="Noto Sans CJK SC"/>
              </a:rPr>
              <a:t>Enfriamiento</a:t>
            </a:r>
            <a:r>
              <a:rPr b="1" lang="es-ES" sz="2400" spc="-1" strike="noStrike">
                <a:latin typeface="Arial"/>
                <a:ea typeface="Noto Sans CJK SC"/>
              </a:rPr>
              <a:t> simulado</a:t>
            </a:r>
            <a:endParaRPr b="1" lang="es-E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2000" cy="1261800"/>
          </a:xfrm>
          <a:prstGeom prst="rect">
            <a:avLst/>
          </a:prstGeom>
          <a:noFill/>
          <a:ln>
            <a:noFill/>
          </a:ln>
        </p:spPr>
        <p:txBody>
          <a:bodyPr lIns="0" rIns="0" tIns="0" bIns="0" anchor="ctr"/>
          <a:p>
            <a:pPr algn="ctr"/>
            <a:r>
              <a:rPr b="1" lang="es-ES" sz="4400" spc="-1" strike="noStrike">
                <a:latin typeface="Arial"/>
                <a:ea typeface="Noto Sans CJK SC"/>
              </a:rPr>
              <a:t>Conclusiones</a:t>
            </a:r>
            <a:endParaRPr b="1" lang="es-ES" sz="4400" spc="-1" strike="noStrike">
              <a:latin typeface="Arial"/>
            </a:endParaRPr>
          </a:p>
        </p:txBody>
      </p:sp>
      <p:sp>
        <p:nvSpPr>
          <p:cNvPr id="60" name="TextShape 2"/>
          <p:cNvSpPr txBox="1"/>
          <p:nvPr/>
        </p:nvSpPr>
        <p:spPr>
          <a:xfrm>
            <a:off x="504000" y="1768680"/>
            <a:ext cx="9072000" cy="4384080"/>
          </a:xfrm>
          <a:prstGeom prst="rect">
            <a:avLst/>
          </a:prstGeom>
          <a:noFill/>
          <a:ln>
            <a:noFill/>
          </a:ln>
        </p:spPr>
        <p:txBody>
          <a:bodyPr lIns="0" rIns="0" tIns="0" bIns="0" anchor="ctr"/>
          <a:p>
            <a:pPr marL="216000" indent="-216000">
              <a:buClr>
                <a:srgbClr val="000000"/>
              </a:buClr>
              <a:buSzPct val="45000"/>
              <a:buFont typeface="Wingdings" charset="2"/>
              <a:buChar char=""/>
            </a:pPr>
            <a:r>
              <a:rPr b="0" lang="es-ES" sz="1800" spc="-1" strike="noStrike">
                <a:latin typeface="Arial"/>
              </a:rPr>
              <a:t>Para mejorar el algoritmo este debe evaluarse por tipo de cultivo (patatas, maíz, etc), con los respectivos pesticidas utilizados para las plagas particulares de cada cultivo.</a:t>
            </a:r>
            <a:endParaRPr b="0" lang="es-ES" sz="1800" spc="-1" strike="noStrike">
              <a:latin typeface="Arial"/>
            </a:endParaRPr>
          </a:p>
          <a:p>
            <a:pPr marL="216000" indent="-216000">
              <a:buClr>
                <a:srgbClr val="000000"/>
              </a:buClr>
              <a:buSzPct val="45000"/>
              <a:buFont typeface="Wingdings" charset="2"/>
              <a:buChar char=""/>
            </a:pPr>
            <a:endParaRPr b="0" lang="es-ES" sz="1800" spc="-1" strike="noStrike">
              <a:latin typeface="Arial"/>
            </a:endParaRPr>
          </a:p>
          <a:p>
            <a:pPr marL="216000" indent="-216000">
              <a:buClr>
                <a:srgbClr val="000000"/>
              </a:buClr>
              <a:buSzPct val="45000"/>
              <a:buFont typeface="Wingdings" charset="2"/>
              <a:buChar char=""/>
            </a:pPr>
            <a:r>
              <a:rPr b="0" lang="es-ES" sz="1800" spc="-1" strike="noStrike">
                <a:latin typeface="Arial"/>
              </a:rPr>
              <a:t>Se debe comenzar a desarrollar algoritmos dependiendo del ecosistema donde se encentra el cultivo, si hay afluentes de agua, si hay altas probabilidades de precipitación, si es un país con estaciones o un país tropical.</a:t>
            </a:r>
            <a:endParaRPr b="0" lang="es-ES" sz="1800" spc="-1" strike="noStrike">
              <a:latin typeface="Arial"/>
            </a:endParaRPr>
          </a:p>
          <a:p>
            <a:pPr marL="216000" indent="-216000">
              <a:buClr>
                <a:srgbClr val="000000"/>
              </a:buClr>
              <a:buSzPct val="45000"/>
              <a:buFont typeface="Wingdings" charset="2"/>
              <a:buChar char=""/>
            </a:pPr>
            <a:endParaRPr b="0" lang="es-ES" sz="1800" spc="-1" strike="noStrike">
              <a:latin typeface="Arial"/>
            </a:endParaRPr>
          </a:p>
          <a:p>
            <a:pPr marL="216000" indent="-216000">
              <a:buClr>
                <a:srgbClr val="000000"/>
              </a:buClr>
              <a:buSzPct val="45000"/>
              <a:buFont typeface="Wingdings" charset="2"/>
              <a:buChar char=""/>
            </a:pPr>
            <a:r>
              <a:rPr b="0" lang="es-ES" sz="1800" spc="-1" strike="noStrike">
                <a:latin typeface="Arial"/>
              </a:rPr>
              <a:t>Se debe hacer un análisis de forma independiente por forma de aplicación y hacer la comprobación con varios métodos para el calculo de toxicidad.</a:t>
            </a:r>
            <a:endParaRPr b="0" lang="es-ES" sz="1800" spc="-1" strike="noStrike">
              <a:latin typeface="Arial"/>
            </a:endParaRPr>
          </a:p>
          <a:p>
            <a:pPr marL="216000" indent="-216000">
              <a:buClr>
                <a:srgbClr val="000000"/>
              </a:buClr>
              <a:buSzPct val="45000"/>
              <a:buFont typeface="Wingdings" charset="2"/>
              <a:buChar char=""/>
            </a:pPr>
            <a:endParaRPr b="0" lang="es-ES" sz="1800" spc="-1" strike="noStrike">
              <a:latin typeface="Arial"/>
            </a:endParaRPr>
          </a:p>
          <a:p>
            <a:pPr marL="216000" indent="-216000">
              <a:buClr>
                <a:srgbClr val="000000"/>
              </a:buClr>
              <a:buSzPct val="45000"/>
              <a:buFont typeface="Wingdings" charset="2"/>
              <a:buChar char=""/>
            </a:pPr>
            <a:r>
              <a:rPr b="0" lang="es-ES" sz="1800" spc="-1" strike="noStrike">
                <a:latin typeface="Arial"/>
              </a:rPr>
              <a:t>Para que el comportamiento del modelo mejore la primera generación no debe ser creada de firma aleatoria, sino que hay que utilizar un  método de búsqueda local como el método de búsqueda tabú, para encontrar la primera generación y explotar al máximo las virtudes de los algoritmos genéticos y el enfriamiento simulado.</a:t>
            </a:r>
            <a:endParaRPr b="0" lang="es-E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2020-11-02T03:00:32Z</dcterms:created>
  <dc:creator/>
  <dc:description/>
  <dc:language>es-ES</dc:language>
  <cp:lastModifiedBy/>
  <dcterms:modified xsi:type="dcterms:W3CDTF">2020-11-02T23:28:50Z</dcterms:modified>
  <cp:revision>12</cp:revision>
  <dc:subject/>
  <dc:title>Beehive</dc:title>
</cp:coreProperties>
</file>