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317" r:id="rId5"/>
    <p:sldId id="278" r:id="rId6"/>
    <p:sldId id="282" r:id="rId7"/>
    <p:sldId id="284" r:id="rId8"/>
    <p:sldId id="292" r:id="rId9"/>
    <p:sldId id="31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6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840" y="54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Relationship Id="rId56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LUCIA POVEDA GOMEZ" userId="05cf65d8-fc63-43ec-bad4-a7cc4fa8cabf" providerId="ADAL" clId="{D1EF7D79-41EC-4366-BEC1-8C84DC88580C}"/>
    <pc:docChg chg="undo custSel modSld">
      <pc:chgData name="OLGA LUCIA POVEDA GOMEZ" userId="05cf65d8-fc63-43ec-bad4-a7cc4fa8cabf" providerId="ADAL" clId="{D1EF7D79-41EC-4366-BEC1-8C84DC88580C}" dt="2022-01-10T00:43:00.645" v="3" actId="688"/>
      <pc:docMkLst>
        <pc:docMk/>
      </pc:docMkLst>
      <pc:sldChg chg="modSp mod">
        <pc:chgData name="OLGA LUCIA POVEDA GOMEZ" userId="05cf65d8-fc63-43ec-bad4-a7cc4fa8cabf" providerId="ADAL" clId="{D1EF7D79-41EC-4366-BEC1-8C84DC88580C}" dt="2022-01-10T00:43:00.645" v="3" actId="688"/>
        <pc:sldMkLst>
          <pc:docMk/>
          <pc:sldMk cId="3265416263" sldId="285"/>
        </pc:sldMkLst>
        <pc:grpChg chg="mod">
          <ac:chgData name="OLGA LUCIA POVEDA GOMEZ" userId="05cf65d8-fc63-43ec-bad4-a7cc4fa8cabf" providerId="ADAL" clId="{D1EF7D79-41EC-4366-BEC1-8C84DC88580C}" dt="2022-01-10T00:43:00.645" v="3" actId="688"/>
          <ac:grpSpMkLst>
            <pc:docMk/>
            <pc:sldMk cId="3265416263" sldId="285"/>
            <ac:grpSpMk id="3" creationId="{2DC4A8AD-3391-4C4B-AFD7-C74D1FC9AFE6}"/>
          </ac:grpSpMkLst>
        </pc:grpChg>
      </pc:sldChg>
      <pc:sldChg chg="modSp mod">
        <pc:chgData name="OLGA LUCIA POVEDA GOMEZ" userId="05cf65d8-fc63-43ec-bad4-a7cc4fa8cabf" providerId="ADAL" clId="{D1EF7D79-41EC-4366-BEC1-8C84DC88580C}" dt="2022-01-10T00:38:57.686" v="1" actId="1076"/>
        <pc:sldMkLst>
          <pc:docMk/>
          <pc:sldMk cId="430503912" sldId="290"/>
        </pc:sldMkLst>
        <pc:spChg chg="mod">
          <ac:chgData name="OLGA LUCIA POVEDA GOMEZ" userId="05cf65d8-fc63-43ec-bad4-a7cc4fa8cabf" providerId="ADAL" clId="{D1EF7D79-41EC-4366-BEC1-8C84DC88580C}" dt="2022-01-10T00:38:57.686" v="1" actId="1076"/>
          <ac:spMkLst>
            <pc:docMk/>
            <pc:sldMk cId="430503912" sldId="290"/>
            <ac:spMk id="7" creationId="{0C365D8F-B51C-4EA5-AE51-77287C3CAC8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1166191" y="3952010"/>
            <a:ext cx="1074536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MX" sz="5400" dirty="0" smtClean="0">
                <a:solidFill>
                  <a:schemeClr val="bg1"/>
                </a:solidFill>
                <a:latin typeface="+mj-lt"/>
              </a:rPr>
              <a:t>Contabilidad </a:t>
            </a:r>
            <a:r>
              <a:rPr lang="es-MX" sz="5400" dirty="0">
                <a:solidFill>
                  <a:schemeClr val="bg1"/>
                </a:solidFill>
                <a:latin typeface="+mj-lt"/>
              </a:rPr>
              <a:t>forense y el uso de </a:t>
            </a:r>
            <a:r>
              <a:rPr lang="es-MX" sz="5400" dirty="0" smtClean="0">
                <a:solidFill>
                  <a:schemeClr val="bg1"/>
                </a:solidFill>
                <a:latin typeface="+mj-lt"/>
              </a:rPr>
              <a:t>E-</a:t>
            </a:r>
            <a:r>
              <a:rPr lang="es-MX" sz="5400" dirty="0" err="1" smtClean="0">
                <a:solidFill>
                  <a:schemeClr val="bg1"/>
                </a:solidFill>
                <a:latin typeface="+mj-lt"/>
              </a:rPr>
              <a:t>discovery</a:t>
            </a:r>
            <a:r>
              <a:rPr lang="es-MX" sz="5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MX" sz="5400" dirty="0" err="1" smtClean="0">
                <a:solidFill>
                  <a:schemeClr val="bg1"/>
                </a:solidFill>
                <a:latin typeface="+mj-lt"/>
              </a:rPr>
              <a:t>ciberforense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6903174" y="5706336"/>
            <a:ext cx="500838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CO" altLang="ko-KR" sz="1867" dirty="0" smtClean="0">
                <a:solidFill>
                  <a:schemeClr val="bg1"/>
                </a:solidFill>
                <a:cs typeface="Arial" pitchFamily="34" charset="0"/>
              </a:rPr>
              <a:t>Capítulo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9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6106651" y="293611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305942" y="1681595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s-CO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Habilidades del Contador Forense</a:t>
              </a:r>
              <a:endParaRPr lang="es-CO" altLang="ko-KR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305942" y="2820587"/>
            <a:ext cx="5437242" cy="784499"/>
            <a:chOff x="6102442" y="1483456"/>
            <a:chExt cx="5437242" cy="7844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77844" y="1560069"/>
              <a:ext cx="4661840" cy="7078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bg1"/>
                  </a:solidFill>
                  <a:cs typeface="Arial" pitchFamily="34" charset="0"/>
                </a:defRPr>
              </a:lvl1pPr>
            </a:lstStyle>
            <a:p>
              <a:r>
                <a:rPr lang="es-CO" altLang="ko-KR" dirty="0" smtClean="0"/>
                <a:t>Descubrimiento en Contabilidad Forense</a:t>
              </a:r>
              <a:endParaRPr lang="es-CO" altLang="ko-KR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305942" y="3959579"/>
            <a:ext cx="5419664" cy="777510"/>
            <a:chOff x="6102442" y="1483456"/>
            <a:chExt cx="5419664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bg1"/>
                  </a:solidFill>
                  <a:cs typeface="Arial" pitchFamily="34" charset="0"/>
                </a:defRPr>
              </a:lvl1pPr>
            </a:lstStyle>
            <a:p>
              <a:r>
                <a:rPr lang="es-CO" altLang="ko-KR" dirty="0" smtClean="0"/>
                <a:t>Proceso</a:t>
              </a:r>
              <a:r>
                <a:rPr lang="en-US" altLang="ko-KR" dirty="0" smtClean="0"/>
                <a:t> </a:t>
              </a:r>
              <a:r>
                <a:rPr lang="en-US" altLang="ko-KR" dirty="0"/>
                <a:t>de </a:t>
              </a:r>
              <a:r>
                <a:rPr lang="en-US" altLang="ko-KR" dirty="0" smtClean="0"/>
                <a:t>E - Discovery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6305942" y="4952426"/>
            <a:ext cx="5437242" cy="1015663"/>
            <a:chOff x="6102442" y="1337311"/>
            <a:chExt cx="5437242" cy="10156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77844" y="1337311"/>
              <a:ext cx="4661840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bg1"/>
                  </a:solidFill>
                  <a:cs typeface="Arial" pitchFamily="34" charset="0"/>
                </a:defRPr>
              </a:lvl1pPr>
            </a:lstStyle>
            <a:p>
              <a:r>
                <a:rPr lang="es-CO" altLang="ko-KR" dirty="0" smtClean="0"/>
                <a:t>Interacción</a:t>
              </a:r>
              <a:r>
                <a:rPr lang="es-MX" altLang="ko-KR" dirty="0" smtClean="0"/>
                <a:t> </a:t>
              </a:r>
              <a:r>
                <a:rPr lang="es-MX" altLang="ko-KR" dirty="0"/>
                <a:t>entre Contadores Forenses y Expertos en </a:t>
              </a:r>
              <a:r>
                <a:rPr lang="es-MX" altLang="ko-KR" dirty="0" err="1"/>
                <a:t>Ciberforense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420242" y="391190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Agenda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0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dirty="0" smtClean="0"/>
              <a:t>Habilidades</a:t>
            </a:r>
            <a:endParaRPr lang="es-CO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9647152-983C-49E8-9F34-F9883A63DBB6}"/>
              </a:ext>
            </a:extLst>
          </p:cNvPr>
          <p:cNvSpPr/>
          <p:nvPr/>
        </p:nvSpPr>
        <p:spPr>
          <a:xfrm>
            <a:off x="3262372" y="2925876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1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EE95F1F-FB62-4B4C-9F0B-FA681AEE1E2B}"/>
              </a:ext>
            </a:extLst>
          </p:cNvPr>
          <p:cNvSpPr/>
          <p:nvPr/>
        </p:nvSpPr>
        <p:spPr>
          <a:xfrm>
            <a:off x="4671494" y="3287754"/>
            <a:ext cx="1064923" cy="141989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2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CE3B5B2-728D-403D-9D87-14149A2E1A61}"/>
              </a:ext>
            </a:extLst>
          </p:cNvPr>
          <p:cNvSpPr/>
          <p:nvPr/>
        </p:nvSpPr>
        <p:spPr>
          <a:xfrm rot="10800000" flipV="1">
            <a:off x="5377442" y="2923992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3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9E07440-AFB1-402B-A374-9476FBA9AC8B}"/>
              </a:ext>
            </a:extLst>
          </p:cNvPr>
          <p:cNvSpPr/>
          <p:nvPr/>
        </p:nvSpPr>
        <p:spPr>
          <a:xfrm rot="10800000" flipV="1">
            <a:off x="6744749" y="3278817"/>
            <a:ext cx="1064923" cy="141989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4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Rounded Rectangle 27">
            <a:extLst>
              <a:ext uri="{FF2B5EF4-FFF2-40B4-BE49-F238E27FC236}">
                <a16:creationId xmlns:a16="http://schemas.microsoft.com/office/drawing/2014/main" id="{9E4D582D-3FB9-499C-93A5-F4399A2540EB}"/>
              </a:ext>
            </a:extLst>
          </p:cNvPr>
          <p:cNvSpPr/>
          <p:nvPr/>
        </p:nvSpPr>
        <p:spPr>
          <a:xfrm>
            <a:off x="5049310" y="3988765"/>
            <a:ext cx="343081" cy="26353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89BBC20-83A1-480D-84CA-0140249522D9}"/>
              </a:ext>
            </a:extLst>
          </p:cNvPr>
          <p:cNvSpPr/>
          <p:nvPr/>
        </p:nvSpPr>
        <p:spPr>
          <a:xfrm>
            <a:off x="7123234" y="3960779"/>
            <a:ext cx="348807" cy="301016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Oval 21">
            <a:extLst>
              <a:ext uri="{FF2B5EF4-FFF2-40B4-BE49-F238E27FC236}">
                <a16:creationId xmlns:a16="http://schemas.microsoft.com/office/drawing/2014/main" id="{E0128FAD-AD00-4242-94C0-A3B0A04B2802}"/>
              </a:ext>
            </a:extLst>
          </p:cNvPr>
          <p:cNvSpPr>
            <a:spLocks noChangeAspect="1"/>
          </p:cNvSpPr>
          <p:nvPr/>
        </p:nvSpPr>
        <p:spPr>
          <a:xfrm>
            <a:off x="3972318" y="3445870"/>
            <a:ext cx="396792" cy="40010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5FB48C7-9C68-47C0-8DB6-68A116A59A79}"/>
              </a:ext>
            </a:extLst>
          </p:cNvPr>
          <p:cNvSpPr/>
          <p:nvPr/>
        </p:nvSpPr>
        <p:spPr>
          <a:xfrm>
            <a:off x="7449187" y="2901245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5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Donut 8">
            <a:extLst>
              <a:ext uri="{FF2B5EF4-FFF2-40B4-BE49-F238E27FC236}">
                <a16:creationId xmlns:a16="http://schemas.microsoft.com/office/drawing/2014/main" id="{9DE38CF0-4A70-4BB3-9422-5DD3DEF3AB33}"/>
              </a:ext>
            </a:extLst>
          </p:cNvPr>
          <p:cNvSpPr/>
          <p:nvPr/>
        </p:nvSpPr>
        <p:spPr>
          <a:xfrm>
            <a:off x="8234007" y="3432650"/>
            <a:ext cx="285611" cy="341396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Block Arc 25">
            <a:extLst>
              <a:ext uri="{FF2B5EF4-FFF2-40B4-BE49-F238E27FC236}">
                <a16:creationId xmlns:a16="http://schemas.microsoft.com/office/drawing/2014/main" id="{F8681329-8D57-4047-9185-C5CD23E86D92}"/>
              </a:ext>
            </a:extLst>
          </p:cNvPr>
          <p:cNvSpPr>
            <a:spLocks noChangeAspect="1"/>
          </p:cNvSpPr>
          <p:nvPr/>
        </p:nvSpPr>
        <p:spPr>
          <a:xfrm>
            <a:off x="6148408" y="3419225"/>
            <a:ext cx="237395" cy="34296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 flipV="1">
            <a:off x="1370417" y="4946524"/>
            <a:ext cx="1529081" cy="520902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40BEA3-354E-47F1-858E-AC97BEEAE8D4}"/>
              </a:ext>
            </a:extLst>
          </p:cNvPr>
          <p:cNvGrpSpPr/>
          <p:nvPr/>
        </p:nvGrpSpPr>
        <p:grpSpPr>
          <a:xfrm>
            <a:off x="1007165" y="5313538"/>
            <a:ext cx="2582601" cy="1096064"/>
            <a:chOff x="881369" y="3789040"/>
            <a:chExt cx="2582601" cy="109606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9C3BDD-659C-46AE-A6E9-D7B283F5B862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s-CO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Comunicativas</a:t>
              </a:r>
              <a:endParaRPr lang="es-C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C6F4E4-6D0D-4B70-A06B-9B42EF9D5B5A}"/>
                </a:ext>
              </a:extLst>
            </p:cNvPr>
            <p:cNvSpPr txBox="1"/>
            <p:nvPr/>
          </p:nvSpPr>
          <p:spPr>
            <a:xfrm>
              <a:off x="881369" y="4054107"/>
              <a:ext cx="2582601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s-CO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Capacidad para comunicar de manera clara y efectiva los hallazgos y conclusiones a diferentes audiencias, tanto de forma escrita como oral.</a:t>
              </a:r>
              <a:endParaRPr lang="es-CO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357DA9-19D4-4C6D-8893-570936FB8348}"/>
              </a:ext>
            </a:extLst>
          </p:cNvPr>
          <p:cNvGrpSpPr/>
          <p:nvPr/>
        </p:nvGrpSpPr>
        <p:grpSpPr>
          <a:xfrm>
            <a:off x="5010112" y="5313538"/>
            <a:ext cx="2439075" cy="911398"/>
            <a:chOff x="1418442" y="3789040"/>
            <a:chExt cx="2439075" cy="91139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11D17D-DF26-4136-B902-5B8F94F3BD04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s-CO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Integridad y Ética</a:t>
              </a:r>
              <a:endParaRPr lang="es-C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658D43-7D26-42F2-868D-345B3544743B}"/>
                </a:ext>
              </a:extLst>
            </p:cNvPr>
            <p:cNvSpPr txBox="1"/>
            <p:nvPr/>
          </p:nvSpPr>
          <p:spPr>
            <a:xfrm>
              <a:off x="1419255" y="4054107"/>
              <a:ext cx="2438262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s-CO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Deben mantener altos estándares de conducta profesional y actuar con imparcialidad.</a:t>
              </a:r>
              <a:endParaRPr lang="es-CO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D1E1B4-0D67-4CCA-B66B-A00F83F7562A}"/>
              </a:ext>
            </a:extLst>
          </p:cNvPr>
          <p:cNvGrpSpPr/>
          <p:nvPr/>
        </p:nvGrpSpPr>
        <p:grpSpPr>
          <a:xfrm>
            <a:off x="8623108" y="5313538"/>
            <a:ext cx="2932788" cy="1280730"/>
            <a:chOff x="1418442" y="3789040"/>
            <a:chExt cx="2932788" cy="12807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A119EC-7441-4652-B307-04843BD04658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s-CO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Adaptabilidad</a:t>
              </a:r>
              <a:endParaRPr lang="es-C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563722-3B1E-47C8-B7AA-4E493FB9CE88}"/>
                </a:ext>
              </a:extLst>
            </p:cNvPr>
            <p:cNvSpPr txBox="1"/>
            <p:nvPr/>
          </p:nvSpPr>
          <p:spPr>
            <a:xfrm>
              <a:off x="1419255" y="4054107"/>
              <a:ext cx="2931975" cy="101566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s-CO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Dado que las investigaciones forenses pueden ser complejas y variadas, un contador forense debe ser capaz de adaptarse a diferentes situaciones y entornos de trabajo</a:t>
              </a:r>
              <a:endParaRPr lang="es-CO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3" name="Elbow Connector 30">
            <a:extLst>
              <a:ext uri="{FF2B5EF4-FFF2-40B4-BE49-F238E27FC236}">
                <a16:creationId xmlns:a16="http://schemas.microsoft.com/office/drawing/2014/main" id="{2379F85C-BBD7-4D76-9E5B-2FB8FD6296BD}"/>
              </a:ext>
            </a:extLst>
          </p:cNvPr>
          <p:cNvCxnSpPr>
            <a:cxnSpLocks/>
          </p:cNvCxnSpPr>
          <p:nvPr/>
        </p:nvCxnSpPr>
        <p:spPr>
          <a:xfrm flipV="1">
            <a:off x="4815954" y="4908980"/>
            <a:ext cx="1431262" cy="558446"/>
          </a:xfrm>
          <a:prstGeom prst="bentConnector3">
            <a:avLst>
              <a:gd name="adj1" fmla="val -15731"/>
            </a:avLst>
          </a:prstGeom>
          <a:ln w="25400">
            <a:solidFill>
              <a:schemeClr val="accent3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33">
            <a:extLst>
              <a:ext uri="{FF2B5EF4-FFF2-40B4-BE49-F238E27FC236}">
                <a16:creationId xmlns:a16="http://schemas.microsoft.com/office/drawing/2014/main" id="{B758394B-CB2A-47B2-B99E-7D11B7D9A8A7}"/>
              </a:ext>
            </a:extLst>
          </p:cNvPr>
          <p:cNvCxnSpPr>
            <a:cxnSpLocks/>
          </p:cNvCxnSpPr>
          <p:nvPr/>
        </p:nvCxnSpPr>
        <p:spPr>
          <a:xfrm rot="10800000">
            <a:off x="8782795" y="4946526"/>
            <a:ext cx="2038788" cy="520900"/>
          </a:xfrm>
          <a:prstGeom prst="bentConnector3">
            <a:avLst>
              <a:gd name="adj1" fmla="val -19611"/>
            </a:avLst>
          </a:prstGeom>
          <a:ln w="25400">
            <a:solidFill>
              <a:schemeClr val="accent5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C132628-1B87-451C-BB7B-D89EBEBF31CE}"/>
              </a:ext>
            </a:extLst>
          </p:cNvPr>
          <p:cNvGrpSpPr/>
          <p:nvPr/>
        </p:nvGrpSpPr>
        <p:grpSpPr>
          <a:xfrm>
            <a:off x="2416222" y="1644629"/>
            <a:ext cx="2045528" cy="911398"/>
            <a:chOff x="1418442" y="3789040"/>
            <a:chExt cx="2045528" cy="91139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3F21C9-B5BC-4095-A853-F20F24E4EF2D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s-CO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Investigativas</a:t>
              </a:r>
              <a:endParaRPr lang="es-C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C5DDF2-DF42-4FC4-9B7E-D391F716EDE8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s-CO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Analizar y evaluar evidencia financiera de manera objetiva y precisa.</a:t>
              </a:r>
              <a:endParaRPr lang="es-CO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8" name="Elbow Connector 43">
            <a:extLst>
              <a:ext uri="{FF2B5EF4-FFF2-40B4-BE49-F238E27FC236}">
                <a16:creationId xmlns:a16="http://schemas.microsoft.com/office/drawing/2014/main" id="{2085084D-9491-4B46-871F-18ECA41711FA}"/>
              </a:ext>
            </a:extLst>
          </p:cNvPr>
          <p:cNvCxnSpPr/>
          <p:nvPr/>
        </p:nvCxnSpPr>
        <p:spPr>
          <a:xfrm>
            <a:off x="2228690" y="1798518"/>
            <a:ext cx="2542346" cy="854225"/>
          </a:xfrm>
          <a:prstGeom prst="bentConnector3">
            <a:avLst>
              <a:gd name="adj1" fmla="val -6919"/>
            </a:avLst>
          </a:prstGeom>
          <a:ln w="25400">
            <a:solidFill>
              <a:schemeClr val="accent2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ECE028-58E4-4E68-A7C4-C6004DA2C01C}"/>
              </a:ext>
            </a:extLst>
          </p:cNvPr>
          <p:cNvGrpSpPr/>
          <p:nvPr/>
        </p:nvGrpSpPr>
        <p:grpSpPr>
          <a:xfrm>
            <a:off x="8125642" y="1572244"/>
            <a:ext cx="2755744" cy="1096064"/>
            <a:chOff x="1418442" y="3789040"/>
            <a:chExt cx="2755744" cy="109606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02B60F-59E8-4C04-87D4-80001D210DA9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s-CO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Analíticas</a:t>
              </a:r>
              <a:endParaRPr lang="es-C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DC783D-AC40-4A04-AC28-1A021DD8D256}"/>
                </a:ext>
              </a:extLst>
            </p:cNvPr>
            <p:cNvSpPr txBox="1"/>
            <p:nvPr/>
          </p:nvSpPr>
          <p:spPr>
            <a:xfrm>
              <a:off x="1419255" y="4054107"/>
              <a:ext cx="2754931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s-CO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Capacidad para interpretar datos financieros complejos y identificar patrones, discrepancias o posibles irregularidades.</a:t>
              </a:r>
              <a:endParaRPr lang="es-CO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2" name="Elbow Connector 55">
            <a:extLst>
              <a:ext uri="{FF2B5EF4-FFF2-40B4-BE49-F238E27FC236}">
                <a16:creationId xmlns:a16="http://schemas.microsoft.com/office/drawing/2014/main" id="{67A69DF5-F536-4184-9694-E80F89841402}"/>
              </a:ext>
            </a:extLst>
          </p:cNvPr>
          <p:cNvCxnSpPr/>
          <p:nvPr/>
        </p:nvCxnSpPr>
        <p:spPr>
          <a:xfrm flipV="1">
            <a:off x="7509998" y="1726133"/>
            <a:ext cx="2755744" cy="926235"/>
          </a:xfrm>
          <a:prstGeom prst="bentConnector3">
            <a:avLst>
              <a:gd name="adj1" fmla="val 117007"/>
            </a:avLst>
          </a:prstGeom>
          <a:ln w="25400">
            <a:solidFill>
              <a:schemeClr val="accent4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sz="4800" dirty="0" smtClean="0"/>
              <a:t>Descubrimiento en Contabilidad Forense</a:t>
            </a:r>
            <a:endParaRPr lang="es-CO" sz="4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5D84FB-B9AD-451C-B829-31C0171022DC}"/>
              </a:ext>
            </a:extLst>
          </p:cNvPr>
          <p:cNvSpPr/>
          <p:nvPr/>
        </p:nvSpPr>
        <p:spPr>
          <a:xfrm>
            <a:off x="0" y="2881510"/>
            <a:ext cx="12192000" cy="2056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76A8B0-F0B1-42BF-8A04-031CD38047D4}"/>
              </a:ext>
            </a:extLst>
          </p:cNvPr>
          <p:cNvSpPr/>
          <p:nvPr/>
        </p:nvSpPr>
        <p:spPr>
          <a:xfrm>
            <a:off x="1040349" y="2258017"/>
            <a:ext cx="1260000" cy="12600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91A248-0092-4FFA-9BC8-2BB7FCCE3FA7}"/>
              </a:ext>
            </a:extLst>
          </p:cNvPr>
          <p:cNvSpPr/>
          <p:nvPr/>
        </p:nvSpPr>
        <p:spPr>
          <a:xfrm>
            <a:off x="1040349" y="4264854"/>
            <a:ext cx="1260000" cy="1260000"/>
          </a:xfrm>
          <a:prstGeom prst="ellipse">
            <a:avLst/>
          </a:prstGeom>
          <a:solidFill>
            <a:schemeClr val="accent3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Plus 7">
            <a:extLst>
              <a:ext uri="{FF2B5EF4-FFF2-40B4-BE49-F238E27FC236}">
                <a16:creationId xmlns:a16="http://schemas.microsoft.com/office/drawing/2014/main" id="{11C3043C-D25A-43CF-AD35-55248B7A5FB6}"/>
              </a:ext>
            </a:extLst>
          </p:cNvPr>
          <p:cNvSpPr/>
          <p:nvPr/>
        </p:nvSpPr>
        <p:spPr>
          <a:xfrm>
            <a:off x="1321126" y="3534320"/>
            <a:ext cx="698446" cy="698446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CCD7FC-BBF6-4FDA-AE2A-B92608B25595}"/>
              </a:ext>
            </a:extLst>
          </p:cNvPr>
          <p:cNvSpPr/>
          <p:nvPr/>
        </p:nvSpPr>
        <p:spPr>
          <a:xfrm>
            <a:off x="3888020" y="2757507"/>
            <a:ext cx="2304256" cy="2304256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4C05D-D04F-49D5-9FE0-663ACF7F82B8}"/>
              </a:ext>
            </a:extLst>
          </p:cNvPr>
          <p:cNvSpPr txBox="1"/>
          <p:nvPr/>
        </p:nvSpPr>
        <p:spPr>
          <a:xfrm>
            <a:off x="6781323" y="3432581"/>
            <a:ext cx="457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altLang="ko-KR" sz="1400" dirty="0" smtClean="0">
                <a:solidFill>
                  <a:schemeClr val="bg1"/>
                </a:solidFill>
                <a:cs typeface="Arial" pitchFamily="34" charset="0"/>
              </a:rPr>
              <a:t>La efectividad de este proceso puede ser determinante en la resolución exitosa de casos de contabilidad forense y en la presentación de pruebas sólidas ante los tribunales.</a:t>
            </a:r>
            <a:endParaRPr lang="es-CO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Equal 10">
            <a:extLst>
              <a:ext uri="{FF2B5EF4-FFF2-40B4-BE49-F238E27FC236}">
                <a16:creationId xmlns:a16="http://schemas.microsoft.com/office/drawing/2014/main" id="{CE62953F-05A7-46F6-9AD3-7BC00397F0F2}"/>
              </a:ext>
            </a:extLst>
          </p:cNvPr>
          <p:cNvSpPr/>
          <p:nvPr/>
        </p:nvSpPr>
        <p:spPr>
          <a:xfrm>
            <a:off x="2626307" y="3559999"/>
            <a:ext cx="647088" cy="647088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5BDF3A-E368-43F6-996D-78E1E39DBE4B}"/>
              </a:ext>
            </a:extLst>
          </p:cNvPr>
          <p:cNvSpPr txBox="1"/>
          <p:nvPr/>
        </p:nvSpPr>
        <p:spPr>
          <a:xfrm>
            <a:off x="2699460" y="5464000"/>
            <a:ext cx="39186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Contrainterrogatorio de Testigos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Importancia en Investigaciones de Fraude</a:t>
            </a:r>
            <a:endParaRPr lang="es-CO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282F9B-49CE-44E9-B681-A6968AD3CDB2}"/>
              </a:ext>
            </a:extLst>
          </p:cNvPr>
          <p:cNvSpPr txBox="1"/>
          <p:nvPr/>
        </p:nvSpPr>
        <p:spPr>
          <a:xfrm>
            <a:off x="2699460" y="1508607"/>
            <a:ext cx="3918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Proceso de Obtención de </a:t>
            </a:r>
            <a:r>
              <a:rPr lang="es-MX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Uso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s-CO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s-CO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Procedimientos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s-CO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Legales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Hechos </a:t>
            </a:r>
            <a:r>
              <a:rPr lang="es-MX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Descubiertos como Sustituto de Testimonios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8" name="Elbow Connector 5">
            <a:extLst>
              <a:ext uri="{FF2B5EF4-FFF2-40B4-BE49-F238E27FC236}">
                <a16:creationId xmlns:a16="http://schemas.microsoft.com/office/drawing/2014/main" id="{25748B69-F2A2-465E-93D4-D05B462A16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70914" y="2042017"/>
            <a:ext cx="720000" cy="216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30">
            <a:extLst>
              <a:ext uri="{FF2B5EF4-FFF2-40B4-BE49-F238E27FC236}">
                <a16:creationId xmlns:a16="http://schemas.microsoft.com/office/drawing/2014/main" id="{8DC464EE-73A5-44AB-898A-A504387F7F06}"/>
              </a:ext>
            </a:extLst>
          </p:cNvPr>
          <p:cNvCxnSpPr>
            <a:cxnSpLocks/>
          </p:cNvCxnSpPr>
          <p:nvPr/>
        </p:nvCxnSpPr>
        <p:spPr>
          <a:xfrm rot="10800000">
            <a:off x="1670914" y="5599808"/>
            <a:ext cx="720000" cy="216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0BA2410-C723-4070-990F-1282CFD799D6}"/>
              </a:ext>
            </a:extLst>
          </p:cNvPr>
          <p:cNvGrpSpPr/>
          <p:nvPr/>
        </p:nvGrpSpPr>
        <p:grpSpPr>
          <a:xfrm>
            <a:off x="4477067" y="3197243"/>
            <a:ext cx="1130986" cy="819601"/>
            <a:chOff x="4477067" y="3197243"/>
            <a:chExt cx="1130986" cy="81960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D260C83-32FD-496F-8C4D-92D48786695E}"/>
                </a:ext>
              </a:extLst>
            </p:cNvPr>
            <p:cNvGrpSpPr/>
            <p:nvPr/>
          </p:nvGrpSpPr>
          <p:grpSpPr>
            <a:xfrm>
              <a:off x="5122819" y="3642094"/>
              <a:ext cx="485234" cy="374750"/>
              <a:chOff x="5122819" y="3605542"/>
              <a:chExt cx="485234" cy="37475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458E74F4-41C7-4566-881E-BFAA6B9CF9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1C3C5121-DB56-460A-A7AD-77A470ABD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01C540E-B5C5-4480-8616-0C568DD6D73B}"/>
                </a:ext>
              </a:extLst>
            </p:cNvPr>
            <p:cNvCxnSpPr>
              <a:cxnSpLocks/>
            </p:cNvCxnSpPr>
            <p:nvPr/>
          </p:nvCxnSpPr>
          <p:spPr>
            <a:xfrm>
              <a:off x="5037112" y="3576272"/>
              <a:ext cx="10895" cy="440572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73ED9AF-C08E-496D-9EEC-07DFC1BE76D0}"/>
                </a:ext>
              </a:extLst>
            </p:cNvPr>
            <p:cNvGrpSpPr/>
            <p:nvPr/>
          </p:nvGrpSpPr>
          <p:grpSpPr>
            <a:xfrm flipH="1">
              <a:off x="4477067" y="3642094"/>
              <a:ext cx="485234" cy="374750"/>
              <a:chOff x="5122819" y="3605542"/>
              <a:chExt cx="485234" cy="374750"/>
            </a:xfrm>
          </p:grpSpPr>
          <p:cxnSp>
            <p:nvCxnSpPr>
              <p:cNvPr id="43" name="Connector: Elbow 42">
                <a:extLst>
                  <a:ext uri="{FF2B5EF4-FFF2-40B4-BE49-F238E27FC236}">
                    <a16:creationId xmlns:a16="http://schemas.microsoft.com/office/drawing/2014/main" id="{C7C64C34-99A6-45DA-9E14-2CD7DDCAF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795A60D3-D176-4625-A6B3-D87090CC0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645AE3C0-CFA2-4EB2-87C2-59274358534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572054" y="3197243"/>
              <a:ext cx="936188" cy="504402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46" name="Freeform 38">
            <a:extLst>
              <a:ext uri="{FF2B5EF4-FFF2-40B4-BE49-F238E27FC236}">
                <a16:creationId xmlns:a16="http://schemas.microsoft.com/office/drawing/2014/main" id="{EF8CD064-05F2-4945-B8DC-A9F56B3C92CD}"/>
              </a:ext>
            </a:extLst>
          </p:cNvPr>
          <p:cNvSpPr>
            <a:spLocks noChangeAspect="1"/>
          </p:cNvSpPr>
          <p:nvPr/>
        </p:nvSpPr>
        <p:spPr>
          <a:xfrm>
            <a:off x="1412003" y="2661773"/>
            <a:ext cx="521208" cy="405555"/>
          </a:xfrm>
          <a:custGeom>
            <a:avLst/>
            <a:gdLst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88910 w 3865288"/>
              <a:gd name="connsiteY20" fmla="*/ 177421 h 3007610"/>
              <a:gd name="connsiteX21" fmla="*/ 682924 w 3865288"/>
              <a:gd name="connsiteY21" fmla="*/ 0 h 3007610"/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62094 w 3865288"/>
              <a:gd name="connsiteY20" fmla="*/ 164013 h 3007610"/>
              <a:gd name="connsiteX21" fmla="*/ 682924 w 3865288"/>
              <a:gd name="connsiteY21" fmla="*/ 0 h 300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65288" h="3007610">
                <a:moveTo>
                  <a:pt x="296870" y="263283"/>
                </a:moveTo>
                <a:lnTo>
                  <a:pt x="1229426" y="364513"/>
                </a:lnTo>
                <a:lnTo>
                  <a:pt x="1461439" y="682388"/>
                </a:lnTo>
                <a:lnTo>
                  <a:pt x="2937058" y="854705"/>
                </a:lnTo>
                <a:cubicBezTo>
                  <a:pt x="3245418" y="884374"/>
                  <a:pt x="3271508" y="1057167"/>
                  <a:pt x="3289645" y="1194179"/>
                </a:cubicBezTo>
                <a:lnTo>
                  <a:pt x="3597846" y="3007610"/>
                </a:lnTo>
                <a:lnTo>
                  <a:pt x="346298" y="2636865"/>
                </a:lnTo>
                <a:lnTo>
                  <a:pt x="0" y="502119"/>
                </a:lnTo>
                <a:lnTo>
                  <a:pt x="282628" y="498143"/>
                </a:lnTo>
                <a:lnTo>
                  <a:pt x="296870" y="263283"/>
                </a:lnTo>
                <a:close/>
                <a:moveTo>
                  <a:pt x="682924" y="0"/>
                </a:moveTo>
                <a:lnTo>
                  <a:pt x="1570028" y="109182"/>
                </a:lnTo>
                <a:lnTo>
                  <a:pt x="1829336" y="436728"/>
                </a:lnTo>
                <a:lnTo>
                  <a:pt x="3664960" y="668740"/>
                </a:lnTo>
                <a:cubicBezTo>
                  <a:pt x="3883700" y="698983"/>
                  <a:pt x="3875827" y="816690"/>
                  <a:pt x="3856028" y="1009934"/>
                </a:cubicBezTo>
                <a:lnTo>
                  <a:pt x="3612623" y="3007017"/>
                </a:lnTo>
                <a:lnTo>
                  <a:pt x="3487539" y="1084997"/>
                </a:lnTo>
                <a:cubicBezTo>
                  <a:pt x="3489715" y="954256"/>
                  <a:pt x="3444181" y="835439"/>
                  <a:pt x="3255527" y="812041"/>
                </a:cubicBezTo>
                <a:lnTo>
                  <a:pt x="1651915" y="614149"/>
                </a:lnTo>
                <a:lnTo>
                  <a:pt x="1372136" y="279779"/>
                </a:lnTo>
                <a:lnTo>
                  <a:pt x="662094" y="164013"/>
                </a:lnTo>
                <a:cubicBezTo>
                  <a:pt x="675742" y="104873"/>
                  <a:pt x="669276" y="59140"/>
                  <a:pt x="6829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Frame 1">
            <a:extLst>
              <a:ext uri="{FF2B5EF4-FFF2-40B4-BE49-F238E27FC236}">
                <a16:creationId xmlns:a16="http://schemas.microsoft.com/office/drawing/2014/main" id="{409C3248-AD02-42DD-A6C2-4FDE7ABC84F2}"/>
              </a:ext>
            </a:extLst>
          </p:cNvPr>
          <p:cNvSpPr>
            <a:spLocks noChangeAspect="1"/>
          </p:cNvSpPr>
          <p:nvPr/>
        </p:nvSpPr>
        <p:spPr>
          <a:xfrm>
            <a:off x="1409745" y="4641332"/>
            <a:ext cx="521208" cy="521208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0B81192-FF30-494C-AE36-511FFA8CCA69}"/>
              </a:ext>
            </a:extLst>
          </p:cNvPr>
          <p:cNvGrpSpPr/>
          <p:nvPr/>
        </p:nvGrpSpPr>
        <p:grpSpPr>
          <a:xfrm>
            <a:off x="8077912" y="2632104"/>
            <a:ext cx="3214643" cy="3716680"/>
            <a:chOff x="4125210" y="1802423"/>
            <a:chExt cx="3954428" cy="457199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C1AD90B-E89A-4228-BB5D-32EF4BB96710}"/>
                </a:ext>
              </a:extLst>
            </p:cNvPr>
            <p:cNvGrpSpPr/>
            <p:nvPr/>
          </p:nvGrpSpPr>
          <p:grpSpPr>
            <a:xfrm>
              <a:off x="4125210" y="3947746"/>
              <a:ext cx="3954428" cy="2426676"/>
              <a:chOff x="4125210" y="3947746"/>
              <a:chExt cx="3954428" cy="2426676"/>
            </a:xfrm>
            <a:solidFill>
              <a:schemeClr val="accent4"/>
            </a:solidFill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7609D28-DF4B-497D-BE9A-537960EDC953}"/>
                  </a:ext>
                </a:extLst>
              </p:cNvPr>
              <p:cNvSpPr/>
              <p:nvPr/>
            </p:nvSpPr>
            <p:spPr>
              <a:xfrm>
                <a:off x="5803486" y="3947746"/>
                <a:ext cx="597877" cy="11560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26EC58B-864B-49B0-8567-850D52CCD139}"/>
                  </a:ext>
                </a:extLst>
              </p:cNvPr>
              <p:cNvSpPr/>
              <p:nvPr/>
            </p:nvSpPr>
            <p:spPr>
              <a:xfrm>
                <a:off x="4125210" y="4897315"/>
                <a:ext cx="3954428" cy="14771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796397-C9F4-4DA8-B7A6-1349395E5117}"/>
                </a:ext>
              </a:extLst>
            </p:cNvPr>
            <p:cNvSpPr/>
            <p:nvPr/>
          </p:nvSpPr>
          <p:spPr>
            <a:xfrm>
              <a:off x="4580792" y="1802423"/>
              <a:ext cx="3047335" cy="2778367"/>
            </a:xfrm>
            <a:custGeom>
              <a:avLst/>
              <a:gdLst>
                <a:gd name="connsiteX0" fmla="*/ 2686434 w 3047335"/>
                <a:gd name="connsiteY0" fmla="*/ 649222 h 2778367"/>
                <a:gd name="connsiteX1" fmla="*/ 2480724 w 3047335"/>
                <a:gd name="connsiteY1" fmla="*/ 868916 h 2778367"/>
                <a:gd name="connsiteX2" fmla="*/ 2831980 w 3047335"/>
                <a:gd name="connsiteY2" fmla="*/ 868916 h 2778367"/>
                <a:gd name="connsiteX3" fmla="*/ 2831980 w 3047335"/>
                <a:gd name="connsiteY3" fmla="*/ 866747 h 2778367"/>
                <a:gd name="connsiteX4" fmla="*/ 2939658 w 3047335"/>
                <a:gd name="connsiteY4" fmla="*/ 759069 h 2778367"/>
                <a:gd name="connsiteX5" fmla="*/ 2831980 w 3047335"/>
                <a:gd name="connsiteY5" fmla="*/ 651391 h 2778367"/>
                <a:gd name="connsiteX6" fmla="*/ 2831980 w 3047335"/>
                <a:gd name="connsiteY6" fmla="*/ 649222 h 2778367"/>
                <a:gd name="connsiteX7" fmla="*/ 32816 w 3047335"/>
                <a:gd name="connsiteY7" fmla="*/ 0 h 2778367"/>
                <a:gd name="connsiteX8" fmla="*/ 2993848 w 3047335"/>
                <a:gd name="connsiteY8" fmla="*/ 0 h 2778367"/>
                <a:gd name="connsiteX9" fmla="*/ 3026664 w 3047335"/>
                <a:gd name="connsiteY9" fmla="*/ 32816 h 2778367"/>
                <a:gd name="connsiteX10" fmla="*/ 3026664 w 3047335"/>
                <a:gd name="connsiteY10" fmla="*/ 285864 h 2778367"/>
                <a:gd name="connsiteX11" fmla="*/ 3026664 w 3047335"/>
                <a:gd name="connsiteY11" fmla="*/ 290147 h 2778367"/>
                <a:gd name="connsiteX12" fmla="*/ 3022654 w 3047335"/>
                <a:gd name="connsiteY12" fmla="*/ 290147 h 2778367"/>
                <a:gd name="connsiteX13" fmla="*/ 2785226 w 3047335"/>
                <a:gd name="connsiteY13" fmla="*/ 543714 h 2778367"/>
                <a:gd name="connsiteX14" fmla="*/ 2831980 w 3047335"/>
                <a:gd name="connsiteY14" fmla="*/ 543714 h 2778367"/>
                <a:gd name="connsiteX15" fmla="*/ 2834863 w 3047335"/>
                <a:gd name="connsiteY15" fmla="*/ 543714 h 2778367"/>
                <a:gd name="connsiteX16" fmla="*/ 2834863 w 3047335"/>
                <a:gd name="connsiteY16" fmla="*/ 544005 h 2778367"/>
                <a:gd name="connsiteX17" fmla="*/ 2875382 w 3047335"/>
                <a:gd name="connsiteY17" fmla="*/ 548089 h 2778367"/>
                <a:gd name="connsiteX18" fmla="*/ 3047335 w 3047335"/>
                <a:gd name="connsiteY18" fmla="*/ 759069 h 2778367"/>
                <a:gd name="connsiteX19" fmla="*/ 2875382 w 3047335"/>
                <a:gd name="connsiteY19" fmla="*/ 970049 h 2778367"/>
                <a:gd name="connsiteX20" fmla="*/ 2834863 w 3047335"/>
                <a:gd name="connsiteY20" fmla="*/ 974134 h 2778367"/>
                <a:gd name="connsiteX21" fmla="*/ 2834863 w 3047335"/>
                <a:gd name="connsiteY21" fmla="*/ 974424 h 2778367"/>
                <a:gd name="connsiteX22" fmla="*/ 2831980 w 3047335"/>
                <a:gd name="connsiteY22" fmla="*/ 974424 h 2778367"/>
                <a:gd name="connsiteX23" fmla="*/ 2381931 w 3047335"/>
                <a:gd name="connsiteY23" fmla="*/ 974424 h 2778367"/>
                <a:gd name="connsiteX24" fmla="*/ 1891751 w 3047335"/>
                <a:gd name="connsiteY24" fmla="*/ 1497925 h 2778367"/>
                <a:gd name="connsiteX25" fmla="*/ 1891751 w 3047335"/>
                <a:gd name="connsiteY25" fmla="*/ 2250406 h 2778367"/>
                <a:gd name="connsiteX26" fmla="*/ 1142998 w 3047335"/>
                <a:gd name="connsiteY26" fmla="*/ 2778367 h 2778367"/>
                <a:gd name="connsiteX27" fmla="*/ 1142998 w 3047335"/>
                <a:gd name="connsiteY27" fmla="*/ 1506560 h 2778367"/>
                <a:gd name="connsiteX28" fmla="*/ 4010 w 3047335"/>
                <a:gd name="connsiteY28" fmla="*/ 290147 h 2778367"/>
                <a:gd name="connsiteX29" fmla="*/ 0 w 3047335"/>
                <a:gd name="connsiteY29" fmla="*/ 290147 h 2778367"/>
                <a:gd name="connsiteX30" fmla="*/ 0 w 3047335"/>
                <a:gd name="connsiteY30" fmla="*/ 285864 h 2778367"/>
                <a:gd name="connsiteX31" fmla="*/ 0 w 3047335"/>
                <a:gd name="connsiteY31" fmla="*/ 32816 h 2778367"/>
                <a:gd name="connsiteX32" fmla="*/ 32816 w 3047335"/>
                <a:gd name="connsiteY32" fmla="*/ 0 h 277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47335" h="2778367">
                  <a:moveTo>
                    <a:pt x="2686434" y="649222"/>
                  </a:moveTo>
                  <a:lnTo>
                    <a:pt x="2480724" y="868916"/>
                  </a:lnTo>
                  <a:lnTo>
                    <a:pt x="2831980" y="868916"/>
                  </a:lnTo>
                  <a:lnTo>
                    <a:pt x="2831980" y="866747"/>
                  </a:lnTo>
                  <a:cubicBezTo>
                    <a:pt x="2891449" y="866747"/>
                    <a:pt x="2939658" y="818538"/>
                    <a:pt x="2939658" y="759069"/>
                  </a:cubicBezTo>
                  <a:cubicBezTo>
                    <a:pt x="2939658" y="699600"/>
                    <a:pt x="2891449" y="651391"/>
                    <a:pt x="2831980" y="651391"/>
                  </a:cubicBezTo>
                  <a:lnTo>
                    <a:pt x="2831980" y="649222"/>
                  </a:lnTo>
                  <a:close/>
                  <a:moveTo>
                    <a:pt x="32816" y="0"/>
                  </a:moveTo>
                  <a:lnTo>
                    <a:pt x="2993848" y="0"/>
                  </a:lnTo>
                  <a:cubicBezTo>
                    <a:pt x="3011972" y="0"/>
                    <a:pt x="3026664" y="14692"/>
                    <a:pt x="3026664" y="32816"/>
                  </a:cubicBezTo>
                  <a:lnTo>
                    <a:pt x="3026664" y="285864"/>
                  </a:lnTo>
                  <a:lnTo>
                    <a:pt x="3026664" y="290147"/>
                  </a:lnTo>
                  <a:lnTo>
                    <a:pt x="3022654" y="290147"/>
                  </a:lnTo>
                  <a:lnTo>
                    <a:pt x="2785226" y="543714"/>
                  </a:lnTo>
                  <a:lnTo>
                    <a:pt x="2831980" y="543714"/>
                  </a:lnTo>
                  <a:lnTo>
                    <a:pt x="2834863" y="543714"/>
                  </a:lnTo>
                  <a:lnTo>
                    <a:pt x="2834863" y="544005"/>
                  </a:lnTo>
                  <a:lnTo>
                    <a:pt x="2875382" y="548089"/>
                  </a:lnTo>
                  <a:cubicBezTo>
                    <a:pt x="2973515" y="568170"/>
                    <a:pt x="3047335" y="654999"/>
                    <a:pt x="3047335" y="759069"/>
                  </a:cubicBezTo>
                  <a:cubicBezTo>
                    <a:pt x="3047335" y="863139"/>
                    <a:pt x="2973515" y="949968"/>
                    <a:pt x="2875382" y="970049"/>
                  </a:cubicBezTo>
                  <a:lnTo>
                    <a:pt x="2834863" y="974134"/>
                  </a:lnTo>
                  <a:lnTo>
                    <a:pt x="2834863" y="974424"/>
                  </a:lnTo>
                  <a:lnTo>
                    <a:pt x="2831980" y="974424"/>
                  </a:lnTo>
                  <a:lnTo>
                    <a:pt x="2381931" y="974424"/>
                  </a:lnTo>
                  <a:lnTo>
                    <a:pt x="1891751" y="1497925"/>
                  </a:lnTo>
                  <a:lnTo>
                    <a:pt x="1891751" y="2250406"/>
                  </a:lnTo>
                  <a:lnTo>
                    <a:pt x="1142998" y="2778367"/>
                  </a:lnTo>
                  <a:lnTo>
                    <a:pt x="1142998" y="1506560"/>
                  </a:lnTo>
                  <a:lnTo>
                    <a:pt x="4010" y="290147"/>
                  </a:lnTo>
                  <a:lnTo>
                    <a:pt x="0" y="290147"/>
                  </a:lnTo>
                  <a:lnTo>
                    <a:pt x="0" y="285864"/>
                  </a:lnTo>
                  <a:lnTo>
                    <a:pt x="0" y="32816"/>
                  </a:lnTo>
                  <a:cubicBezTo>
                    <a:pt x="0" y="14692"/>
                    <a:pt x="14692" y="0"/>
                    <a:pt x="3281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9FE859-E196-4C40-BDDE-310CA193082D}"/>
                </a:ext>
              </a:extLst>
            </p:cNvPr>
            <p:cNvSpPr/>
            <p:nvPr/>
          </p:nvSpPr>
          <p:spPr>
            <a:xfrm>
              <a:off x="4580792" y="1987062"/>
              <a:ext cx="3026664" cy="1055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C18A593-ECF3-4E92-9EF2-602A60375A09}"/>
              </a:ext>
            </a:extLst>
          </p:cNvPr>
          <p:cNvSpPr txBox="1"/>
          <p:nvPr/>
        </p:nvSpPr>
        <p:spPr>
          <a:xfrm>
            <a:off x="8531550" y="0"/>
            <a:ext cx="2307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10100110100100001010100111101110110110110101010000111001010110010101001110101000101010001011010110110110100010101110001010100010100010111010110001001101001101001000010101001111011101101101101010100001110010101100101010011101010001010100010110101101101101001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177C753-3D96-4004-912A-B046B24A8E76}"/>
              </a:ext>
            </a:extLst>
          </p:cNvPr>
          <p:cNvGrpSpPr/>
          <p:nvPr/>
        </p:nvGrpSpPr>
        <p:grpSpPr>
          <a:xfrm>
            <a:off x="649703" y="318498"/>
            <a:ext cx="5285657" cy="2092881"/>
            <a:chOff x="4244163" y="1645867"/>
            <a:chExt cx="5285657" cy="209288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37072D-EA0A-4A85-8662-CCACF8FC4125}"/>
                </a:ext>
              </a:extLst>
            </p:cNvPr>
            <p:cNvSpPr txBox="1"/>
            <p:nvPr/>
          </p:nvSpPr>
          <p:spPr>
            <a:xfrm>
              <a:off x="5792960" y="2139214"/>
              <a:ext cx="373686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s-CO" altLang="ko-KR" sz="3200" dirty="0" smtClean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Descubrimiento</a:t>
              </a:r>
              <a:endParaRPr lang="es-CO" altLang="ko-KR" sz="3200" dirty="0">
                <a:solidFill>
                  <a:schemeClr val="accent2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937101-C539-492B-81E3-7F9CBE9A0A06}"/>
                </a:ext>
              </a:extLst>
            </p:cNvPr>
            <p:cNvSpPr txBox="1"/>
            <p:nvPr/>
          </p:nvSpPr>
          <p:spPr>
            <a:xfrm>
              <a:off x="5792959" y="2681288"/>
              <a:ext cx="3736861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s-CO" altLang="ko-KR" sz="4000" b="1" dirty="0" smtClean="0">
                  <a:solidFill>
                    <a:schemeClr val="accent4"/>
                  </a:solidFill>
                  <a:latin typeface="Adobe Song Std L" panose="02020300000000000000" pitchFamily="18" charset="-128"/>
                  <a:ea typeface="Adobe Song Std L" panose="02020300000000000000" pitchFamily="18" charset="-128"/>
                  <a:cs typeface="Arial" pitchFamily="34" charset="0"/>
                </a:rPr>
                <a:t>Electrónico</a:t>
              </a:r>
              <a:endParaRPr lang="es-CO" altLang="ko-KR" sz="4000" b="1" dirty="0">
                <a:solidFill>
                  <a:schemeClr val="accent4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89951B-B1B6-4349-9D17-20E5DC324838}"/>
                </a:ext>
              </a:extLst>
            </p:cNvPr>
            <p:cNvSpPr txBox="1"/>
            <p:nvPr/>
          </p:nvSpPr>
          <p:spPr>
            <a:xfrm>
              <a:off x="4244163" y="1645867"/>
              <a:ext cx="1428068" cy="20928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MX" altLang="ko-KR" sz="13000" b="1" dirty="0">
                  <a:solidFill>
                    <a:schemeClr val="accent2"/>
                  </a:solidFill>
                  <a:latin typeface="Arial Black" panose="020B0A04020102020204" pitchFamily="34" charset="0"/>
                  <a:ea typeface="Adobe Song Std L" panose="02020300000000000000" pitchFamily="18" charset="-128"/>
                  <a:cs typeface="Arial" pitchFamily="34" charset="0"/>
                </a:rPr>
                <a:t>E</a:t>
              </a:r>
              <a:endParaRPr lang="en-US" altLang="ko-KR" sz="13000" b="1" dirty="0">
                <a:solidFill>
                  <a:schemeClr val="accent2"/>
                </a:solidFill>
                <a:latin typeface="Arial Black" panose="020B0A04020102020204" pitchFamily="34" charset="0"/>
                <a:ea typeface="Adobe Song Std L" panose="02020300000000000000" pitchFamily="18" charset="-128"/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08E7E78-07F8-4FB7-B7AF-ECEF4F7DF126}"/>
              </a:ext>
            </a:extLst>
          </p:cNvPr>
          <p:cNvSpPr txBox="1"/>
          <p:nvPr/>
        </p:nvSpPr>
        <p:spPr>
          <a:xfrm>
            <a:off x="428369" y="2930406"/>
            <a:ext cx="224132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CO" altLang="ko-KR" sz="2800" dirty="0" smtClean="0">
                <a:solidFill>
                  <a:schemeClr val="accent4"/>
                </a:solidFill>
                <a:cs typeface="Arial" pitchFamily="34" charset="0"/>
              </a:rPr>
              <a:t>Aspectos importantes</a:t>
            </a:r>
            <a:endParaRPr lang="es-CO" altLang="ko-KR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5897CB-6845-4EE8-BDC0-C73C7F25E6D9}"/>
              </a:ext>
            </a:extLst>
          </p:cNvPr>
          <p:cNvSpPr txBox="1"/>
          <p:nvPr/>
        </p:nvSpPr>
        <p:spPr>
          <a:xfrm>
            <a:off x="4066929" y="2560203"/>
            <a:ext cx="39469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Identificación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Preservación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Recopilación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Procesamiento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Revisión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Presentación</a:t>
            </a:r>
            <a:endParaRPr lang="es-CO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CC3398-A277-4A9B-98EB-21694AC69F21}"/>
              </a:ext>
            </a:extLst>
          </p:cNvPr>
          <p:cNvSpPr txBox="1"/>
          <p:nvPr/>
        </p:nvSpPr>
        <p:spPr>
          <a:xfrm>
            <a:off x="720232" y="5006648"/>
            <a:ext cx="6926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altLang="ko-KR" sz="1600" dirty="0" smtClean="0">
                <a:cs typeface="Arial" pitchFamily="34" charset="0"/>
              </a:rPr>
              <a:t>El </a:t>
            </a:r>
            <a:r>
              <a:rPr lang="es-MX" altLang="ko-KR" sz="1600" dirty="0">
                <a:cs typeface="Arial" pitchFamily="34" charset="0"/>
              </a:rPr>
              <a:t>proceso de e-</a:t>
            </a:r>
            <a:r>
              <a:rPr lang="es-MX" altLang="ko-KR" sz="1600" dirty="0" err="1">
                <a:cs typeface="Arial" pitchFamily="34" charset="0"/>
              </a:rPr>
              <a:t>discovery</a:t>
            </a:r>
            <a:r>
              <a:rPr lang="es-MX" altLang="ko-KR" sz="1600" dirty="0">
                <a:cs typeface="Arial" pitchFamily="34" charset="0"/>
              </a:rPr>
              <a:t> es esencial en la era digital para la recopilación y presentación de información electrónica relevante en investigaciones legales y litigios. Un manejo adecuado de este proceso puede ser determinante en la resolución exitosa de casos legales que involucran datos electrónicos.</a:t>
            </a:r>
            <a:endParaRPr lang="ko-KR" altLang="en-US" sz="1600" dirty="0"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D5DD2F-03B9-4451-BD92-02FB72360C04}"/>
              </a:ext>
            </a:extLst>
          </p:cNvPr>
          <p:cNvSpPr txBox="1"/>
          <p:nvPr/>
        </p:nvSpPr>
        <p:spPr>
          <a:xfrm>
            <a:off x="8386419" y="5456009"/>
            <a:ext cx="2597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BIG DATA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MX" sz="4400" dirty="0"/>
              <a:t>Interacción entre Contadores Forenses y Expertos en </a:t>
            </a:r>
            <a:r>
              <a:rPr lang="es-MX" sz="4400" dirty="0" err="1"/>
              <a:t>Ciberforense</a:t>
            </a:r>
            <a:endParaRPr lang="es-MX" sz="4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76C358-1959-4F0E-AAB4-395C03991B72}"/>
              </a:ext>
            </a:extLst>
          </p:cNvPr>
          <p:cNvGrpSpPr/>
          <p:nvPr/>
        </p:nvGrpSpPr>
        <p:grpSpPr>
          <a:xfrm>
            <a:off x="3597437" y="2585024"/>
            <a:ext cx="2685364" cy="2660085"/>
            <a:chOff x="1115616" y="1926357"/>
            <a:chExt cx="3181047" cy="315110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FDE9F61-E6FF-4794-BD84-DD26E1ECD702}"/>
                </a:ext>
              </a:extLst>
            </p:cNvPr>
            <p:cNvSpPr/>
            <p:nvPr/>
          </p:nvSpPr>
          <p:spPr>
            <a:xfrm>
              <a:off x="1403648" y="2214389"/>
              <a:ext cx="2592288" cy="2592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Arc 31">
              <a:extLst>
                <a:ext uri="{FF2B5EF4-FFF2-40B4-BE49-F238E27FC236}">
                  <a16:creationId xmlns:a16="http://schemas.microsoft.com/office/drawing/2014/main" id="{35981C91-BBD1-4673-927B-97EA3283A93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14240" y="1927733"/>
              <a:ext cx="1413384" cy="1410632"/>
            </a:xfrm>
            <a:custGeom>
              <a:avLst/>
              <a:gdLst>
                <a:gd name="T0" fmla="*/ 693238 w 19905"/>
                <a:gd name="T1" fmla="*/ 0 h 19873"/>
                <a:gd name="T2" fmla="*/ 1630691 w 19905"/>
                <a:gd name="T3" fmla="*/ 940395 h 19873"/>
                <a:gd name="T4" fmla="*/ 0 w 19905"/>
                <a:gd name="T5" fmla="*/ 1627065 h 19873"/>
                <a:gd name="T6" fmla="*/ 0 60000 65536"/>
                <a:gd name="T7" fmla="*/ 0 60000 65536"/>
                <a:gd name="T8" fmla="*/ 0 60000 65536"/>
                <a:gd name="T9" fmla="*/ 0 w 19905"/>
                <a:gd name="T10" fmla="*/ 0 h 19873"/>
                <a:gd name="T11" fmla="*/ 19905 w 19905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63500" cap="sq">
              <a:solidFill>
                <a:schemeClr val="accent1"/>
              </a:solidFill>
              <a:prstDash val="solid"/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6" name="Arc 31">
              <a:extLst>
                <a:ext uri="{FF2B5EF4-FFF2-40B4-BE49-F238E27FC236}">
                  <a16:creationId xmlns:a16="http://schemas.microsoft.com/office/drawing/2014/main" id="{58359723-7980-42FC-9606-B56906D329F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851957" y="3665450"/>
              <a:ext cx="1413384" cy="1410632"/>
            </a:xfrm>
            <a:custGeom>
              <a:avLst/>
              <a:gdLst>
                <a:gd name="T0" fmla="*/ 693238 w 19905"/>
                <a:gd name="T1" fmla="*/ 0 h 19873"/>
                <a:gd name="T2" fmla="*/ 1630691 w 19905"/>
                <a:gd name="T3" fmla="*/ 940395 h 19873"/>
                <a:gd name="T4" fmla="*/ 0 w 19905"/>
                <a:gd name="T5" fmla="*/ 1627065 h 19873"/>
                <a:gd name="T6" fmla="*/ 0 60000 65536"/>
                <a:gd name="T7" fmla="*/ 0 60000 65536"/>
                <a:gd name="T8" fmla="*/ 0 60000 65536"/>
                <a:gd name="T9" fmla="*/ 0 w 19905"/>
                <a:gd name="T10" fmla="*/ 0 h 19873"/>
                <a:gd name="T11" fmla="*/ 19905 w 19905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63500" cap="sq">
              <a:solidFill>
                <a:schemeClr val="accent3"/>
              </a:solidFill>
              <a:prstDash val="solid"/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7" name="Arc 31">
              <a:extLst>
                <a:ext uri="{FF2B5EF4-FFF2-40B4-BE49-F238E27FC236}">
                  <a16:creationId xmlns:a16="http://schemas.microsoft.com/office/drawing/2014/main" id="{65160D4E-A6F2-46F6-ACD5-52CC63E64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279" y="1965909"/>
              <a:ext cx="1413384" cy="1410632"/>
            </a:xfrm>
            <a:custGeom>
              <a:avLst/>
              <a:gdLst>
                <a:gd name="T0" fmla="*/ 693238 w 19905"/>
                <a:gd name="T1" fmla="*/ 0 h 19873"/>
                <a:gd name="T2" fmla="*/ 1630691 w 19905"/>
                <a:gd name="T3" fmla="*/ 940395 h 19873"/>
                <a:gd name="T4" fmla="*/ 0 w 19905"/>
                <a:gd name="T5" fmla="*/ 1627065 h 19873"/>
                <a:gd name="T6" fmla="*/ 0 60000 65536"/>
                <a:gd name="T7" fmla="*/ 0 60000 65536"/>
                <a:gd name="T8" fmla="*/ 0 60000 65536"/>
                <a:gd name="T9" fmla="*/ 0 w 19905"/>
                <a:gd name="T10" fmla="*/ 0 h 19873"/>
                <a:gd name="T11" fmla="*/ 19905 w 19905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63500" cap="sq">
              <a:solidFill>
                <a:schemeClr val="accent4"/>
              </a:solidFill>
              <a:prstDash val="solid"/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ko-KR" altLang="en-US" sz="1600" dirty="0"/>
            </a:p>
          </p:txBody>
        </p:sp>
        <p:sp>
          <p:nvSpPr>
            <p:cNvPr id="8" name="Arc 31">
              <a:extLst>
                <a:ext uri="{FF2B5EF4-FFF2-40B4-BE49-F238E27FC236}">
                  <a16:creationId xmlns:a16="http://schemas.microsoft.com/office/drawing/2014/main" id="{DC30C2C5-F611-46A7-ACB7-5787B6712A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46040" y="3653735"/>
              <a:ext cx="1413384" cy="1410632"/>
            </a:xfrm>
            <a:custGeom>
              <a:avLst/>
              <a:gdLst>
                <a:gd name="T0" fmla="*/ 693238 w 19905"/>
                <a:gd name="T1" fmla="*/ 0 h 19873"/>
                <a:gd name="T2" fmla="*/ 1630691 w 19905"/>
                <a:gd name="T3" fmla="*/ 940395 h 19873"/>
                <a:gd name="T4" fmla="*/ 0 w 19905"/>
                <a:gd name="T5" fmla="*/ 1627065 h 19873"/>
                <a:gd name="T6" fmla="*/ 0 60000 65536"/>
                <a:gd name="T7" fmla="*/ 0 60000 65536"/>
                <a:gd name="T8" fmla="*/ 0 60000 65536"/>
                <a:gd name="T9" fmla="*/ 0 w 19905"/>
                <a:gd name="T10" fmla="*/ 0 h 19873"/>
                <a:gd name="T11" fmla="*/ 19905 w 19905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63500" cap="sq">
              <a:solidFill>
                <a:schemeClr val="accent2"/>
              </a:solidFill>
              <a:prstDash val="solid"/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ko-KR" altLang="en-US" sz="160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E228A664-CEE4-4F04-8B64-2A68060DA551}"/>
              </a:ext>
            </a:extLst>
          </p:cNvPr>
          <p:cNvSpPr/>
          <p:nvPr/>
        </p:nvSpPr>
        <p:spPr>
          <a:xfrm>
            <a:off x="4509248" y="1989378"/>
            <a:ext cx="851024" cy="8510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4D5610-976E-432F-947A-58E7395A1411}"/>
              </a:ext>
            </a:extLst>
          </p:cNvPr>
          <p:cNvSpPr/>
          <p:nvPr/>
        </p:nvSpPr>
        <p:spPr>
          <a:xfrm>
            <a:off x="4493167" y="5016521"/>
            <a:ext cx="851024" cy="851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EAF08A-8F3C-4302-BAB2-FCC8FBCD3BA4}"/>
              </a:ext>
            </a:extLst>
          </p:cNvPr>
          <p:cNvSpPr/>
          <p:nvPr/>
        </p:nvSpPr>
        <p:spPr>
          <a:xfrm>
            <a:off x="6028934" y="3496835"/>
            <a:ext cx="851024" cy="8510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F0E8AA-6CE1-4A34-9CBD-04849ED2F3F4}"/>
              </a:ext>
            </a:extLst>
          </p:cNvPr>
          <p:cNvSpPr/>
          <p:nvPr/>
        </p:nvSpPr>
        <p:spPr>
          <a:xfrm>
            <a:off x="3015611" y="3496835"/>
            <a:ext cx="851024" cy="851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C4B682-2411-47A2-B97B-8BC8860A60CB}"/>
              </a:ext>
            </a:extLst>
          </p:cNvPr>
          <p:cNvSpPr txBox="1"/>
          <p:nvPr/>
        </p:nvSpPr>
        <p:spPr>
          <a:xfrm>
            <a:off x="4022948" y="3586186"/>
            <a:ext cx="1823623" cy="584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Forense</a:t>
            </a:r>
            <a:endParaRPr lang="es-CO" altLang="ko-KR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821E4828-A5C8-439D-B35E-BF16DCE769A1}"/>
              </a:ext>
            </a:extLst>
          </p:cNvPr>
          <p:cNvSpPr/>
          <p:nvPr/>
        </p:nvSpPr>
        <p:spPr>
          <a:xfrm rot="2700000">
            <a:off x="4829103" y="2216538"/>
            <a:ext cx="240124" cy="43049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ectangle 36">
            <a:extLst>
              <a:ext uri="{FF2B5EF4-FFF2-40B4-BE49-F238E27FC236}">
                <a16:creationId xmlns:a16="http://schemas.microsoft.com/office/drawing/2014/main" id="{0B81A5B2-AE4B-40FC-9A53-F47756B56A18}"/>
              </a:ext>
            </a:extLst>
          </p:cNvPr>
          <p:cNvSpPr/>
          <p:nvPr/>
        </p:nvSpPr>
        <p:spPr>
          <a:xfrm>
            <a:off x="6287912" y="3778170"/>
            <a:ext cx="351598" cy="293908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ound Same Side Corner Rectangle 36">
            <a:extLst>
              <a:ext uri="{FF2B5EF4-FFF2-40B4-BE49-F238E27FC236}">
                <a16:creationId xmlns:a16="http://schemas.microsoft.com/office/drawing/2014/main" id="{1D380781-10A9-4C3B-8CCF-7B33E2ED9CC1}"/>
              </a:ext>
            </a:extLst>
          </p:cNvPr>
          <p:cNvSpPr>
            <a:spLocks noChangeAspect="1"/>
          </p:cNvSpPr>
          <p:nvPr/>
        </p:nvSpPr>
        <p:spPr>
          <a:xfrm>
            <a:off x="4739885" y="5300676"/>
            <a:ext cx="357585" cy="28271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A1FF8497-5F3F-478B-B7A3-B4EBA65574D6}"/>
              </a:ext>
            </a:extLst>
          </p:cNvPr>
          <p:cNvSpPr>
            <a:spLocks noChangeAspect="1"/>
          </p:cNvSpPr>
          <p:nvPr/>
        </p:nvSpPr>
        <p:spPr>
          <a:xfrm>
            <a:off x="3257952" y="3771601"/>
            <a:ext cx="320270" cy="32294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Donut 66">
            <a:extLst>
              <a:ext uri="{FF2B5EF4-FFF2-40B4-BE49-F238E27FC236}">
                <a16:creationId xmlns:a16="http://schemas.microsoft.com/office/drawing/2014/main" id="{B31F225E-4BBC-4370-95E2-87543E82D83C}"/>
              </a:ext>
            </a:extLst>
          </p:cNvPr>
          <p:cNvSpPr/>
          <p:nvPr/>
        </p:nvSpPr>
        <p:spPr>
          <a:xfrm>
            <a:off x="7397978" y="4116706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549513-1A65-49B2-8AA2-616FE0117955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8099008" y="4467220"/>
            <a:ext cx="3142609" cy="4070"/>
          </a:xfrm>
          <a:prstGeom prst="line">
            <a:avLst/>
          </a:prstGeom>
          <a:ln w="127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">
            <a:extLst>
              <a:ext uri="{FF2B5EF4-FFF2-40B4-BE49-F238E27FC236}">
                <a16:creationId xmlns:a16="http://schemas.microsoft.com/office/drawing/2014/main" id="{DC9BF953-2E50-4827-B33A-074946F53576}"/>
              </a:ext>
            </a:extLst>
          </p:cNvPr>
          <p:cNvGrpSpPr/>
          <p:nvPr/>
        </p:nvGrpSpPr>
        <p:grpSpPr>
          <a:xfrm>
            <a:off x="8080316" y="4161243"/>
            <a:ext cx="3330547" cy="1127451"/>
            <a:chOff x="8645393" y="4094174"/>
            <a:chExt cx="2771606" cy="112745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917776-3C3B-49EF-B97D-51BA7B36F739}"/>
                </a:ext>
              </a:extLst>
            </p:cNvPr>
            <p:cNvSpPr txBox="1"/>
            <p:nvPr/>
          </p:nvSpPr>
          <p:spPr>
            <a:xfrm>
              <a:off x="8645393" y="4390628"/>
              <a:ext cx="27474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Los </a:t>
              </a:r>
              <a:r>
                <a:rPr lang="es-MX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expertos en </a:t>
              </a:r>
              <a:r>
                <a:rPr lang="es-MX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ciberforense</a:t>
              </a:r>
              <a:r>
                <a:rPr lang="es-MX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pueden asesorar a los contadores forenses sobre las mejores prácticas para preservar y manejar la evidencia digital de manera forense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F316B7C-1CBA-4C47-9941-55CF6F393E25}"/>
                </a:ext>
              </a:extLst>
            </p:cNvPr>
            <p:cNvSpPr txBox="1"/>
            <p:nvPr/>
          </p:nvSpPr>
          <p:spPr>
            <a:xfrm>
              <a:off x="8736091" y="4094174"/>
              <a:ext cx="2680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Preservación y Manejo de Evidencia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5" name="Donut 59">
            <a:extLst>
              <a:ext uri="{FF2B5EF4-FFF2-40B4-BE49-F238E27FC236}">
                <a16:creationId xmlns:a16="http://schemas.microsoft.com/office/drawing/2014/main" id="{8D2B3B42-9E69-44D7-9290-7081E0047261}"/>
              </a:ext>
            </a:extLst>
          </p:cNvPr>
          <p:cNvSpPr/>
          <p:nvPr/>
        </p:nvSpPr>
        <p:spPr>
          <a:xfrm>
            <a:off x="6395968" y="1817732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9BDCA5-B314-44A3-91FA-082308F4D660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7096998" y="2168247"/>
            <a:ext cx="4144619" cy="0"/>
          </a:xfrm>
          <a:prstGeom prst="line">
            <a:avLst/>
          </a:prstGeom>
          <a:ln w="127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6">
            <a:extLst>
              <a:ext uri="{FF2B5EF4-FFF2-40B4-BE49-F238E27FC236}">
                <a16:creationId xmlns:a16="http://schemas.microsoft.com/office/drawing/2014/main" id="{3605F0CB-AC3A-4805-A185-1504D462C8C0}"/>
              </a:ext>
            </a:extLst>
          </p:cNvPr>
          <p:cNvGrpSpPr/>
          <p:nvPr/>
        </p:nvGrpSpPr>
        <p:grpSpPr>
          <a:xfrm>
            <a:off x="7127318" y="1865918"/>
            <a:ext cx="4063349" cy="942785"/>
            <a:chOff x="8306211" y="1865918"/>
            <a:chExt cx="2909365" cy="94278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69D4A6-9055-4171-A748-363B59664EA6}"/>
                </a:ext>
              </a:extLst>
            </p:cNvPr>
            <p:cNvSpPr txBox="1"/>
            <p:nvPr/>
          </p:nvSpPr>
          <p:spPr>
            <a:xfrm>
              <a:off x="8315999" y="2162372"/>
              <a:ext cx="28995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CO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 combinación de habilidades de contabilidad forense y </a:t>
              </a:r>
              <a:r>
                <a:rPr lang="es-CO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ciberforense</a:t>
              </a:r>
              <a:r>
                <a:rPr lang="es-CO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permite un análisis integral de los datos financieros y digitales.</a:t>
              </a:r>
              <a:endParaRPr lang="es-CO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28DFBC-8FCD-4FBA-A36F-39630B8703F2}"/>
                </a:ext>
              </a:extLst>
            </p:cNvPr>
            <p:cNvSpPr txBox="1"/>
            <p:nvPr/>
          </p:nvSpPr>
          <p:spPr>
            <a:xfrm>
              <a:off x="8306211" y="1865918"/>
              <a:ext cx="2908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Análisis de Datos Financieros y Digitales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0" name="Donut 60">
            <a:extLst>
              <a:ext uri="{FF2B5EF4-FFF2-40B4-BE49-F238E27FC236}">
                <a16:creationId xmlns:a16="http://schemas.microsoft.com/office/drawing/2014/main" id="{CC3E3317-6122-4809-9345-6E0F59EBC2C8}"/>
              </a:ext>
            </a:extLst>
          </p:cNvPr>
          <p:cNvSpPr/>
          <p:nvPr/>
        </p:nvSpPr>
        <p:spPr>
          <a:xfrm>
            <a:off x="6395968" y="5334514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70B52F-DD1A-4C38-AE5E-610293853F59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7096998" y="5685029"/>
            <a:ext cx="4144619" cy="0"/>
          </a:xfrm>
          <a:prstGeom prst="line">
            <a:avLst/>
          </a:prstGeom>
          <a:ln w="127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7">
            <a:extLst>
              <a:ext uri="{FF2B5EF4-FFF2-40B4-BE49-F238E27FC236}">
                <a16:creationId xmlns:a16="http://schemas.microsoft.com/office/drawing/2014/main" id="{D7ED5AAF-B445-4113-9C40-F1E5FC640B12}"/>
              </a:ext>
            </a:extLst>
          </p:cNvPr>
          <p:cNvGrpSpPr/>
          <p:nvPr/>
        </p:nvGrpSpPr>
        <p:grpSpPr>
          <a:xfrm>
            <a:off x="7127318" y="5374777"/>
            <a:ext cx="4063349" cy="1137179"/>
            <a:chOff x="8306211" y="5374777"/>
            <a:chExt cx="2909365" cy="113717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53E6629-83D1-4F45-91DD-E07EBEE36DC6}"/>
                </a:ext>
              </a:extLst>
            </p:cNvPr>
            <p:cNvSpPr txBox="1"/>
            <p:nvPr/>
          </p:nvSpPr>
          <p:spPr>
            <a:xfrm>
              <a:off x="8315999" y="5680959"/>
              <a:ext cx="28995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Los expertos en </a:t>
              </a:r>
              <a:r>
                <a:rPr lang="es-MX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ciberforense</a:t>
              </a:r>
              <a:r>
                <a:rPr lang="es-MX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pueden asesorar a los contadores forenses sobre medidas de seguridad cibernética para prevenir futuros incidentes de fraude o delitos cibernéticos.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5396DD3-2DD5-44F8-9C32-B04C4A9BAF4A}"/>
                </a:ext>
              </a:extLst>
            </p:cNvPr>
            <p:cNvSpPr txBox="1"/>
            <p:nvPr/>
          </p:nvSpPr>
          <p:spPr>
            <a:xfrm>
              <a:off x="8306211" y="5374777"/>
              <a:ext cx="2908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Asesoramiento en Medidas de Seguridad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Donut 61">
            <a:extLst>
              <a:ext uri="{FF2B5EF4-FFF2-40B4-BE49-F238E27FC236}">
                <a16:creationId xmlns:a16="http://schemas.microsoft.com/office/drawing/2014/main" id="{02C8DEC1-2B76-491E-865F-3CC71EE53F86}"/>
              </a:ext>
            </a:extLst>
          </p:cNvPr>
          <p:cNvSpPr/>
          <p:nvPr/>
        </p:nvSpPr>
        <p:spPr>
          <a:xfrm>
            <a:off x="7225702" y="2885302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76228C-0CF3-4935-A091-8795B83A5243}"/>
              </a:ext>
            </a:extLst>
          </p:cNvPr>
          <p:cNvCxnSpPr>
            <a:cxnSpLocks/>
          </p:cNvCxnSpPr>
          <p:nvPr/>
        </p:nvCxnSpPr>
        <p:spPr>
          <a:xfrm>
            <a:off x="7926732" y="3220449"/>
            <a:ext cx="3314885" cy="5554"/>
          </a:xfrm>
          <a:prstGeom prst="line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5">
            <a:extLst>
              <a:ext uri="{FF2B5EF4-FFF2-40B4-BE49-F238E27FC236}">
                <a16:creationId xmlns:a16="http://schemas.microsoft.com/office/drawing/2014/main" id="{1F57341F-66CC-4A84-B170-F11FCD10B884}"/>
              </a:ext>
            </a:extLst>
          </p:cNvPr>
          <p:cNvGrpSpPr/>
          <p:nvPr/>
        </p:nvGrpSpPr>
        <p:grpSpPr>
          <a:xfrm>
            <a:off x="7765854" y="2922594"/>
            <a:ext cx="3892336" cy="963626"/>
            <a:chOff x="8361435" y="2979002"/>
            <a:chExt cx="3239114" cy="96362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C4AC8D2-135E-4AAE-940F-E55FBA8997F9}"/>
                </a:ext>
              </a:extLst>
            </p:cNvPr>
            <p:cNvSpPr txBox="1"/>
            <p:nvPr/>
          </p:nvSpPr>
          <p:spPr>
            <a:xfrm>
              <a:off x="8706406" y="3296297"/>
              <a:ext cx="24848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Identificar </a:t>
              </a:r>
              <a:r>
                <a:rPr lang="es-MX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 investigar casos de fraude financiero que involucran delitos cibernéticos.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797B1F2-CE72-4F95-8A8B-57A467B39F17}"/>
                </a:ext>
              </a:extLst>
            </p:cNvPr>
            <p:cNvSpPr txBox="1"/>
            <p:nvPr/>
          </p:nvSpPr>
          <p:spPr>
            <a:xfrm>
              <a:off x="8361435" y="2979002"/>
              <a:ext cx="32391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Identificación de Fraude y Delitos Cibernéticos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0" name="Rectangle 30">
            <a:extLst>
              <a:ext uri="{FF2B5EF4-FFF2-40B4-BE49-F238E27FC236}">
                <a16:creationId xmlns:a16="http://schemas.microsoft.com/office/drawing/2014/main" id="{169FB4D0-A247-4045-8F8A-2841F4D95040}"/>
              </a:ext>
            </a:extLst>
          </p:cNvPr>
          <p:cNvSpPr/>
          <p:nvPr/>
        </p:nvSpPr>
        <p:spPr>
          <a:xfrm>
            <a:off x="7436492" y="3078623"/>
            <a:ext cx="295624" cy="29476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Frame 17">
            <a:extLst>
              <a:ext uri="{FF2B5EF4-FFF2-40B4-BE49-F238E27FC236}">
                <a16:creationId xmlns:a16="http://schemas.microsoft.com/office/drawing/2014/main" id="{2B5312B9-8F5A-4BDA-A60F-63D1AE342CE2}"/>
              </a:ext>
            </a:extLst>
          </p:cNvPr>
          <p:cNvSpPr/>
          <p:nvPr/>
        </p:nvSpPr>
        <p:spPr>
          <a:xfrm>
            <a:off x="6596317" y="2012517"/>
            <a:ext cx="294760" cy="29476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Isosceles Triangle 8">
            <a:extLst>
              <a:ext uri="{FF2B5EF4-FFF2-40B4-BE49-F238E27FC236}">
                <a16:creationId xmlns:a16="http://schemas.microsoft.com/office/drawing/2014/main" id="{638C860C-7FAD-4F12-B7A6-0750A95BBFAC}"/>
              </a:ext>
            </a:extLst>
          </p:cNvPr>
          <p:cNvSpPr/>
          <p:nvPr/>
        </p:nvSpPr>
        <p:spPr>
          <a:xfrm rot="16200000">
            <a:off x="6605952" y="5508530"/>
            <a:ext cx="290652" cy="346534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Donut 39">
            <a:extLst>
              <a:ext uri="{FF2B5EF4-FFF2-40B4-BE49-F238E27FC236}">
                <a16:creationId xmlns:a16="http://schemas.microsoft.com/office/drawing/2014/main" id="{63423188-9F93-4D9E-9DBC-C9BE9110A7F1}"/>
              </a:ext>
            </a:extLst>
          </p:cNvPr>
          <p:cNvSpPr/>
          <p:nvPr/>
        </p:nvSpPr>
        <p:spPr>
          <a:xfrm>
            <a:off x="7553131" y="4271822"/>
            <a:ext cx="376632" cy="3766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4" name="그룹 12">
            <a:extLst>
              <a:ext uri="{FF2B5EF4-FFF2-40B4-BE49-F238E27FC236}">
                <a16:creationId xmlns:a16="http://schemas.microsoft.com/office/drawing/2014/main" id="{7CB1D220-ED5D-4B55-8727-5E2D4B39EC5A}"/>
              </a:ext>
            </a:extLst>
          </p:cNvPr>
          <p:cNvGrpSpPr/>
          <p:nvPr/>
        </p:nvGrpSpPr>
        <p:grpSpPr>
          <a:xfrm>
            <a:off x="454827" y="1516213"/>
            <a:ext cx="2257285" cy="5205156"/>
            <a:chOff x="1989012" y="2175681"/>
            <a:chExt cx="2165302" cy="400916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8D0A998-0692-4FED-9266-44DE9FA76330}"/>
                </a:ext>
              </a:extLst>
            </p:cNvPr>
            <p:cNvSpPr txBox="1"/>
            <p:nvPr/>
          </p:nvSpPr>
          <p:spPr>
            <a:xfrm>
              <a:off x="1991544" y="2510438"/>
              <a:ext cx="2162770" cy="3674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MX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 </a:t>
              </a:r>
              <a:r>
                <a:rPr lang="es-MX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interacción entre contadores forenses y expertos en </a:t>
              </a:r>
              <a:r>
                <a:rPr lang="es-MX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ciberforense</a:t>
              </a:r>
              <a:r>
                <a:rPr lang="es-MX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es esencial para abordar de manera integral los aspectos financieros y tecnológicos en investigaciones legales. Esta colaboración permite una evaluación más completa de los casos, una presentación efectiva de evidencia y un asesoramiento proactivo en materia de seguridad cibernética.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1B14A78-20CF-4820-9E92-D42B9574B3F0}"/>
                </a:ext>
              </a:extLst>
            </p:cNvPr>
            <p:cNvSpPr txBox="1"/>
            <p:nvPr/>
          </p:nvSpPr>
          <p:spPr>
            <a:xfrm>
              <a:off x="1989012" y="2175681"/>
              <a:ext cx="2162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D66EC04-7AF5-4D71-9154-90394AA0D7AA}"/>
              </a:ext>
            </a:extLst>
          </p:cNvPr>
          <p:cNvCxnSpPr>
            <a:cxnSpLocks/>
          </p:cNvCxnSpPr>
          <p:nvPr/>
        </p:nvCxnSpPr>
        <p:spPr>
          <a:xfrm>
            <a:off x="552450" y="1817732"/>
            <a:ext cx="2157554" cy="11575"/>
          </a:xfrm>
          <a:prstGeom prst="line">
            <a:avLst/>
          </a:prstGeom>
          <a:ln w="12700">
            <a:solidFill>
              <a:schemeClr val="accent5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97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9635" y="163340"/>
            <a:ext cx="7250544" cy="724247"/>
          </a:xfrm>
          <a:prstGeom prst="rect">
            <a:avLst/>
          </a:prstGeom>
        </p:spPr>
        <p:txBody>
          <a:bodyPr/>
          <a:lstStyle/>
          <a:p>
            <a:r>
              <a:rPr lang="es-CO" dirty="0" smtClean="0"/>
              <a:t>Conclusiones</a:t>
            </a:r>
            <a:endParaRPr lang="es-C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27EFB4-D9E5-4542-B5E6-D3A1B584B03B}"/>
              </a:ext>
            </a:extLst>
          </p:cNvPr>
          <p:cNvSpPr txBox="1"/>
          <p:nvPr/>
        </p:nvSpPr>
        <p:spPr>
          <a:xfrm>
            <a:off x="5677087" y="1106746"/>
            <a:ext cx="5583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Importancia de la Colaboración entre Contadores Forenses y Expertos en </a:t>
            </a:r>
            <a:r>
              <a:rPr lang="es-MX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Ciberforense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0F251-E57A-45AD-A1AA-450D4FD8E14A}"/>
              </a:ext>
            </a:extLst>
          </p:cNvPr>
          <p:cNvSpPr txBox="1"/>
          <p:nvPr/>
        </p:nvSpPr>
        <p:spPr>
          <a:xfrm>
            <a:off x="5645797" y="1625733"/>
            <a:ext cx="55967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 </a:t>
            </a:r>
            <a:r>
              <a:rPr lang="es-MX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importancia de la colaboración entre contadores forenses y expertos en </a:t>
            </a:r>
            <a:r>
              <a:rPr lang="es-MX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ciberforense</a:t>
            </a:r>
            <a:r>
              <a:rPr lang="es-MX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 investigaciones legales. Esta colaboración permite una evaluación integral de los aspectos financieros y tecnológicos de un caso, lo que resulta fundamental para identificar fraudes, delitos cibernéticos y presentar evidencia de manera efectiva en el tribunal. La interacción entre estos profesionales garantiza un análisis completo de la información financiera y digital, lo que puede ser determinante en la resolución exitosa de casos legales complejos.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5D64F-3DFC-47D7-A800-DF3B4E913E90}"/>
              </a:ext>
            </a:extLst>
          </p:cNvPr>
          <p:cNvSpPr txBox="1"/>
          <p:nvPr/>
        </p:nvSpPr>
        <p:spPr>
          <a:xfrm>
            <a:off x="5677086" y="3815278"/>
            <a:ext cx="5482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Necesidad de Entender y Aplicar el Proceso de E-Discovery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EAF725-C951-482F-9DE9-6EBDB1CA7FBB}"/>
              </a:ext>
            </a:extLst>
          </p:cNvPr>
          <p:cNvSpPr txBox="1"/>
          <p:nvPr/>
        </p:nvSpPr>
        <p:spPr>
          <a:xfrm>
            <a:off x="5677086" y="4161295"/>
            <a:ext cx="54894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Destaca </a:t>
            </a:r>
            <a:r>
              <a:rPr lang="es-MX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importancia de comprender y aplicar el proceso de e-</a:t>
            </a:r>
            <a:r>
              <a:rPr lang="es-MX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discovery</a:t>
            </a:r>
            <a:r>
              <a:rPr lang="es-MX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 investigaciones forenses. La gestión adecuada de la información electrónica, desde la identificación hasta la presentación en el tribunal, es crucial para obtener evidencia válida y admisible. La colaboración entre contadores forenses y expertos en </a:t>
            </a:r>
            <a:r>
              <a:rPr lang="es-MX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ciberforense</a:t>
            </a:r>
            <a:r>
              <a:rPr lang="es-MX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 el proceso de e-</a:t>
            </a:r>
            <a:r>
              <a:rPr lang="es-MX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discovery</a:t>
            </a:r>
            <a:r>
              <a:rPr lang="es-MX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garantiza la preservación, recopilación, análisis y presentación efectiva de la evidencia electrónica. Esta comprensión y aplicación adecuada del proceso de e-</a:t>
            </a:r>
            <a:r>
              <a:rPr lang="es-MX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discovery</a:t>
            </a:r>
            <a:r>
              <a:rPr lang="es-MX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son fundamentales para el éxito de las investigaciones forenses en la era digital.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4F7711B4-5400-4B3E-AC74-09D3BB19AAF0}"/>
              </a:ext>
            </a:extLst>
          </p:cNvPr>
          <p:cNvGrpSpPr/>
          <p:nvPr/>
        </p:nvGrpSpPr>
        <p:grpSpPr>
          <a:xfrm>
            <a:off x="140050" y="1763645"/>
            <a:ext cx="5493530" cy="4217714"/>
            <a:chOff x="1944920" y="1835170"/>
            <a:chExt cx="5493530" cy="421771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08EDCD-74F1-41C8-958C-B050B447B5DF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4936446" y="3871740"/>
              <a:ext cx="1178797" cy="86881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15CC8-42FF-41DC-937E-95D318228071}"/>
                </a:ext>
              </a:extLst>
            </p:cNvPr>
            <p:cNvCxnSpPr>
              <a:cxnSpLocks/>
              <a:endCxn id="18" idx="7"/>
            </p:cNvCxnSpPr>
            <p:nvPr/>
          </p:nvCxnSpPr>
          <p:spPr>
            <a:xfrm flipH="1">
              <a:off x="4216238" y="3871740"/>
              <a:ext cx="720210" cy="1422439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0BC499C-0CF9-4426-BD7E-E11F19F96885}"/>
                </a:ext>
              </a:extLst>
            </p:cNvPr>
            <p:cNvCxnSpPr>
              <a:cxnSpLocks/>
              <a:endCxn id="19" idx="6"/>
            </p:cNvCxnSpPr>
            <p:nvPr/>
          </p:nvCxnSpPr>
          <p:spPr>
            <a:xfrm flipH="1">
              <a:off x="3134007" y="3871740"/>
              <a:ext cx="1802438" cy="12170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2EF54AA-4131-4105-A870-1526A5C6A764}"/>
                </a:ext>
              </a:extLst>
            </p:cNvPr>
            <p:cNvCxnSpPr>
              <a:cxnSpLocks/>
              <a:endCxn id="20" idx="5"/>
            </p:cNvCxnSpPr>
            <p:nvPr/>
          </p:nvCxnSpPr>
          <p:spPr>
            <a:xfrm flipH="1" flipV="1">
              <a:off x="3944492" y="2779668"/>
              <a:ext cx="991954" cy="109207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3EFC4C0-F436-419C-B1ED-F168FDA550F5}"/>
                </a:ext>
              </a:extLst>
            </p:cNvPr>
            <p:cNvCxnSpPr>
              <a:cxnSpLocks/>
              <a:endCxn id="16" idx="4"/>
            </p:cNvCxnSpPr>
            <p:nvPr/>
          </p:nvCxnSpPr>
          <p:spPr>
            <a:xfrm flipV="1">
              <a:off x="4936444" y="2428572"/>
              <a:ext cx="154013" cy="144317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986AD8E-B080-425A-956A-79FF71FB6555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4976826" y="3135562"/>
              <a:ext cx="1694473" cy="76280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C48393A-CDA2-49E7-B504-5101F8C155B9}"/>
                </a:ext>
              </a:extLst>
            </p:cNvPr>
            <p:cNvSpPr/>
            <p:nvPr/>
          </p:nvSpPr>
          <p:spPr>
            <a:xfrm>
              <a:off x="4180360" y="3115656"/>
              <a:ext cx="1512168" cy="15121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A4036F-EAB2-4995-8211-7DB8B5668C35}"/>
                </a:ext>
              </a:extLst>
            </p:cNvPr>
            <p:cNvSpPr/>
            <p:nvPr/>
          </p:nvSpPr>
          <p:spPr>
            <a:xfrm>
              <a:off x="6539677" y="2368411"/>
              <a:ext cx="898773" cy="8987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928D9C7-A140-41B3-B62F-B487807F1D73}"/>
                </a:ext>
              </a:extLst>
            </p:cNvPr>
            <p:cNvSpPr/>
            <p:nvPr/>
          </p:nvSpPr>
          <p:spPr>
            <a:xfrm>
              <a:off x="4793756" y="1835170"/>
              <a:ext cx="593402" cy="5934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1D6EA0-F8E0-4656-8671-76544FA829AF}"/>
                </a:ext>
              </a:extLst>
            </p:cNvPr>
            <p:cNvSpPr/>
            <p:nvPr/>
          </p:nvSpPr>
          <p:spPr>
            <a:xfrm>
              <a:off x="5951985" y="4577296"/>
              <a:ext cx="1114797" cy="11147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F639CC-E99F-4E18-BAC2-D587FB87AA4A}"/>
                </a:ext>
              </a:extLst>
            </p:cNvPr>
            <p:cNvSpPr/>
            <p:nvPr/>
          </p:nvSpPr>
          <p:spPr>
            <a:xfrm>
              <a:off x="3640970" y="5195479"/>
              <a:ext cx="673968" cy="67396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5B1A38A-2FE3-4EB2-825B-8F1DA73F8F35}"/>
                </a:ext>
              </a:extLst>
            </p:cNvPr>
            <p:cNvSpPr/>
            <p:nvPr/>
          </p:nvSpPr>
          <p:spPr>
            <a:xfrm>
              <a:off x="1944920" y="3398900"/>
              <a:ext cx="1189087" cy="11890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AAB1F60-C20A-4999-A397-9C19D211306E}"/>
                </a:ext>
              </a:extLst>
            </p:cNvPr>
            <p:cNvSpPr/>
            <p:nvPr/>
          </p:nvSpPr>
          <p:spPr>
            <a:xfrm>
              <a:off x="3218871" y="2054047"/>
              <a:ext cx="850118" cy="8501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469E5B-48CB-4DEE-A344-617C88FAE681}"/>
                </a:ext>
              </a:extLst>
            </p:cNvPr>
            <p:cNvSpPr txBox="1"/>
            <p:nvPr/>
          </p:nvSpPr>
          <p:spPr>
            <a:xfrm>
              <a:off x="4302852" y="3680323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altLang="ko-KR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Forense</a:t>
              </a:r>
              <a:endParaRPr lang="ko-KR" altLang="en-US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CC7241-E753-4AFB-A3B3-ED37ECD3E84A}"/>
                </a:ext>
              </a:extLst>
            </p:cNvPr>
            <p:cNvSpPr/>
            <p:nvPr/>
          </p:nvSpPr>
          <p:spPr>
            <a:xfrm>
              <a:off x="5066607" y="4878024"/>
              <a:ext cx="532389" cy="532389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8EC45C-4E4B-4A42-8776-210E541B7B9B}"/>
                </a:ext>
              </a:extLst>
            </p:cNvPr>
            <p:cNvSpPr/>
            <p:nvPr/>
          </p:nvSpPr>
          <p:spPr>
            <a:xfrm>
              <a:off x="5389316" y="2579950"/>
              <a:ext cx="459035" cy="459035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2D2AC98-E1FB-45EA-BC3C-3F7F830AE74D}"/>
                </a:ext>
              </a:extLst>
            </p:cNvPr>
            <p:cNvSpPr/>
            <p:nvPr/>
          </p:nvSpPr>
          <p:spPr>
            <a:xfrm>
              <a:off x="3684871" y="4480235"/>
              <a:ext cx="363255" cy="363255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9F29401-43F2-4ACC-9A2B-B25058FF869D}"/>
                </a:ext>
              </a:extLst>
            </p:cNvPr>
            <p:cNvSpPr/>
            <p:nvPr/>
          </p:nvSpPr>
          <p:spPr>
            <a:xfrm>
              <a:off x="6476486" y="3551209"/>
              <a:ext cx="282855" cy="282855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8689A24-4319-41B5-B469-5BEA5E9FEE1B}"/>
                </a:ext>
              </a:extLst>
            </p:cNvPr>
            <p:cNvSpPr/>
            <p:nvPr/>
          </p:nvSpPr>
          <p:spPr>
            <a:xfrm>
              <a:off x="2668761" y="2196177"/>
              <a:ext cx="266700" cy="266700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9478BC5-1BD6-4ADC-A11D-90DF4387FB25}"/>
                </a:ext>
              </a:extLst>
            </p:cNvPr>
            <p:cNvSpPr/>
            <p:nvPr/>
          </p:nvSpPr>
          <p:spPr>
            <a:xfrm>
              <a:off x="5924795" y="4117523"/>
              <a:ext cx="352320" cy="352320"/>
            </a:xfrm>
            <a:prstGeom prst="ellipse">
              <a:avLst/>
            </a:prstGeom>
            <a:solidFill>
              <a:schemeClr val="accent5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BD73B67-25FA-457E-8D4C-409237C0B79E}"/>
                </a:ext>
              </a:extLst>
            </p:cNvPr>
            <p:cNvSpPr/>
            <p:nvPr/>
          </p:nvSpPr>
          <p:spPr>
            <a:xfrm>
              <a:off x="3396656" y="3398900"/>
              <a:ext cx="321839" cy="321839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182AA1D-AC80-41D4-8383-0CC896ADE1F2}"/>
                </a:ext>
              </a:extLst>
            </p:cNvPr>
            <p:cNvSpPr/>
            <p:nvPr/>
          </p:nvSpPr>
          <p:spPr>
            <a:xfrm>
              <a:off x="3998959" y="3241670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E236479-423C-4035-92FA-60DB4DC1B32D}"/>
                </a:ext>
              </a:extLst>
            </p:cNvPr>
            <p:cNvSpPr/>
            <p:nvPr/>
          </p:nvSpPr>
          <p:spPr>
            <a:xfrm>
              <a:off x="5622688" y="1931420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8054C4D-4DEA-48C9-B8CB-3BBFC820A444}"/>
                </a:ext>
              </a:extLst>
            </p:cNvPr>
            <p:cNvSpPr/>
            <p:nvPr/>
          </p:nvSpPr>
          <p:spPr>
            <a:xfrm>
              <a:off x="4593305" y="5852433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Oval 40">
              <a:extLst>
                <a:ext uri="{FF2B5EF4-FFF2-40B4-BE49-F238E27FC236}">
                  <a16:creationId xmlns:a16="http://schemas.microsoft.com/office/drawing/2014/main" id="{1B3DDEBE-3364-4868-BCF2-4A45DE9D702C}"/>
                </a:ext>
              </a:extLst>
            </p:cNvPr>
            <p:cNvSpPr/>
            <p:nvPr/>
          </p:nvSpPr>
          <p:spPr>
            <a:xfrm>
              <a:off x="2927021" y="4538537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Oval 30">
              <a:extLst>
                <a:ext uri="{FF2B5EF4-FFF2-40B4-BE49-F238E27FC236}">
                  <a16:creationId xmlns:a16="http://schemas.microsoft.com/office/drawing/2014/main" id="{2E6BE91B-EA8F-4303-9E2D-5F4DCB07C963}"/>
                </a:ext>
              </a:extLst>
            </p:cNvPr>
            <p:cNvSpPr/>
            <p:nvPr/>
          </p:nvSpPr>
          <p:spPr>
            <a:xfrm>
              <a:off x="6063159" y="2804632"/>
              <a:ext cx="363255" cy="363255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Oval 36">
              <a:extLst>
                <a:ext uri="{FF2B5EF4-FFF2-40B4-BE49-F238E27FC236}">
                  <a16:creationId xmlns:a16="http://schemas.microsoft.com/office/drawing/2014/main" id="{E121C6D4-23BF-4E19-BA1C-394098B3492C}"/>
                </a:ext>
              </a:extLst>
            </p:cNvPr>
            <p:cNvSpPr/>
            <p:nvPr/>
          </p:nvSpPr>
          <p:spPr>
            <a:xfrm>
              <a:off x="5523070" y="5429243"/>
              <a:ext cx="321839" cy="321839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5" name="Rectangle 130">
            <a:extLst>
              <a:ext uri="{FF2B5EF4-FFF2-40B4-BE49-F238E27FC236}">
                <a16:creationId xmlns:a16="http://schemas.microsoft.com/office/drawing/2014/main" id="{0BB388EB-43E8-4B51-89DD-7F276EF7D1AE}"/>
              </a:ext>
            </a:extLst>
          </p:cNvPr>
          <p:cNvSpPr/>
          <p:nvPr/>
        </p:nvSpPr>
        <p:spPr>
          <a:xfrm>
            <a:off x="1993556" y="5312384"/>
            <a:ext cx="363327" cy="36497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9C71253D-F360-4587-83FB-70A3DCB2E67E}"/>
              </a:ext>
            </a:extLst>
          </p:cNvPr>
          <p:cNvSpPr/>
          <p:nvPr/>
        </p:nvSpPr>
        <p:spPr>
          <a:xfrm>
            <a:off x="4477738" y="4804610"/>
            <a:ext cx="514138" cy="513303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Freeform 18">
            <a:extLst>
              <a:ext uri="{FF2B5EF4-FFF2-40B4-BE49-F238E27FC236}">
                <a16:creationId xmlns:a16="http://schemas.microsoft.com/office/drawing/2014/main" id="{E039D207-4CF3-4C5C-BD32-BCDFAB9FE42C}"/>
              </a:ext>
            </a:extLst>
          </p:cNvPr>
          <p:cNvSpPr/>
          <p:nvPr/>
        </p:nvSpPr>
        <p:spPr>
          <a:xfrm>
            <a:off x="428980" y="3649215"/>
            <a:ext cx="611230" cy="49330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3B82822E-B276-4582-8403-2B68F036CE39}"/>
              </a:ext>
            </a:extLst>
          </p:cNvPr>
          <p:cNvSpPr/>
          <p:nvPr/>
        </p:nvSpPr>
        <p:spPr>
          <a:xfrm>
            <a:off x="3150220" y="1908451"/>
            <a:ext cx="280214" cy="24182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Block Arc 10">
            <a:extLst>
              <a:ext uri="{FF2B5EF4-FFF2-40B4-BE49-F238E27FC236}">
                <a16:creationId xmlns:a16="http://schemas.microsoft.com/office/drawing/2014/main" id="{FEC4FDF9-444C-4739-9206-96E4EAEFE9E8}"/>
              </a:ext>
            </a:extLst>
          </p:cNvPr>
          <p:cNvSpPr/>
          <p:nvPr/>
        </p:nvSpPr>
        <p:spPr>
          <a:xfrm>
            <a:off x="4957150" y="2616394"/>
            <a:ext cx="450039" cy="304832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:a16="http://schemas.microsoft.com/office/drawing/2014/main" id="{A417C8AC-6691-4938-9E4B-8778D76398EE}"/>
              </a:ext>
            </a:extLst>
          </p:cNvPr>
          <p:cNvSpPr>
            <a:spLocks noChangeAspect="1"/>
          </p:cNvSpPr>
          <p:nvPr/>
        </p:nvSpPr>
        <p:spPr>
          <a:xfrm>
            <a:off x="1677680" y="2254481"/>
            <a:ext cx="346238" cy="27374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16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153A9F-2C4A-45AC-A502-A09FD356C802}"/>
              </a:ext>
            </a:extLst>
          </p:cNvPr>
          <p:cNvSpPr txBox="1"/>
          <p:nvPr/>
        </p:nvSpPr>
        <p:spPr>
          <a:xfrm>
            <a:off x="155324" y="5088285"/>
            <a:ext cx="8524220" cy="176971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s-CO" altLang="ko-KR" sz="11500" dirty="0" smtClean="0">
                <a:solidFill>
                  <a:schemeClr val="bg1"/>
                </a:solidFill>
                <a:latin typeface="+mj-lt"/>
              </a:rPr>
              <a:t>GRACIAS</a:t>
            </a:r>
            <a:endParaRPr lang="es-CO" altLang="ko-KR" sz="11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3108</TotalTime>
  <Words>609</Words>
  <Application>Microsoft Office PowerPoint</Application>
  <PresentationFormat>Panorámica</PresentationFormat>
  <Paragraphs>61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Adobe Song Std L</vt:lpstr>
      <vt:lpstr>Arial</vt:lpstr>
      <vt:lpstr>Arial Black</vt:lpstr>
      <vt:lpstr>Arial Unicode MS</vt:lpstr>
      <vt:lpstr>Calibri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Anderson Carbono Carbono</cp:lastModifiedBy>
  <cp:revision>130</cp:revision>
  <dcterms:created xsi:type="dcterms:W3CDTF">2019-01-14T06:35:35Z</dcterms:created>
  <dcterms:modified xsi:type="dcterms:W3CDTF">2024-05-03T22:08:48Z</dcterms:modified>
</cp:coreProperties>
</file>