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9" r:id="rId3"/>
    <p:sldId id="262" r:id="rId4"/>
    <p:sldId id="264" r:id="rId5"/>
    <p:sldId id="274" r:id="rId6"/>
    <p:sldId id="273" r:id="rId7"/>
    <p:sldId id="284" r:id="rId8"/>
    <p:sldId id="275" r:id="rId9"/>
  </p:sldIdLst>
  <p:sldSz cx="9144000" cy="5143500" type="screen16x9"/>
  <p:notesSz cx="6858000" cy="9144000"/>
  <p:embeddedFontLst>
    <p:embeddedFont>
      <p:font typeface="Catamaran" panose="020B0604020202020204" charset="0"/>
      <p:regular r:id="rId11"/>
      <p:bold r:id="rId12"/>
    </p:embeddedFont>
    <p:embeddedFont>
      <p:font typeface="Fugaz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546D77-1154-4799-8308-4DCAF5D93742}">
  <a:tblStyle styleId="{43546D77-1154-4799-8308-4DCAF5D93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1ce9dc6fa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1ce9dc6fa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1ce9dc6fa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1ce9dc6fa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9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900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1" r:id="rId5"/>
    <p:sldLayoutId id="2147483663" r:id="rId6"/>
    <p:sldLayoutId id="2147483668" r:id="rId7"/>
    <p:sldLayoutId id="2147483670" r:id="rId8"/>
    <p:sldLayoutId id="2147483671" r:id="rId9"/>
    <p:sldLayoutId id="2147483672" r:id="rId10"/>
    <p:sldLayoutId id="2147483673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4966500" y="867950"/>
            <a:ext cx="3069900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865794" y="2987551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y su rol en la informática forense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Pablo Gómez Reyes </a:t>
            </a:r>
            <a:endParaRPr dirty="0"/>
          </a:p>
        </p:txBody>
      </p:sp>
      <p:grpSp>
        <p:nvGrpSpPr>
          <p:cNvPr id="147" name="Google Shape;147;p31"/>
          <p:cNvGrpSpPr/>
          <p:nvPr/>
        </p:nvGrpSpPr>
        <p:grpSpPr>
          <a:xfrm>
            <a:off x="5100994" y="1589500"/>
            <a:ext cx="2800800" cy="584700"/>
            <a:chOff x="5100994" y="1589500"/>
            <a:chExt cx="2800800" cy="584700"/>
          </a:xfrm>
        </p:grpSpPr>
        <p:cxnSp>
          <p:nvCxnSpPr>
            <p:cNvPr id="148" name="Google Shape;148;p31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1"/>
            <p:cNvCxnSpPr/>
            <p:nvPr/>
          </p:nvCxnSpPr>
          <p:spPr>
            <a:xfrm rot="5400000" flipH="1">
              <a:off x="74282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5559938" y="2594775"/>
            <a:ext cx="1882925" cy="628350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INFORMÁTICA</a:t>
            </a:r>
            <a:r>
              <a:rPr lang="en" dirty="0"/>
              <a:t> FORENSE</a:t>
            </a:r>
            <a:r>
              <a:rPr lang="en" dirty="0">
                <a:solidFill>
                  <a:schemeClr val="lt1"/>
                </a:solidFill>
              </a:rPr>
              <a:t>  </a:t>
            </a:r>
            <a:r>
              <a:rPr lang="en" dirty="0">
                <a:solidFill>
                  <a:schemeClr val="dk1"/>
                </a:solidFill>
              </a:rPr>
              <a:t>IoT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145550" y="2621962"/>
            <a:ext cx="4285350" cy="1499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CO" dirty="0"/>
              <a:t> </a:t>
            </a:r>
            <a:r>
              <a:rPr lang="es-CO" dirty="0" err="1"/>
              <a:t>IoT</a:t>
            </a:r>
            <a:r>
              <a:rPr lang="es-CO" dirty="0"/>
              <a:t> (Internet de las Cosas) se refiere a la capacidad de que objetos cotidianos se pueden conectar a Internet para enviar y recibir datos. Esto incluye dispositivos como cámaras, sistemas de automatización del hogar y pulseras que comparten información sobre actividades físicas. Al ser objetos que almacenan gran cantidad de datos su rol en la informática forense es fundamental.</a:t>
            </a:r>
            <a:endParaRPr dirty="0"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4"/>
          <p:cNvCxnSpPr>
            <a:stCxn id="224" idx="3"/>
            <a:endCxn id="221" idx="3"/>
          </p:cNvCxnSpPr>
          <p:nvPr/>
        </p:nvCxnSpPr>
        <p:spPr>
          <a:xfrm>
            <a:off x="8430900" y="2212623"/>
            <a:ext cx="12700" cy="115907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>
            <a:off x="4075731" y="1484138"/>
            <a:ext cx="2024619" cy="307586"/>
            <a:chOff x="4075731" y="1234875"/>
            <a:chExt cx="2024619" cy="307586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stCxn id="224" idx="0"/>
              <a:endCxn id="226" idx="6"/>
            </p:cNvCxnSpPr>
            <p:nvPr/>
          </p:nvCxnSpPr>
          <p:spPr>
            <a:xfrm rot="5400000" flipH="1">
              <a:off x="4986600" y="428711"/>
              <a:ext cx="272700" cy="19548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5407274" y="722775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2147700" y="1386036"/>
            <a:ext cx="1910100" cy="377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1285225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051063" y="1811587"/>
            <a:ext cx="5787700" cy="3144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just"/>
            <a:r>
              <a:rPr lang="es-CO" sz="1200" b="1" u="sng" dirty="0"/>
              <a:t>Sensores</a:t>
            </a:r>
            <a:r>
              <a:rPr lang="es-CO" sz="1200" dirty="0"/>
              <a:t>: Dispositivos que recopilan datos del entorno, como temperatura, humedad, movimiento, etc.</a:t>
            </a:r>
          </a:p>
          <a:p>
            <a:pPr marL="171450" indent="-171450" algn="just"/>
            <a:r>
              <a:rPr lang="es-CO" sz="1200" b="1" u="sng" dirty="0"/>
              <a:t>Capacidad de procesamiento</a:t>
            </a:r>
            <a:r>
              <a:rPr lang="es-CO" sz="1200" dirty="0"/>
              <a:t>: Incluye microcontroladores y procesadores que permiten el procesamiento de datos en los dispositivos </a:t>
            </a:r>
            <a:r>
              <a:rPr lang="es-CO" sz="1200" dirty="0" err="1"/>
              <a:t>IoT</a:t>
            </a:r>
            <a:r>
              <a:rPr lang="es-CO" sz="1200" dirty="0"/>
              <a:t>.</a:t>
            </a:r>
          </a:p>
          <a:p>
            <a:pPr marL="171450" indent="-171450" algn="just"/>
            <a:r>
              <a:rPr lang="es-CO" sz="1200" b="1" u="sng" dirty="0"/>
              <a:t>Sistemas operativos</a:t>
            </a:r>
            <a:r>
              <a:rPr lang="es-CO" sz="1200" dirty="0"/>
              <a:t>: Plataformas de software diseñadas para dispositivos </a:t>
            </a:r>
            <a:r>
              <a:rPr lang="es-CO" sz="1200" dirty="0" err="1"/>
              <a:t>IoT</a:t>
            </a:r>
            <a:r>
              <a:rPr lang="es-CO" sz="1200" dirty="0"/>
              <a:t> que facilitan la gestión de recursos y la ejecución de aplicaciones.</a:t>
            </a:r>
          </a:p>
          <a:p>
            <a:pPr marL="171450" indent="-171450" algn="just"/>
            <a:r>
              <a:rPr lang="es-CO" sz="1200" b="1" u="sng" dirty="0"/>
              <a:t>Comunicaciones</a:t>
            </a:r>
            <a:r>
              <a:rPr lang="es-CO" sz="1200" dirty="0"/>
              <a:t>: Tecnologías de comunicación inalámbrica, como </a:t>
            </a:r>
            <a:r>
              <a:rPr lang="es-CO" sz="1200" dirty="0" err="1"/>
              <a:t>Wi</a:t>
            </a:r>
            <a:r>
              <a:rPr lang="es-CO" sz="1200" dirty="0"/>
              <a:t>-Fi, Bluetooth, </a:t>
            </a:r>
            <a:r>
              <a:rPr lang="es-CO" sz="1200" dirty="0" err="1"/>
              <a:t>Zigbee</a:t>
            </a:r>
            <a:r>
              <a:rPr lang="es-CO" sz="1200" dirty="0"/>
              <a:t>, </a:t>
            </a:r>
            <a:r>
              <a:rPr lang="es-CO" sz="1200" dirty="0" err="1"/>
              <a:t>LoRa</a:t>
            </a:r>
            <a:r>
              <a:rPr lang="es-CO" sz="1200" dirty="0"/>
              <a:t>, NB-</a:t>
            </a:r>
            <a:r>
              <a:rPr lang="es-CO" sz="1200" dirty="0" err="1"/>
              <a:t>IoT</a:t>
            </a:r>
            <a:r>
              <a:rPr lang="es-CO" sz="1200" dirty="0"/>
              <a:t>, que permiten la transferencia de datos entre dispositivos y la nube.</a:t>
            </a:r>
          </a:p>
          <a:p>
            <a:pPr marL="171450" indent="-171450" algn="just"/>
            <a:r>
              <a:rPr lang="es-CO" sz="1200" b="1" u="sng" dirty="0"/>
              <a:t>Computación en la nube</a:t>
            </a:r>
            <a:r>
              <a:rPr lang="es-CO" sz="1200" dirty="0"/>
              <a:t>: Infraestructura de almacenamiento y procesamiento remoto que facilita el análisis de grandes volúmenes de datos generados por dispositivos </a:t>
            </a:r>
            <a:r>
              <a:rPr lang="es-CO" sz="1200" dirty="0" err="1"/>
              <a:t>IoT</a:t>
            </a:r>
            <a:r>
              <a:rPr lang="es-CO" sz="1200" dirty="0"/>
              <a:t>.</a:t>
            </a:r>
          </a:p>
          <a:p>
            <a:pPr marL="171450" indent="-171450" algn="just"/>
            <a:r>
              <a:rPr lang="es-CO" sz="1200" b="1" u="sng" dirty="0"/>
              <a:t>Computación en el borde (</a:t>
            </a:r>
            <a:r>
              <a:rPr lang="es-CO" sz="1200" b="1" u="sng" dirty="0" err="1"/>
              <a:t>fog</a:t>
            </a:r>
            <a:r>
              <a:rPr lang="es-CO" sz="1200" b="1" u="sng" dirty="0"/>
              <a:t>/</a:t>
            </a:r>
            <a:r>
              <a:rPr lang="es-CO" sz="1200" b="1" u="sng" dirty="0" err="1"/>
              <a:t>edge</a:t>
            </a:r>
            <a:r>
              <a:rPr lang="es-CO" sz="1200" b="1" u="sng" dirty="0"/>
              <a:t> </a:t>
            </a:r>
            <a:r>
              <a:rPr lang="es-CO" sz="1200" b="1" u="sng" dirty="0" err="1"/>
              <a:t>computing</a:t>
            </a:r>
            <a:r>
              <a:rPr lang="es-CO" sz="1200" b="1" u="sng" dirty="0"/>
              <a:t>)</a:t>
            </a:r>
            <a:r>
              <a:rPr lang="es-CO" sz="1200" dirty="0"/>
              <a:t>: Procesamiento de datos en dispositivos cercanos al lugar donde se generan, lo que reduce la latencia y mejora la eficiencia en entornos </a:t>
            </a:r>
            <a:r>
              <a:rPr lang="es-CO" sz="1200" dirty="0" err="1"/>
              <a:t>IoT</a:t>
            </a:r>
            <a:r>
              <a:rPr lang="es-CO" sz="1200" dirty="0"/>
              <a:t>.</a:t>
            </a: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763" y="848450"/>
            <a:ext cx="1749851" cy="34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7"/>
          <p:cNvCxnSpPr>
            <a:cxnSpLocks/>
          </p:cNvCxnSpPr>
          <p:nvPr/>
        </p:nvCxnSpPr>
        <p:spPr>
          <a:xfrm>
            <a:off x="1481425" y="764584"/>
            <a:ext cx="666300" cy="573000"/>
          </a:xfrm>
          <a:prstGeom prst="bentConnector3">
            <a:avLst>
              <a:gd name="adj1" fmla="val -3573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7"/>
          <p:cNvCxnSpPr>
            <a:cxnSpLocks/>
          </p:cNvCxnSpPr>
          <p:nvPr/>
        </p:nvCxnSpPr>
        <p:spPr>
          <a:xfrm flipH="1">
            <a:off x="4057825" y="775878"/>
            <a:ext cx="666600" cy="573000"/>
          </a:xfrm>
          <a:prstGeom prst="bentConnector3">
            <a:avLst>
              <a:gd name="adj1" fmla="val -3572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2" name="Google Shape;292;p37"/>
          <p:cNvGrpSpPr/>
          <p:nvPr/>
        </p:nvGrpSpPr>
        <p:grpSpPr>
          <a:xfrm>
            <a:off x="981163" y="1070175"/>
            <a:ext cx="304200" cy="3716314"/>
            <a:chOff x="5816800" y="2602275"/>
            <a:chExt cx="304200" cy="3364050"/>
          </a:xfrm>
        </p:grpSpPr>
        <p:sp>
          <p:nvSpPr>
            <p:cNvPr id="293" name="Google Shape;293;p3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7"/>
            <p:cNvCxnSpPr>
              <a:stCxn id="293" idx="2"/>
              <a:endCxn id="286" idx="1"/>
            </p:cNvCxnSpPr>
            <p:nvPr/>
          </p:nvCxnSpPr>
          <p:spPr>
            <a:xfrm rot="10800000" flipH="1">
              <a:off x="5816800" y="2602275"/>
              <a:ext cx="304200" cy="3329100"/>
            </a:xfrm>
            <a:prstGeom prst="bentConnector3">
              <a:avLst>
                <a:gd name="adj1" fmla="val -7827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1152939" y="758175"/>
            <a:ext cx="37676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CARACTERISTICAS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2271786" y="1419897"/>
            <a:ext cx="16398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DEL IoT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401450" y="6296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5207875" y="1658686"/>
            <a:ext cx="1910100" cy="377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45250" y="827874"/>
            <a:ext cx="3635400" cy="721327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3262489" y="2220734"/>
            <a:ext cx="5283199" cy="277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>
              <a:buNone/>
            </a:pPr>
            <a:r>
              <a:rPr lang="es-CO" dirty="0"/>
              <a:t>La informática forense desempeña un papel crucial en la investigación de incidentes en entornos </a:t>
            </a:r>
            <a:r>
              <a:rPr lang="es-CO" dirty="0" err="1"/>
              <a:t>IoT</a:t>
            </a:r>
            <a:r>
              <a:rPr lang="es-CO" dirty="0"/>
              <a:t> debido a las siguientes razones:</a:t>
            </a:r>
          </a:p>
          <a:p>
            <a:pPr marL="0" lvl="0" indent="0" algn="just">
              <a:buNone/>
            </a:pPr>
            <a:endParaRPr lang="es-CO" dirty="0"/>
          </a:p>
          <a:p>
            <a:pPr marL="285750" indent="-285750" algn="just"/>
            <a:r>
              <a:rPr lang="es-CO" dirty="0"/>
              <a:t>Recopilación de evidencia: Permite recopilar, preservar y analizar datos digitales de dispositivos </a:t>
            </a:r>
            <a:r>
              <a:rPr lang="es-CO" dirty="0" err="1"/>
              <a:t>IoT</a:t>
            </a:r>
            <a:r>
              <a:rPr lang="es-CO" dirty="0"/>
              <a:t> para reconstruir eventos, identificar posibles violaciones de seguridad y establecer responsabilidades.</a:t>
            </a:r>
          </a:p>
          <a:p>
            <a:pPr marL="285750" indent="-285750" algn="just"/>
            <a:endParaRPr lang="es-CO" dirty="0"/>
          </a:p>
          <a:p>
            <a:pPr marL="285750" indent="-285750" algn="just"/>
            <a:r>
              <a:rPr lang="es-CO" dirty="0"/>
              <a:t>Análisis de incidentes: Facilita la identificación de la causa raíz de los incidentes en entornos </a:t>
            </a:r>
            <a:r>
              <a:rPr lang="es-CO" dirty="0" err="1"/>
              <a:t>IoT</a:t>
            </a:r>
            <a:r>
              <a:rPr lang="es-CO" dirty="0"/>
              <a:t>, ayudando a comprender cómo ocurrieron y qué impacto tuvieron en el sistema.</a:t>
            </a:r>
          </a:p>
          <a:p>
            <a:pPr marL="285750" indent="-285750" algn="just"/>
            <a:endParaRPr lang="es-CO" dirty="0"/>
          </a:p>
          <a:p>
            <a:pPr marL="285750" indent="-285750" algn="just"/>
            <a:r>
              <a:rPr lang="es-CO" dirty="0"/>
              <a:t>Protección de la integridad: Ayuda a garantizar la integridad de la evidencia digital recopilada, asegurando que sea admisible en procesos legales y cumpliendo con los estándares de cadena de custodia.</a:t>
            </a:r>
          </a:p>
          <a:p>
            <a:pPr marL="285750" indent="-285750" algn="just"/>
            <a:endParaRPr lang="es-CO" dirty="0"/>
          </a:p>
          <a:p>
            <a:pPr marL="285750" indent="-285750" algn="just"/>
            <a:r>
              <a:rPr lang="es-CO" dirty="0"/>
              <a:t>Identificación de amenazas: Permite detectar posibles amenazas, vulnerabilidades y actividades maliciosas en dispositivos </a:t>
            </a:r>
            <a:r>
              <a:rPr lang="es-CO" dirty="0" err="1"/>
              <a:t>IoT</a:t>
            </a:r>
            <a:r>
              <a:rPr lang="es-CO" dirty="0"/>
              <a:t>, contribuyendo a fortalecer la seguridad y prevenir</a:t>
            </a:r>
            <a:endParaRPr dirty="0"/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9" y="2220734"/>
            <a:ext cx="2645625" cy="19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4" y="997309"/>
            <a:ext cx="2101734" cy="1925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39"/>
          <p:cNvCxnSpPr>
            <a:cxnSpLocks/>
          </p:cNvCxnSpPr>
          <p:nvPr/>
        </p:nvCxnSpPr>
        <p:spPr>
          <a:xfrm>
            <a:off x="5083319" y="1579113"/>
            <a:ext cx="666300" cy="573000"/>
          </a:xfrm>
          <a:prstGeom prst="bentConnector3">
            <a:avLst>
              <a:gd name="adj1" fmla="val -3573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6" name="Google Shape;346;p39"/>
          <p:cNvGrpSpPr/>
          <p:nvPr/>
        </p:nvGrpSpPr>
        <p:grpSpPr>
          <a:xfrm flipH="1">
            <a:off x="7980650" y="1188538"/>
            <a:ext cx="377148" cy="3807533"/>
            <a:chOff x="5816800" y="2720638"/>
            <a:chExt cx="377148" cy="3245687"/>
          </a:xfrm>
        </p:grpSpPr>
        <p:sp>
          <p:nvSpPr>
            <p:cNvPr id="347" name="Google Shape;347;p3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8" name="Google Shape;348;p39"/>
            <p:cNvCxnSpPr>
              <a:cxnSpLocks/>
              <a:stCxn id="347" idx="2"/>
              <a:endCxn id="341" idx="3"/>
            </p:cNvCxnSpPr>
            <p:nvPr/>
          </p:nvCxnSpPr>
          <p:spPr>
            <a:xfrm flipV="1">
              <a:off x="5816800" y="2720638"/>
              <a:ext cx="377148" cy="3210737"/>
            </a:xfrm>
            <a:prstGeom prst="bentConnector3">
              <a:avLst>
                <a:gd name="adj1" fmla="val -6061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50" name="Google Shape;350;p39"/>
          <p:cNvCxnSpPr>
            <a:cxnSpLocks/>
          </p:cNvCxnSpPr>
          <p:nvPr/>
        </p:nvCxnSpPr>
        <p:spPr>
          <a:xfrm flipH="1">
            <a:off x="6463093" y="1579113"/>
            <a:ext cx="666600" cy="573000"/>
          </a:xfrm>
          <a:prstGeom prst="bentConnector3">
            <a:avLst>
              <a:gd name="adj1" fmla="val -3572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4345250" y="827875"/>
            <a:ext cx="3635400" cy="773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ROL DE LA INFORMÁTICA FORENSE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xfrm>
            <a:off x="5323725" y="1681264"/>
            <a:ext cx="16785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EN EL IoT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9"/>
          <p:cNvSpPr/>
          <p:nvPr/>
        </p:nvSpPr>
        <p:spPr>
          <a:xfrm>
            <a:off x="4146222" y="652500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9"/>
          <p:cNvSpPr/>
          <p:nvPr/>
        </p:nvSpPr>
        <p:spPr>
          <a:xfrm>
            <a:off x="804950" y="783537"/>
            <a:ext cx="340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9"/>
          <p:cNvSpPr txBox="1">
            <a:spLocks noGrp="1"/>
          </p:cNvSpPr>
          <p:nvPr>
            <p:ph type="body" idx="1"/>
          </p:nvPr>
        </p:nvSpPr>
        <p:spPr>
          <a:xfrm>
            <a:off x="259644" y="1456782"/>
            <a:ext cx="5576712" cy="3328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285750" indent="-285750"/>
            <a:r>
              <a:rPr lang="es-CO" dirty="0"/>
              <a:t>Diversidad de dispositivos: Los dispositivos </a:t>
            </a:r>
            <a:r>
              <a:rPr lang="es-CO" dirty="0" err="1"/>
              <a:t>IoT</a:t>
            </a:r>
            <a:r>
              <a:rPr lang="es-CO" dirty="0"/>
              <a:t> pueden variar en hardware, sistemas operativos y protocolos de comunicación, lo que dificulta la estandarización de las técnicas forenses.</a:t>
            </a:r>
          </a:p>
          <a:p>
            <a:pPr marL="285750" indent="-285750"/>
            <a:endParaRPr lang="es-CO" dirty="0"/>
          </a:p>
          <a:p>
            <a:pPr marL="285750" indent="-285750"/>
            <a:r>
              <a:rPr lang="es-CO" dirty="0"/>
              <a:t>Volumen de datos: La gran cantidad de datos generados por dispositivos </a:t>
            </a:r>
            <a:r>
              <a:rPr lang="es-CO" dirty="0" err="1"/>
              <a:t>IoT</a:t>
            </a:r>
            <a:r>
              <a:rPr lang="es-CO" dirty="0"/>
              <a:t> puede dificultar la identificación y extracción de evidencia relevante para una investigación forense.</a:t>
            </a:r>
          </a:p>
          <a:p>
            <a:pPr marL="285750" indent="-285750"/>
            <a:endParaRPr lang="es-CO" dirty="0"/>
          </a:p>
          <a:p>
            <a:pPr marL="285750" indent="-285750"/>
            <a:r>
              <a:rPr lang="es-CO" dirty="0"/>
              <a:t>Privacidad y confidencialidad: La recopilación y análisis de datos en entornos </a:t>
            </a:r>
            <a:r>
              <a:rPr lang="es-CO" dirty="0" err="1"/>
              <a:t>IoT</a:t>
            </a:r>
            <a:r>
              <a:rPr lang="es-CO" dirty="0"/>
              <a:t> plantea desafíos en términos de privacidad y protección de datos personales, lo que requiere un enfoque cuidadoso en el manejo de la información.</a:t>
            </a:r>
          </a:p>
          <a:p>
            <a:pPr marL="285750" indent="-285750"/>
            <a:endParaRPr lang="es-CO" dirty="0"/>
          </a:p>
          <a:p>
            <a:pPr marL="285750" indent="-285750"/>
            <a:r>
              <a:rPr lang="es-CO" dirty="0"/>
              <a:t>Seguridad de los dispositivos: Los dispositivos </a:t>
            </a:r>
            <a:r>
              <a:rPr lang="es-CO" dirty="0" err="1"/>
              <a:t>IoT</a:t>
            </a:r>
            <a:r>
              <a:rPr lang="es-CO" dirty="0"/>
              <a:t> pueden ser vulnerables a ataques cibernéticos, lo que plantea riesgos de manipulación de evidencia y compromiso de la integridad de los datos forenses.</a:t>
            </a:r>
          </a:p>
          <a:p>
            <a:pPr marL="285750" indent="-285750"/>
            <a:endParaRPr lang="es-CO" dirty="0"/>
          </a:p>
          <a:p>
            <a:pPr marL="285750" indent="-285750"/>
            <a:r>
              <a:rPr lang="es-CO" dirty="0"/>
              <a:t>Cadena de custodia: Mantener la integridad de la cadena de custodia en entornos </a:t>
            </a:r>
            <a:r>
              <a:rPr lang="es-CO" dirty="0" err="1"/>
              <a:t>IoT</a:t>
            </a:r>
            <a:r>
              <a:rPr lang="es-CO" dirty="0"/>
              <a:t> puede ser complicado debido a la diversidad de dispositivos y la complejidad de las interacciones entre ellos.</a:t>
            </a:r>
          </a:p>
          <a:p>
            <a:pPr marL="285750" indent="-285750"/>
            <a:endParaRPr lang="es-CO" dirty="0"/>
          </a:p>
          <a:p>
            <a:pPr marL="285750" indent="-285750"/>
            <a:r>
              <a:rPr lang="es-CO" dirty="0"/>
              <a:t>Análisis de datos en tiempo real: La necesidad de analizar datos en tiempo real en entornos </a:t>
            </a:r>
            <a:r>
              <a:rPr lang="es-CO" dirty="0" err="1"/>
              <a:t>IoT</a:t>
            </a:r>
            <a:r>
              <a:rPr lang="es-CO" dirty="0"/>
              <a:t> requiere herramientas y técnicas forenses especializadas para responder de manera efectiva a incidentes en tiempo real.</a:t>
            </a:r>
          </a:p>
          <a:p>
            <a:pPr marL="285750" indent="-285750"/>
            <a:endParaRPr lang="es-CO" dirty="0"/>
          </a:p>
          <a:p>
            <a:pPr marL="285750" indent="-285750"/>
            <a:r>
              <a:rPr lang="es-CO" dirty="0"/>
              <a:t>Colaboración interdisciplinaria: La informática forense en el </a:t>
            </a:r>
            <a:r>
              <a:rPr lang="es-CO" dirty="0" err="1"/>
              <a:t>IoT</a:t>
            </a:r>
            <a:r>
              <a:rPr lang="es-CO" dirty="0"/>
              <a:t> requiere la colaboración entre expertos en ciberseguridad, </a:t>
            </a:r>
            <a:r>
              <a:rPr lang="es-CO" dirty="0" err="1"/>
              <a:t>IoT</a:t>
            </a:r>
            <a:r>
              <a:rPr lang="es-CO" dirty="0"/>
              <a:t>, análisis de datos y aspectos legales para abordar de manera integral los desafíos forenses en este entorno complejo.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38" name="Google Shape;7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61582" y="1432425"/>
            <a:ext cx="3437593" cy="243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9" name="Google Shape;739;p49"/>
          <p:cNvGrpSpPr/>
          <p:nvPr/>
        </p:nvGrpSpPr>
        <p:grpSpPr>
          <a:xfrm>
            <a:off x="405288" y="1025937"/>
            <a:ext cx="399662" cy="3838500"/>
            <a:chOff x="5816800" y="2558037"/>
            <a:chExt cx="399662" cy="3408288"/>
          </a:xfrm>
        </p:grpSpPr>
        <p:sp>
          <p:nvSpPr>
            <p:cNvPr id="740" name="Google Shape;740;p4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1" name="Google Shape;741;p49"/>
            <p:cNvCxnSpPr>
              <a:stCxn id="740" idx="2"/>
              <a:endCxn id="736" idx="1"/>
            </p:cNvCxnSpPr>
            <p:nvPr/>
          </p:nvCxnSpPr>
          <p:spPr>
            <a:xfrm rot="10800000" flipH="1">
              <a:off x="5816800" y="2558037"/>
              <a:ext cx="399662" cy="3373338"/>
            </a:xfrm>
            <a:prstGeom prst="bentConnector3">
              <a:avLst>
                <a:gd name="adj1" fmla="val -571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905550" y="75304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DESAFIOS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8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8"/>
          <p:cNvSpPr/>
          <p:nvPr/>
        </p:nvSpPr>
        <p:spPr>
          <a:xfrm>
            <a:off x="-155699" y="-13358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 txBox="1">
            <a:spLocks noGrp="1"/>
          </p:cNvSpPr>
          <p:nvPr>
            <p:ph type="subTitle" idx="1"/>
          </p:nvPr>
        </p:nvSpPr>
        <p:spPr>
          <a:xfrm>
            <a:off x="553757" y="714894"/>
            <a:ext cx="5448277" cy="4188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/>
            <a:r>
              <a:rPr lang="es-CO" b="1" dirty="0"/>
              <a:t>Recopilación de evidencia:</a:t>
            </a:r>
          </a:p>
          <a:p>
            <a:pPr marL="0" lvl="0" indent="0" algn="just"/>
            <a:endParaRPr lang="es-CO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Identificación de dispositivos: Identificar los dispositivos </a:t>
            </a:r>
            <a:r>
              <a:rPr lang="es-CO" dirty="0" err="1"/>
              <a:t>IoT</a:t>
            </a:r>
            <a:r>
              <a:rPr lang="es-CO" dirty="0"/>
              <a:t> relevantes en la red o entorno investigado.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Adquisición de datos: Utilizar herramientas especializadas para adquirir datos de los dispositivos </a:t>
            </a:r>
            <a:r>
              <a:rPr lang="es-CO" dirty="0" err="1"/>
              <a:t>IoT</a:t>
            </a:r>
            <a:r>
              <a:rPr lang="es-CO" dirty="0"/>
              <a:t> de manera forense, evitando alteraciones en la evidencia.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Registro de información: Documentar detalladamente el proceso de recopilación, incluyendo fechas, horas, dispositivos involucrados y métodos utilizados.</a:t>
            </a:r>
          </a:p>
          <a:p>
            <a:pPr marL="0" lvl="0" indent="0" algn="just"/>
            <a:endParaRPr lang="es-CO" dirty="0"/>
          </a:p>
          <a:p>
            <a:pPr marL="0" lvl="0" indent="0" algn="just"/>
            <a:r>
              <a:rPr lang="es-CO" b="1" dirty="0"/>
              <a:t>Preservación de evidencia: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Almacenamiento seguro: Preservar la integridad de la evidencia digital mediante el almacenamiento seguro en dispositivos forenses o entornos protegidos.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Cadena de custodia: Mantener una cadena de custodia detallada que registre todos los cambios y manipulaciones realizadas en la evidencia durante el proceso forense.</a:t>
            </a:r>
          </a:p>
          <a:p>
            <a:pPr marL="0" lvl="0" indent="0" algn="just"/>
            <a:endParaRPr lang="es-CO" dirty="0"/>
          </a:p>
          <a:p>
            <a:pPr marL="0" lvl="0" indent="0" algn="just"/>
            <a:r>
              <a:rPr lang="es-CO" b="1" dirty="0"/>
              <a:t>Análisis de evidencia: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Extracción de datos: Extraer y desglosar los datos recopilados de los dispositivos </a:t>
            </a:r>
            <a:r>
              <a:rPr lang="es-CO" dirty="0" err="1"/>
              <a:t>IoT</a:t>
            </a:r>
            <a:r>
              <a:rPr lang="es-CO" dirty="0"/>
              <a:t> para identificar información relevante para la investigación.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Análisis forense: Utilizar herramientas y técnicas forenses para analizar los datos en busca de patrones, anomalías o evidencia de actividades sospechosas.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Correlación de datos: Relacionar la información obtenida de diferentes dispositivos </a:t>
            </a:r>
            <a:r>
              <a:rPr lang="es-CO" dirty="0" err="1"/>
              <a:t>IoT</a:t>
            </a:r>
            <a:r>
              <a:rPr lang="es-CO" dirty="0"/>
              <a:t> para reconstruir eventos y entender la secuencia de acciones.</a:t>
            </a:r>
          </a:p>
          <a:p>
            <a:pPr marL="0" lvl="0" indent="0" algn="just"/>
            <a:endParaRPr lang="es-CO" dirty="0"/>
          </a:p>
          <a:p>
            <a:pPr marL="0" lvl="0" indent="0" algn="just"/>
            <a:r>
              <a:rPr lang="es-CO" b="1" dirty="0"/>
              <a:t>Presentación de evidencia: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Informe forense: Documentar los hallazgos y resultados del análisis en un informe forense detallado que pueda ser presentado en procedimientos legales.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/>
              <a:t>Testimonio experto: En caso necesario, proporcionar testimonio experto para explicar los hallazgos forenses y respaldar la evidencia presentada.</a:t>
            </a:r>
            <a:endParaRPr dirty="0"/>
          </a:p>
        </p:txBody>
      </p:sp>
      <p:pic>
        <p:nvPicPr>
          <p:cNvPr id="724" name="Google Shape;724;p48"/>
          <p:cNvPicPr preferRelativeResize="0"/>
          <p:nvPr/>
        </p:nvPicPr>
        <p:blipFill rotWithShape="1">
          <a:blip r:embed="rId3">
            <a:alphaModFix/>
          </a:blip>
          <a:srcRect t="19527" b="8493"/>
          <a:stretch/>
        </p:blipFill>
        <p:spPr>
          <a:xfrm>
            <a:off x="6003235" y="1123425"/>
            <a:ext cx="2147914" cy="2222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48"/>
          <p:cNvGrpSpPr/>
          <p:nvPr/>
        </p:nvGrpSpPr>
        <p:grpSpPr>
          <a:xfrm>
            <a:off x="7533941" y="636104"/>
            <a:ext cx="70500" cy="3501050"/>
            <a:chOff x="7593848" y="821225"/>
            <a:chExt cx="70545" cy="3501050"/>
          </a:xfrm>
        </p:grpSpPr>
        <p:sp>
          <p:nvSpPr>
            <p:cNvPr id="726" name="Google Shape;726;p48"/>
            <p:cNvSpPr/>
            <p:nvPr/>
          </p:nvSpPr>
          <p:spPr>
            <a:xfrm flipH="1">
              <a:off x="7593848" y="42523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7" name="Google Shape;727;p48"/>
            <p:cNvCxnSpPr>
              <a:cxnSpLocks/>
              <a:stCxn id="726" idx="2"/>
              <a:endCxn id="728" idx="2"/>
            </p:cNvCxnSpPr>
            <p:nvPr/>
          </p:nvCxnSpPr>
          <p:spPr>
            <a:xfrm rot="10800000" flipH="1">
              <a:off x="7663793" y="856225"/>
              <a:ext cx="600" cy="3431101"/>
            </a:xfrm>
            <a:prstGeom prst="bentConnector3">
              <a:avLst>
                <a:gd name="adj1" fmla="val 10666286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8" name="Google Shape;728;p48"/>
            <p:cNvSpPr/>
            <p:nvPr/>
          </p:nvSpPr>
          <p:spPr>
            <a:xfrm flipH="1">
              <a:off x="7593848" y="821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9" name="Google Shape;729;p48"/>
          <p:cNvCxnSpPr>
            <a:cxnSpLocks/>
            <a:endCxn id="730" idx="1"/>
          </p:cNvCxnSpPr>
          <p:nvPr/>
        </p:nvCxnSpPr>
        <p:spPr>
          <a:xfrm rot="5400000" flipH="1" flipV="1">
            <a:off x="-1508358" y="2361834"/>
            <a:ext cx="4132718" cy="310198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736;p49">
            <a:extLst>
              <a:ext uri="{FF2B5EF4-FFF2-40B4-BE49-F238E27FC236}">
                <a16:creationId xmlns:a16="http://schemas.microsoft.com/office/drawing/2014/main" id="{A046FFCE-EC0A-A953-CD43-AE50ED525719}"/>
              </a:ext>
            </a:extLst>
          </p:cNvPr>
          <p:cNvSpPr/>
          <p:nvPr/>
        </p:nvSpPr>
        <p:spPr>
          <a:xfrm>
            <a:off x="744940" y="186254"/>
            <a:ext cx="3702881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8"/>
          <p:cNvSpPr txBox="1">
            <a:spLocks noGrp="1"/>
          </p:cNvSpPr>
          <p:nvPr>
            <p:ph type="title"/>
          </p:nvPr>
        </p:nvSpPr>
        <p:spPr>
          <a:xfrm>
            <a:off x="713100" y="198783"/>
            <a:ext cx="4032600" cy="503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RECOPILACIÓN DE EVIDENCIA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9"/>
          <p:cNvSpPr/>
          <p:nvPr/>
        </p:nvSpPr>
        <p:spPr>
          <a:xfrm>
            <a:off x="4146222" y="652500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9"/>
          <p:cNvSpPr/>
          <p:nvPr/>
        </p:nvSpPr>
        <p:spPr>
          <a:xfrm>
            <a:off x="804950" y="783537"/>
            <a:ext cx="5894024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9"/>
          <p:cNvSpPr txBox="1">
            <a:spLocks noGrp="1"/>
          </p:cNvSpPr>
          <p:nvPr>
            <p:ph type="body" idx="1"/>
          </p:nvPr>
        </p:nvSpPr>
        <p:spPr>
          <a:xfrm>
            <a:off x="804950" y="1268338"/>
            <a:ext cx="4986249" cy="374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r>
              <a:rPr lang="es-CO" b="1" dirty="0"/>
              <a:t>Detección de amenazas:</a:t>
            </a:r>
            <a:r>
              <a:rPr lang="es-CO" dirty="0"/>
              <a:t> La informática forense permite detectar y analizar posibles amenazas cibernéticas, actividades maliciosas y violaciones de seguridad en dispositivos </a:t>
            </a:r>
            <a:r>
              <a:rPr lang="es-CO" dirty="0" err="1"/>
              <a:t>IoT</a:t>
            </a:r>
            <a:r>
              <a:rPr lang="es-CO" dirty="0"/>
              <a:t>, lo que contribuye a prevenir futuros incidentes y proteger la integridad de los sistemas.</a:t>
            </a:r>
          </a:p>
          <a:p>
            <a:endParaRPr lang="es-CO" dirty="0"/>
          </a:p>
          <a:p>
            <a:r>
              <a:rPr lang="es-CO" b="1" dirty="0"/>
              <a:t>Investigación de incidentes:</a:t>
            </a:r>
            <a:r>
              <a:rPr lang="es-CO" dirty="0"/>
              <a:t> En caso de que se produzca un incidente de seguridad en un sistema </a:t>
            </a:r>
            <a:r>
              <a:rPr lang="es-CO" dirty="0" err="1"/>
              <a:t>IoT</a:t>
            </a:r>
            <a:r>
              <a:rPr lang="es-CO" dirty="0"/>
              <a:t>, la informática forense facilita la investigación para identificar la causa raíz, determinar el alcance del daño y tomar medidas correctivas para mitigar los riesgos.</a:t>
            </a:r>
          </a:p>
          <a:p>
            <a:endParaRPr lang="es-CO" dirty="0"/>
          </a:p>
          <a:p>
            <a:r>
              <a:rPr lang="es-CO" b="1" dirty="0"/>
              <a:t>Análisis de vulnerabilidades:</a:t>
            </a:r>
            <a:r>
              <a:rPr lang="es-CO" dirty="0"/>
              <a:t> Mediante el análisis forense de dispositivos </a:t>
            </a:r>
            <a:r>
              <a:rPr lang="es-CO" dirty="0" err="1"/>
              <a:t>IoT</a:t>
            </a:r>
            <a:r>
              <a:rPr lang="es-CO" dirty="0"/>
              <a:t>, se pueden identificar vulnerabilidades de seguridad, fallos en la configuración y debilidades en la arquitectura de red, permitiendo implementar medidas de seguridad proactivas para proteger los sistemas.</a:t>
            </a:r>
          </a:p>
          <a:p>
            <a:endParaRPr lang="es-CO" dirty="0"/>
          </a:p>
          <a:p>
            <a:r>
              <a:rPr lang="es-CO" b="1" dirty="0"/>
              <a:t>Integridad de la evidencia:</a:t>
            </a:r>
            <a:r>
              <a:rPr lang="es-CO" dirty="0"/>
              <a:t> La informática forense garantiza la integridad de la evidencia digital recopilada en investigaciones forenses en entornos </a:t>
            </a:r>
            <a:r>
              <a:rPr lang="es-CO" dirty="0" err="1"/>
              <a:t>IoT</a:t>
            </a:r>
            <a:r>
              <a:rPr lang="es-CO" dirty="0"/>
              <a:t>, asegurando que la información sea válida, confiable y admisible en procesos legales.</a:t>
            </a:r>
          </a:p>
          <a:p>
            <a:endParaRPr lang="es-CO" dirty="0"/>
          </a:p>
          <a:p>
            <a:r>
              <a:rPr lang="es-CO" b="1" dirty="0"/>
              <a:t>Mejora de la respuesta a incidentes:</a:t>
            </a:r>
            <a:r>
              <a:rPr lang="es-CO" dirty="0"/>
              <a:t> Al contar con procedimientos y protocolos forenses establecidos, las organizaciones pueden mejorar su capacidad de respuesta a incidentes en sistemas </a:t>
            </a:r>
            <a:r>
              <a:rPr lang="es-CO" dirty="0" err="1"/>
              <a:t>IoT</a:t>
            </a:r>
            <a:r>
              <a:rPr lang="es-CO" dirty="0"/>
              <a:t>, reduciendo el tiempo de detección, contención y recuperación.</a:t>
            </a:r>
          </a:p>
          <a:p>
            <a:endParaRPr lang="es-CO" dirty="0"/>
          </a:p>
          <a:p>
            <a:r>
              <a:rPr lang="es-CO" b="1" dirty="0"/>
              <a:t>Cumplimiento normativo:</a:t>
            </a:r>
            <a:r>
              <a:rPr lang="es-CO" dirty="0"/>
              <a:t> La aplicación de prácticas de informática forense en sistemas </a:t>
            </a:r>
            <a:r>
              <a:rPr lang="es-CO" dirty="0" err="1"/>
              <a:t>IoT</a:t>
            </a:r>
            <a:r>
              <a:rPr lang="es-CO" dirty="0"/>
              <a:t> ayuda a cumplir con requisitos normativos y legales relacionados con la seguridad de la información y la protección de datos, garantizando el cumplimiento de estándares y regulaciones.</a:t>
            </a:r>
          </a:p>
        </p:txBody>
      </p:sp>
      <p:grpSp>
        <p:nvGrpSpPr>
          <p:cNvPr id="739" name="Google Shape;739;p49"/>
          <p:cNvGrpSpPr/>
          <p:nvPr/>
        </p:nvGrpSpPr>
        <p:grpSpPr>
          <a:xfrm>
            <a:off x="405288" y="1025937"/>
            <a:ext cx="399662" cy="3408288"/>
            <a:chOff x="5816800" y="2558037"/>
            <a:chExt cx="399662" cy="3408288"/>
          </a:xfrm>
        </p:grpSpPr>
        <p:sp>
          <p:nvSpPr>
            <p:cNvPr id="740" name="Google Shape;740;p4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1" name="Google Shape;741;p49"/>
            <p:cNvCxnSpPr>
              <a:stCxn id="740" idx="2"/>
              <a:endCxn id="736" idx="1"/>
            </p:cNvCxnSpPr>
            <p:nvPr/>
          </p:nvCxnSpPr>
          <p:spPr>
            <a:xfrm rot="10800000" flipH="1">
              <a:off x="5816800" y="2558037"/>
              <a:ext cx="399662" cy="3373338"/>
            </a:xfrm>
            <a:prstGeom prst="bentConnector3">
              <a:avLst>
                <a:gd name="adj1" fmla="val -571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905549" y="786912"/>
            <a:ext cx="76752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IMAPACTO DE LA INFORMÁTICA FORENSE EN EL IoT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0" name="Google Shape;10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684" y="857775"/>
            <a:ext cx="3301852" cy="2508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0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0"/>
          <p:cNvSpPr/>
          <p:nvPr/>
        </p:nvSpPr>
        <p:spPr>
          <a:xfrm>
            <a:off x="1915125" y="315400"/>
            <a:ext cx="5313600" cy="451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8" name="Google Shape;7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506" y="315400"/>
            <a:ext cx="2154985" cy="208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9" name="Google Shape;749;p50"/>
          <p:cNvGrpSpPr/>
          <p:nvPr/>
        </p:nvGrpSpPr>
        <p:grpSpPr>
          <a:xfrm flipH="1">
            <a:off x="2041400" y="1717225"/>
            <a:ext cx="898346" cy="1888600"/>
            <a:chOff x="6908048" y="1202225"/>
            <a:chExt cx="898346" cy="1888600"/>
          </a:xfrm>
        </p:grpSpPr>
        <p:cxnSp>
          <p:nvCxnSpPr>
            <p:cNvPr id="750" name="Google Shape;750;p50"/>
            <p:cNvCxnSpPr>
              <a:stCxn id="751" idx="1"/>
              <a:endCxn id="752" idx="2"/>
            </p:cNvCxnSpPr>
            <p:nvPr/>
          </p:nvCxnSpPr>
          <p:spPr>
            <a:xfrm rot="10800000">
              <a:off x="6978093" y="1237125"/>
              <a:ext cx="828300" cy="1853700"/>
            </a:xfrm>
            <a:prstGeom prst="bentConnector3">
              <a:avLst>
                <a:gd name="adj1" fmla="val -2874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2" name="Google Shape;752;p50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0"/>
          <p:cNvGrpSpPr/>
          <p:nvPr/>
        </p:nvGrpSpPr>
        <p:grpSpPr>
          <a:xfrm>
            <a:off x="6204241" y="1717225"/>
            <a:ext cx="898159" cy="1888600"/>
            <a:chOff x="6908048" y="1202225"/>
            <a:chExt cx="898159" cy="1888600"/>
          </a:xfrm>
        </p:grpSpPr>
        <p:cxnSp>
          <p:nvCxnSpPr>
            <p:cNvPr id="754" name="Google Shape;754;p50"/>
            <p:cNvCxnSpPr>
              <a:stCxn id="751" idx="3"/>
              <a:endCxn id="755" idx="2"/>
            </p:cNvCxnSpPr>
            <p:nvPr/>
          </p:nvCxnSpPr>
          <p:spPr>
            <a:xfrm rot="10800000">
              <a:off x="6977907" y="1237125"/>
              <a:ext cx="828300" cy="1853700"/>
            </a:xfrm>
            <a:prstGeom prst="bentConnector3">
              <a:avLst>
                <a:gd name="adj1" fmla="val -2874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5" name="Google Shape;755;p50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50"/>
          <p:cNvSpPr txBox="1">
            <a:spLocks noGrp="1"/>
          </p:cNvSpPr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1108</Words>
  <Application>Microsoft Office PowerPoint</Application>
  <PresentationFormat>Presentación en pantalla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Catamaran</vt:lpstr>
      <vt:lpstr>Fugaz One</vt:lpstr>
      <vt:lpstr>Arial</vt:lpstr>
      <vt:lpstr>Cloud Engineer CV by Slidesgo</vt:lpstr>
      <vt:lpstr>INFORMÁTICA FORENSE  IoT</vt:lpstr>
      <vt:lpstr>INTRODUCCIÓN</vt:lpstr>
      <vt:lpstr>CARACTERISTICAS</vt:lpstr>
      <vt:lpstr>ROL DE LA INFORMÁTICA FORENSE</vt:lpstr>
      <vt:lpstr>DESAFIOS</vt:lpstr>
      <vt:lpstr>RECOPILACIÓN DE EVIDENCIA</vt:lpstr>
      <vt:lpstr>IMAPACTO DE LA INFORMÁTICA FORENSE EN EL IoT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FORENSE  IoT</dc:title>
  <dc:creator>Juan Pablo Gomez Reyes</dc:creator>
  <cp:lastModifiedBy>Juan Pablo Gómez Reyes</cp:lastModifiedBy>
  <cp:revision>11</cp:revision>
  <dcterms:modified xsi:type="dcterms:W3CDTF">2024-05-03T21:21:08Z</dcterms:modified>
</cp:coreProperties>
</file>