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80" r:id="rId3"/>
    <p:sldId id="281" r:id="rId4"/>
    <p:sldId id="282" r:id="rId5"/>
    <p:sldId id="257" r:id="rId6"/>
    <p:sldId id="258" r:id="rId7"/>
    <p:sldId id="259" r:id="rId8"/>
    <p:sldId id="260" r:id="rId9"/>
    <p:sldId id="261" r:id="rId10"/>
    <p:sldId id="262" r:id="rId11"/>
    <p:sldId id="263" r:id="rId12"/>
    <p:sldId id="264" r:id="rId13"/>
    <p:sldId id="265" r:id="rId14"/>
    <p:sldId id="266" r:id="rId15"/>
    <p:sldId id="279" r:id="rId16"/>
    <p:sldId id="268" r:id="rId17"/>
    <p:sldId id="269" r:id="rId18"/>
    <p:sldId id="270" r:id="rId19"/>
    <p:sldId id="271" r:id="rId20"/>
    <p:sldId id="272" r:id="rId21"/>
    <p:sldId id="273" r:id="rId22"/>
    <p:sldId id="275"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04" autoAdjust="0"/>
  </p:normalViewPr>
  <p:slideViewPr>
    <p:cSldViewPr snapToGrid="0">
      <p:cViewPr varScale="1">
        <p:scale>
          <a:sx n="109" d="100"/>
          <a:sy n="109" d="100"/>
        </p:scale>
        <p:origin x="7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FBC06-7826-47BC-A177-5175B608B70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F29E584-5AD2-4E27-B284-7795A929C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F0E62D7-A46E-438C-B8AB-8EF7CE89B817}"/>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89D81EC6-C9A0-42A2-9223-3407AE7B84B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77727A4-0B96-4269-A72C-8DD6E12022B8}"/>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148686946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3E7E1-F5E5-467F-B0CC-173BFB64809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112DD36A-49DE-4FDF-BFAE-3650597BB15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F346F8-07C9-4FAF-A67F-727E495AE32A}"/>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5BF6CDA4-4AA7-44B0-94D3-E28E55982CA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93940BB-BDD8-4359-B228-80DC81C13B25}"/>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67831617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5B7C3B9-D96B-4C58-BAB1-4C62B7F14D9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31A2391-532C-486C-B81A-2CC59D58E05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647E884-ACBD-4017-B340-C235943E3A2B}"/>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3CFE7B3B-BE55-416A-80F5-DCB36A740AF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8B856D6-F8D7-41F8-8E2E-4FBC89A892B5}"/>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293754181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C4932-5E2E-4CE4-9888-F92F0EC05B1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E60F91A-9B6F-4974-AE60-FA685C5781B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8ED0784-A12D-4417-8D0E-F99D85DF7166}"/>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B5FD0DB3-69C8-4462-A22D-899CA0F4633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B983EA5-EB89-456D-9F68-F2018DB5E927}"/>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421091316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137BA-C51F-4C0A-8362-0F9F8667A0D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9E6ABD3-C3AD-47C4-9291-36E89B815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3D40DBE-C2C3-4A0F-9204-87FB6979399A}"/>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D69A5242-FF15-4EF1-A3BE-92E158235CF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6D11775-BEB7-4EAE-A0B7-538EFD6A253A}"/>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39385376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0961E-1EFE-4A0B-B4DF-810920D513D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705EC906-A917-427A-8A7E-C635C5BA872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E1FB5B2-733C-46B3-99B2-84CDC76EEA7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4BE5F21-D1AE-4F94-A22B-D6CDBEED583B}"/>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6" name="Marcador de pie de página 5">
            <a:extLst>
              <a:ext uri="{FF2B5EF4-FFF2-40B4-BE49-F238E27FC236}">
                <a16:creationId xmlns:a16="http://schemas.microsoft.com/office/drawing/2014/main" id="{B8C9A4D4-502E-4659-8256-EE72D807FDB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8BC7882-0721-4378-9568-45D9AEB45FBC}"/>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116681797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FE56F-572E-4C7C-950F-0CA0F8B1E95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2CD9710-9D0D-450C-8E32-A81D69BAC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BB0EFAE-09F2-4618-93FF-65B28C830E9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CE77D3-1618-41B9-8219-E9EE57C7C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D5FFD1A-9E1A-4DBE-878E-0C63A7371D7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7763028-837A-4AFF-A9F1-4B5F920C00A1}"/>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8" name="Marcador de pie de página 7">
            <a:extLst>
              <a:ext uri="{FF2B5EF4-FFF2-40B4-BE49-F238E27FC236}">
                <a16:creationId xmlns:a16="http://schemas.microsoft.com/office/drawing/2014/main" id="{56D5D370-8924-4D5A-BB0E-D0B820AA29B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5352CB7-7B4C-4F26-8743-FCAFAC862495}"/>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357120503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EEA073-5C4C-419B-92D2-F3AE22F03EE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08F8F586-7EC0-453A-B5AD-A23A7B048439}"/>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4" name="Marcador de pie de página 3">
            <a:extLst>
              <a:ext uri="{FF2B5EF4-FFF2-40B4-BE49-F238E27FC236}">
                <a16:creationId xmlns:a16="http://schemas.microsoft.com/office/drawing/2014/main" id="{86629A7B-4029-42BE-A351-7BA6C3FB2E5A}"/>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F62707A-378E-4914-8415-A47F1A68CB4C}"/>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248426658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07157D7-0688-43A2-B6B0-411FC9997EB4}"/>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3" name="Marcador de pie de página 2">
            <a:extLst>
              <a:ext uri="{FF2B5EF4-FFF2-40B4-BE49-F238E27FC236}">
                <a16:creationId xmlns:a16="http://schemas.microsoft.com/office/drawing/2014/main" id="{E40E4BA4-9A75-4F68-9C37-AC1E7440406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F10E635-8230-4473-BF2E-0136662F4592}"/>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351092651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42ACB5-0CF6-42D4-B266-2F654F34A5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C97BFA7-63E4-489D-9538-1DE0FE63B0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396A1552-EC89-41A0-A67B-DF7DCC2F9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8FAA7CA-CD5E-4EAC-87FA-92D0A1D88471}"/>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6" name="Marcador de pie de página 5">
            <a:extLst>
              <a:ext uri="{FF2B5EF4-FFF2-40B4-BE49-F238E27FC236}">
                <a16:creationId xmlns:a16="http://schemas.microsoft.com/office/drawing/2014/main" id="{01286D8E-623A-4DBF-9D40-60B0C3E5C46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5D31C79-8E1E-4EBE-A8E9-5CEB518CA48C}"/>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192977160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59C25-3EAA-402A-9C19-0D371FA1473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EB9F87E-47C1-42D4-A528-681A8744D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6CD433B-0650-468A-BF65-FB83D37A7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4AAF7D-DB5D-461F-A764-481A9948CC4C}"/>
              </a:ext>
            </a:extLst>
          </p:cNvPr>
          <p:cNvSpPr>
            <a:spLocks noGrp="1"/>
          </p:cNvSpPr>
          <p:nvPr>
            <p:ph type="dt" sz="half" idx="10"/>
          </p:nvPr>
        </p:nvSpPr>
        <p:spPr/>
        <p:txBody>
          <a:bodyPr/>
          <a:lstStyle/>
          <a:p>
            <a:fld id="{51A6CD36-4D4B-46BD-9B67-2BAEF2766258}" type="datetimeFigureOut">
              <a:rPr lang="es-CO" smtClean="0"/>
              <a:t>17/10/2024</a:t>
            </a:fld>
            <a:endParaRPr lang="es-CO"/>
          </a:p>
        </p:txBody>
      </p:sp>
      <p:sp>
        <p:nvSpPr>
          <p:cNvPr id="6" name="Marcador de pie de página 5">
            <a:extLst>
              <a:ext uri="{FF2B5EF4-FFF2-40B4-BE49-F238E27FC236}">
                <a16:creationId xmlns:a16="http://schemas.microsoft.com/office/drawing/2014/main" id="{100C7E95-2F35-4C78-8F8A-C8999FDAC5A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CF354E4-84C1-4517-9C51-380F3EE9F795}"/>
              </a:ext>
            </a:extLst>
          </p:cNvPr>
          <p:cNvSpPr>
            <a:spLocks noGrp="1"/>
          </p:cNvSpPr>
          <p:nvPr>
            <p:ph type="sldNum" sz="quarter" idx="12"/>
          </p:nvPr>
        </p:nvSpPr>
        <p:spPr/>
        <p:txBody>
          <a:bodyPr/>
          <a:lstStyle/>
          <a:p>
            <a:fld id="{33D1BE50-E476-414C-9ECC-44F04080DFB0}" type="slidenum">
              <a:rPr lang="es-CO" smtClean="0"/>
              <a:t>‹Nº›</a:t>
            </a:fld>
            <a:endParaRPr lang="es-CO"/>
          </a:p>
        </p:txBody>
      </p:sp>
    </p:spTree>
    <p:extLst>
      <p:ext uri="{BB962C8B-B14F-4D97-AF65-F5344CB8AC3E}">
        <p14:creationId xmlns:p14="http://schemas.microsoft.com/office/powerpoint/2010/main" val="67711750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0572D7A-F70E-44AC-B07D-D7D947394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4E12A73-D656-4F35-A011-5AE27CF6C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3C6B67A-B009-4929-B2F6-B1984FD31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6CD36-4D4B-46BD-9B67-2BAEF2766258}" type="datetimeFigureOut">
              <a:rPr lang="es-CO" smtClean="0"/>
              <a:t>17/10/2024</a:t>
            </a:fld>
            <a:endParaRPr lang="es-CO"/>
          </a:p>
        </p:txBody>
      </p:sp>
      <p:sp>
        <p:nvSpPr>
          <p:cNvPr id="5" name="Marcador de pie de página 4">
            <a:extLst>
              <a:ext uri="{FF2B5EF4-FFF2-40B4-BE49-F238E27FC236}">
                <a16:creationId xmlns:a16="http://schemas.microsoft.com/office/drawing/2014/main" id="{5A6CDF5B-F86F-4938-A4B7-828C844081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E59118B9-4D8A-40E4-B726-D6535AAAE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1BE50-E476-414C-9ECC-44F04080DFB0}" type="slidenum">
              <a:rPr lang="es-CO" smtClean="0"/>
              <a:t>‹Nº›</a:t>
            </a:fld>
            <a:endParaRPr lang="es-CO"/>
          </a:p>
        </p:txBody>
      </p:sp>
    </p:spTree>
    <p:extLst>
      <p:ext uri="{BB962C8B-B14F-4D97-AF65-F5344CB8AC3E}">
        <p14:creationId xmlns:p14="http://schemas.microsoft.com/office/powerpoint/2010/main" val="3620841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CA72E-13F2-464E-A168-51157B5FC0D1}"/>
              </a:ext>
            </a:extLst>
          </p:cNvPr>
          <p:cNvSpPr>
            <a:spLocks noGrp="1"/>
          </p:cNvSpPr>
          <p:nvPr>
            <p:ph type="title"/>
          </p:nvPr>
        </p:nvSpPr>
        <p:spPr/>
        <p:txBody>
          <a:bodyPr/>
          <a:lstStyle/>
          <a:p>
            <a:r>
              <a:rPr lang="es-MX" dirty="0"/>
              <a:t>TITULO</a:t>
            </a:r>
            <a:endParaRPr lang="es-CO" dirty="0"/>
          </a:p>
        </p:txBody>
      </p:sp>
      <p:sp>
        <p:nvSpPr>
          <p:cNvPr id="3" name="Marcador de contenido 2">
            <a:extLst>
              <a:ext uri="{FF2B5EF4-FFF2-40B4-BE49-F238E27FC236}">
                <a16:creationId xmlns:a16="http://schemas.microsoft.com/office/drawing/2014/main" id="{A7DD5374-B9C1-4D75-ACB3-0CC597CC5622}"/>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606563548"/>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D7D7A-8958-4FA2-B276-117158E345E0}"/>
              </a:ext>
            </a:extLst>
          </p:cNvPr>
          <p:cNvSpPr>
            <a:spLocks noGrp="1"/>
          </p:cNvSpPr>
          <p:nvPr>
            <p:ph type="title"/>
          </p:nvPr>
        </p:nvSpPr>
        <p:spPr/>
        <p:txBody>
          <a:bodyPr/>
          <a:lstStyle/>
          <a:p>
            <a:r>
              <a:rPr lang="es-MX" dirty="0" err="1"/>
              <a:t>Raul</a:t>
            </a:r>
            <a:r>
              <a:rPr lang="es-MX" dirty="0"/>
              <a:t> Garay</a:t>
            </a:r>
            <a:endParaRPr lang="es-CO" dirty="0"/>
          </a:p>
        </p:txBody>
      </p:sp>
      <p:sp>
        <p:nvSpPr>
          <p:cNvPr id="3" name="Marcador de contenido 2">
            <a:extLst>
              <a:ext uri="{FF2B5EF4-FFF2-40B4-BE49-F238E27FC236}">
                <a16:creationId xmlns:a16="http://schemas.microsoft.com/office/drawing/2014/main" id="{80C5BB57-E45C-47FD-8AC8-E5D3BE66B2A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095245258"/>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5B7DE7-63C5-48E2-ABD6-C29042A28050}"/>
              </a:ext>
            </a:extLst>
          </p:cNvPr>
          <p:cNvSpPr>
            <a:spLocks noGrp="1"/>
          </p:cNvSpPr>
          <p:nvPr>
            <p:ph type="title"/>
          </p:nvPr>
        </p:nvSpPr>
        <p:spPr/>
        <p:txBody>
          <a:bodyPr/>
          <a:lstStyle/>
          <a:p>
            <a:r>
              <a:rPr lang="es-MX" dirty="0"/>
              <a:t>5.	Autenticación y acceso</a:t>
            </a:r>
            <a:endParaRPr lang="es-CO" dirty="0"/>
          </a:p>
        </p:txBody>
      </p:sp>
      <p:sp>
        <p:nvSpPr>
          <p:cNvPr id="3" name="Marcador de contenido 2">
            <a:extLst>
              <a:ext uri="{FF2B5EF4-FFF2-40B4-BE49-F238E27FC236}">
                <a16:creationId xmlns:a16="http://schemas.microsoft.com/office/drawing/2014/main" id="{39C09A13-4035-4711-87ED-8DE3DE2ED9AA}"/>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600950127"/>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123AC-0D93-45D3-92F4-7F96A7BE8A99}"/>
              </a:ext>
            </a:extLst>
          </p:cNvPr>
          <p:cNvSpPr>
            <a:spLocks noGrp="1"/>
          </p:cNvSpPr>
          <p:nvPr>
            <p:ph type="title"/>
          </p:nvPr>
        </p:nvSpPr>
        <p:spPr/>
        <p:txBody>
          <a:bodyPr/>
          <a:lstStyle/>
          <a:p>
            <a:r>
              <a:rPr lang="es-MX" dirty="0"/>
              <a:t>6.	Gobernanza de datos y regulación</a:t>
            </a:r>
            <a:endParaRPr lang="es-CO" dirty="0"/>
          </a:p>
        </p:txBody>
      </p:sp>
      <p:sp>
        <p:nvSpPr>
          <p:cNvPr id="3" name="Marcador de contenido 2">
            <a:extLst>
              <a:ext uri="{FF2B5EF4-FFF2-40B4-BE49-F238E27FC236}">
                <a16:creationId xmlns:a16="http://schemas.microsoft.com/office/drawing/2014/main" id="{4AB839DF-87B6-4A27-B203-B32B4CEA8E4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504175435"/>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361DB4-A6EB-4F05-AB49-4E4B16CCFD4E}"/>
              </a:ext>
            </a:extLst>
          </p:cNvPr>
          <p:cNvSpPr>
            <a:spLocks noGrp="1"/>
          </p:cNvSpPr>
          <p:nvPr>
            <p:ph type="title"/>
          </p:nvPr>
        </p:nvSpPr>
        <p:spPr>
          <a:xfrm>
            <a:off x="838201" y="365125"/>
            <a:ext cx="5251316" cy="1807305"/>
          </a:xfrm>
        </p:spPr>
        <p:txBody>
          <a:bodyPr>
            <a:normAutofit/>
          </a:bodyPr>
          <a:lstStyle/>
          <a:p>
            <a:r>
              <a:rPr lang="es-MX" sz="4100" dirty="0"/>
              <a:t>Tendencias emergentes en la identidad digital</a:t>
            </a:r>
            <a:endParaRPr lang="es-CO" sz="4100" dirty="0"/>
          </a:p>
        </p:txBody>
      </p:sp>
      <p:sp>
        <p:nvSpPr>
          <p:cNvPr id="3" name="Marcador de contenido 2">
            <a:extLst>
              <a:ext uri="{FF2B5EF4-FFF2-40B4-BE49-F238E27FC236}">
                <a16:creationId xmlns:a16="http://schemas.microsoft.com/office/drawing/2014/main" id="{668AE8F9-B399-4572-8A5B-9123D989DB70}"/>
              </a:ext>
            </a:extLst>
          </p:cNvPr>
          <p:cNvSpPr>
            <a:spLocks noGrp="1"/>
          </p:cNvSpPr>
          <p:nvPr>
            <p:ph idx="1"/>
          </p:nvPr>
        </p:nvSpPr>
        <p:spPr>
          <a:xfrm>
            <a:off x="838200" y="2333297"/>
            <a:ext cx="4619621" cy="3843666"/>
          </a:xfrm>
        </p:spPr>
        <p:txBody>
          <a:bodyPr>
            <a:normAutofit/>
          </a:bodyPr>
          <a:lstStyle/>
          <a:p>
            <a:r>
              <a:rPr lang="es-MX" sz="2000" dirty="0">
                <a:latin typeface="Arial" panose="020B0604020202020204" pitchFamily="34" charset="0"/>
                <a:ea typeface="Times New Roman" panose="02020603050405020304" pitchFamily="18" charset="0"/>
              </a:rPr>
              <a:t>Incluyen la digitalización de la identidad, innovaciones tecnológicas de identidad con IA, biometría, identidad digital descentralizada, redes sociales y ciberseguridad. </a:t>
            </a:r>
            <a:endParaRPr lang="es-MX" sz="2000">
              <a:latin typeface="Arial" panose="020B0604020202020204" pitchFamily="34" charset="0"/>
              <a:ea typeface="Times New Roman" panose="02020603050405020304" pitchFamily="18" charset="0"/>
            </a:endParaRPr>
          </a:p>
          <a:p>
            <a:endParaRPr lang="es-MX" sz="2000">
              <a:latin typeface="Arial" panose="020B0604020202020204" pitchFamily="34" charset="0"/>
              <a:ea typeface="Times New Roman" panose="02020603050405020304" pitchFamily="18" charset="0"/>
            </a:endParaRPr>
          </a:p>
          <a:p>
            <a:r>
              <a:rPr lang="es-MX" sz="2000" dirty="0">
                <a:latin typeface="Arial" panose="020B0604020202020204" pitchFamily="34" charset="0"/>
                <a:ea typeface="Times New Roman" panose="02020603050405020304" pitchFamily="18" charset="0"/>
              </a:rPr>
              <a:t>Estas tendencias cambiarán la forma en que interactuamos con los sistemas digitales y cómo protegemos nuestra información confidencial.</a:t>
            </a:r>
            <a:endParaRPr lang="es-CO" sz="2000"/>
          </a:p>
        </p:txBody>
      </p:sp>
      <p:pic>
        <p:nvPicPr>
          <p:cNvPr id="8" name="Imagen 7">
            <a:extLst>
              <a:ext uri="{FF2B5EF4-FFF2-40B4-BE49-F238E27FC236}">
                <a16:creationId xmlns:a16="http://schemas.microsoft.com/office/drawing/2014/main" id="{6FC332BE-FD95-F921-23B8-41C99C82FAD3}"/>
              </a:ext>
            </a:extLst>
          </p:cNvPr>
          <p:cNvPicPr>
            <a:picLocks noChangeAspect="1"/>
          </p:cNvPicPr>
          <p:nvPr/>
        </p:nvPicPr>
        <p:blipFill>
          <a:blip r:embed="rId2"/>
          <a:srcRect l="25171" r="2787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542240161"/>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89297980-9926-4BC2-A8D7-07E223093F88}"/>
              </a:ext>
            </a:extLst>
          </p:cNvPr>
          <p:cNvSpPr>
            <a:spLocks noGrp="1"/>
          </p:cNvSpPr>
          <p:nvPr>
            <p:ph type="title"/>
          </p:nvPr>
        </p:nvSpPr>
        <p:spPr>
          <a:xfrm>
            <a:off x="466085" y="293061"/>
            <a:ext cx="7364651" cy="1322888"/>
          </a:xfrm>
        </p:spPr>
        <p:txBody>
          <a:bodyPr>
            <a:normAutofit/>
          </a:bodyPr>
          <a:lstStyle/>
          <a:p>
            <a:r>
              <a:rPr lang="es-MX" b="1" dirty="0"/>
              <a:t>Identidad </a:t>
            </a:r>
            <a:r>
              <a:rPr lang="es-MX" b="1" dirty="0" err="1"/>
              <a:t>Auto-soberana</a:t>
            </a:r>
            <a:r>
              <a:rPr lang="es-MX" b="1" dirty="0"/>
              <a:t> (</a:t>
            </a:r>
            <a:r>
              <a:rPr lang="es-MX" b="1" dirty="0" err="1"/>
              <a:t>Self-Sovereign</a:t>
            </a:r>
            <a:r>
              <a:rPr lang="es-MX" b="1" dirty="0"/>
              <a:t> </a:t>
            </a:r>
            <a:r>
              <a:rPr lang="es-MX" b="1" dirty="0" err="1"/>
              <a:t>Identity</a:t>
            </a:r>
            <a:r>
              <a:rPr lang="es-MX" b="1" dirty="0"/>
              <a:t> - SSI)</a:t>
            </a:r>
            <a:endParaRPr lang="es-CO" b="1" dirty="0"/>
          </a:p>
        </p:txBody>
      </p:sp>
      <p:sp>
        <p:nvSpPr>
          <p:cNvPr id="3" name="Marcador de contenido 2">
            <a:extLst>
              <a:ext uri="{FF2B5EF4-FFF2-40B4-BE49-F238E27FC236}">
                <a16:creationId xmlns:a16="http://schemas.microsoft.com/office/drawing/2014/main" id="{185897CF-C3D0-40E2-834E-A874EC2D4EE6}"/>
              </a:ext>
            </a:extLst>
          </p:cNvPr>
          <p:cNvSpPr>
            <a:spLocks noGrp="1"/>
          </p:cNvSpPr>
          <p:nvPr>
            <p:ph idx="1"/>
          </p:nvPr>
        </p:nvSpPr>
        <p:spPr>
          <a:xfrm>
            <a:off x="197224" y="2042598"/>
            <a:ext cx="7364651" cy="3706713"/>
          </a:xfrm>
        </p:spPr>
        <p:txBody>
          <a:bodyPr>
            <a:noAutofit/>
          </a:bodyPr>
          <a:lstStyle/>
          <a:p>
            <a:pPr indent="220980">
              <a:spcAft>
                <a:spcPts val="800"/>
              </a:spcAft>
            </a:pPr>
            <a:r>
              <a:rPr lang="es-CO" sz="2000" dirty="0">
                <a:latin typeface="Arial" panose="020B0604020202020204" pitchFamily="34" charset="0"/>
                <a:ea typeface="Times New Roman" panose="02020603050405020304" pitchFamily="18" charset="0"/>
                <a:cs typeface="Times New Roman" panose="02020603050405020304" pitchFamily="18" charset="0"/>
              </a:rPr>
              <a:t>L</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as tendencia más disruptiva que permite que los usuarios posean y controlen sus propios datos de identidad, sin </a:t>
            </a:r>
            <a:r>
              <a:rPr lang="es-CO" sz="2000" u="sng" dirty="0">
                <a:effectLst/>
                <a:latin typeface="Arial" panose="020B0604020202020204" pitchFamily="34" charset="0"/>
                <a:ea typeface="Times New Roman" panose="02020603050405020304" pitchFamily="18" charset="0"/>
                <a:cs typeface="Times New Roman" panose="02020603050405020304" pitchFamily="18" charset="0"/>
              </a:rPr>
              <a:t>depender</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de una </a:t>
            </a:r>
            <a:r>
              <a:rPr lang="es-CO" sz="2000" u="sng" dirty="0">
                <a:effectLst/>
                <a:latin typeface="Arial" panose="020B0604020202020204" pitchFamily="34" charset="0"/>
                <a:ea typeface="Times New Roman" panose="02020603050405020304" pitchFamily="18" charset="0"/>
                <a:cs typeface="Times New Roman" panose="02020603050405020304" pitchFamily="18" charset="0"/>
              </a:rPr>
              <a:t>entidad centralizada</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que actúe como intermediario. </a:t>
            </a:r>
          </a:p>
          <a:p>
            <a:pPr indent="220980" algn="just">
              <a:spcAft>
                <a:spcPts val="800"/>
              </a:spcAft>
            </a:pPr>
            <a:r>
              <a:rPr lang="es-CO" sz="2000" dirty="0">
                <a:latin typeface="Arial" panose="020B0604020202020204" pitchFamily="34" charset="0"/>
                <a:ea typeface="Times New Roman" panose="02020603050405020304" pitchFamily="18" charset="0"/>
                <a:cs typeface="Times New Roman" panose="02020603050405020304" pitchFamily="18" charset="0"/>
              </a:rPr>
              <a:t>Sin embargo, la adopción masiva de la SSI enfrenta retos en cuanto a la interoperabilidad entre sistemas y la aceptación de modelos descentralizados en jurisdicciones reguladas (Allen, 2016).</a:t>
            </a:r>
            <a:endParaRPr lang="es-CO" sz="2000" dirty="0">
              <a:latin typeface="Times New Roman" panose="02020603050405020304" pitchFamily="18" charset="0"/>
              <a:ea typeface="Calibri" panose="020F0502020204030204" pitchFamily="34" charset="0"/>
              <a:cs typeface="Times New Roman" panose="02020603050405020304" pitchFamily="18" charset="0"/>
            </a:endParaRPr>
          </a:p>
          <a:p>
            <a:pPr indent="220980">
              <a:spcAft>
                <a:spcPts val="800"/>
              </a:spcAft>
            </a:pPr>
            <a:r>
              <a:rPr lang="es-CO" sz="2000" dirty="0">
                <a:latin typeface="Arial" panose="020B0604020202020204" pitchFamily="34" charset="0"/>
                <a:ea typeface="Times New Roman" panose="02020603050405020304" pitchFamily="18" charset="0"/>
                <a:cs typeface="Times New Roman" panose="02020603050405020304" pitchFamily="18" charset="0"/>
              </a:rPr>
              <a:t>P</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lataformas como </a:t>
            </a:r>
            <a:r>
              <a:rPr lang="es-CO" sz="2000" dirty="0" err="1">
                <a:effectLst/>
                <a:latin typeface="Arial" panose="020B0604020202020204" pitchFamily="34" charset="0"/>
                <a:ea typeface="Times New Roman" panose="02020603050405020304" pitchFamily="18" charset="0"/>
                <a:cs typeface="Times New Roman" panose="02020603050405020304" pitchFamily="18" charset="0"/>
              </a:rPr>
              <a:t>uPort</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y </a:t>
            </a:r>
            <a:r>
              <a:rPr lang="es-CO" sz="2000" dirty="0" err="1">
                <a:effectLst/>
                <a:latin typeface="Arial" panose="020B0604020202020204" pitchFamily="34" charset="0"/>
                <a:ea typeface="Times New Roman" panose="02020603050405020304" pitchFamily="18" charset="0"/>
                <a:cs typeface="Times New Roman" panose="02020603050405020304" pitchFamily="18" charset="0"/>
              </a:rPr>
              <a:t>Sovrin</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ya están explorando implementaciones reales de este modelo, lo que sugiere que la SSI podría transformar la forma en que se gestionan las identidades digitales en sectores como la banca, la salud y el comercio electrónico (</a:t>
            </a:r>
            <a:r>
              <a:rPr lang="es-CO" sz="2000" dirty="0" err="1">
                <a:effectLst/>
                <a:latin typeface="Arial" panose="020B0604020202020204" pitchFamily="34" charset="0"/>
                <a:ea typeface="Times New Roman" panose="02020603050405020304" pitchFamily="18" charset="0"/>
                <a:cs typeface="Times New Roman" panose="02020603050405020304" pitchFamily="18" charset="0"/>
              </a:rPr>
              <a:t>Mühle</a:t>
            </a:r>
            <a:r>
              <a:rPr lang="es-CO" sz="2000" dirty="0">
                <a:effectLst/>
                <a:latin typeface="Arial" panose="020B0604020202020204" pitchFamily="34" charset="0"/>
                <a:ea typeface="Times New Roman" panose="02020603050405020304" pitchFamily="18" charset="0"/>
                <a:cs typeface="Times New Roman" panose="02020603050405020304" pitchFamily="18" charset="0"/>
              </a:rPr>
              <a:t> et al., 2018).</a:t>
            </a:r>
          </a:p>
        </p:txBody>
      </p:sp>
      <p:pic>
        <p:nvPicPr>
          <p:cNvPr id="7" name="Imagen 6" descr="Diagrama&#10;&#10;Descripción generada automáticamente">
            <a:extLst>
              <a:ext uri="{FF2B5EF4-FFF2-40B4-BE49-F238E27FC236}">
                <a16:creationId xmlns:a16="http://schemas.microsoft.com/office/drawing/2014/main" id="{8E181746-FB24-7BA9-A8AF-E1D12661F1BD}"/>
              </a:ext>
            </a:extLst>
          </p:cNvPr>
          <p:cNvPicPr>
            <a:picLocks noChangeAspect="1"/>
          </p:cNvPicPr>
          <p:nvPr/>
        </p:nvPicPr>
        <p:blipFill>
          <a:blip r:embed="rId2"/>
          <a:srcRect r="-4" b="7313"/>
          <a:stretch/>
        </p:blipFill>
        <p:spPr>
          <a:xfrm>
            <a:off x="8557364" y="3534657"/>
            <a:ext cx="2884171" cy="2997922"/>
          </a:xfrm>
          <a:prstGeom prst="rect">
            <a:avLst/>
          </a:prstGeom>
        </p:spPr>
      </p:pic>
      <p:pic>
        <p:nvPicPr>
          <p:cNvPr id="13" name="Imagen 12">
            <a:extLst>
              <a:ext uri="{FF2B5EF4-FFF2-40B4-BE49-F238E27FC236}">
                <a16:creationId xmlns:a16="http://schemas.microsoft.com/office/drawing/2014/main" id="{726A56A1-0AC2-74AE-292A-526BBCF4AA59}"/>
              </a:ext>
            </a:extLst>
          </p:cNvPr>
          <p:cNvPicPr>
            <a:picLocks noChangeAspect="1"/>
          </p:cNvPicPr>
          <p:nvPr/>
        </p:nvPicPr>
        <p:blipFill>
          <a:blip r:embed="rId3"/>
          <a:stretch>
            <a:fillRect/>
          </a:stretch>
        </p:blipFill>
        <p:spPr>
          <a:xfrm>
            <a:off x="1603903" y="6235174"/>
            <a:ext cx="1539576" cy="484093"/>
          </a:xfrm>
          <a:prstGeom prst="rect">
            <a:avLst/>
          </a:prstGeom>
        </p:spPr>
      </p:pic>
      <p:pic>
        <p:nvPicPr>
          <p:cNvPr id="9" name="Imagen 8">
            <a:extLst>
              <a:ext uri="{FF2B5EF4-FFF2-40B4-BE49-F238E27FC236}">
                <a16:creationId xmlns:a16="http://schemas.microsoft.com/office/drawing/2014/main" id="{ADF7195E-F9B7-B1C5-F715-084B32F48DF1}"/>
              </a:ext>
            </a:extLst>
          </p:cNvPr>
          <p:cNvPicPr>
            <a:picLocks noChangeAspect="1"/>
          </p:cNvPicPr>
          <p:nvPr/>
        </p:nvPicPr>
        <p:blipFill>
          <a:blip r:embed="rId4"/>
          <a:stretch>
            <a:fillRect/>
          </a:stretch>
        </p:blipFill>
        <p:spPr>
          <a:xfrm>
            <a:off x="3248223" y="6235174"/>
            <a:ext cx="1662054" cy="484093"/>
          </a:xfrm>
          <a:prstGeom prst="rect">
            <a:avLst/>
          </a:prstGeom>
        </p:spPr>
      </p:pic>
      <p:pic>
        <p:nvPicPr>
          <p:cNvPr id="4" name="Imagen 3">
            <a:extLst>
              <a:ext uri="{FF2B5EF4-FFF2-40B4-BE49-F238E27FC236}">
                <a16:creationId xmlns:a16="http://schemas.microsoft.com/office/drawing/2014/main" id="{99478FC3-B129-8F3C-5E7E-678BBE2B8FCE}"/>
              </a:ext>
            </a:extLst>
          </p:cNvPr>
          <p:cNvPicPr>
            <a:picLocks noChangeAspect="1"/>
          </p:cNvPicPr>
          <p:nvPr/>
        </p:nvPicPr>
        <p:blipFill>
          <a:blip r:embed="rId5"/>
          <a:stretch>
            <a:fillRect/>
          </a:stretch>
        </p:blipFill>
        <p:spPr>
          <a:xfrm>
            <a:off x="8489520" y="293061"/>
            <a:ext cx="3702480" cy="2438401"/>
          </a:xfrm>
          <a:prstGeom prst="rect">
            <a:avLst/>
          </a:prstGeom>
        </p:spPr>
      </p:pic>
    </p:spTree>
    <p:extLst>
      <p:ext uri="{BB962C8B-B14F-4D97-AF65-F5344CB8AC3E}">
        <p14:creationId xmlns:p14="http://schemas.microsoft.com/office/powerpoint/2010/main" val="3717883405"/>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p:cTn id="2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80">
                                          <p:stCondLst>
                                            <p:cond delay="0"/>
                                          </p:stCondLst>
                                        </p:cTn>
                                        <p:tgtEl>
                                          <p:spTgt spid="9"/>
                                        </p:tgtEl>
                                      </p:cBhvr>
                                    </p:animEffect>
                                    <p:anim calcmode="lin" valueType="num">
                                      <p:cBhvr>
                                        <p:cTn id="3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4" dur="26">
                                          <p:stCondLst>
                                            <p:cond delay="650"/>
                                          </p:stCondLst>
                                        </p:cTn>
                                        <p:tgtEl>
                                          <p:spTgt spid="9"/>
                                        </p:tgtEl>
                                      </p:cBhvr>
                                      <p:to x="100000" y="60000"/>
                                    </p:animScale>
                                    <p:animScale>
                                      <p:cBhvr>
                                        <p:cTn id="45" dur="166" decel="50000">
                                          <p:stCondLst>
                                            <p:cond delay="676"/>
                                          </p:stCondLst>
                                        </p:cTn>
                                        <p:tgtEl>
                                          <p:spTgt spid="9"/>
                                        </p:tgtEl>
                                      </p:cBhvr>
                                      <p:to x="100000" y="100000"/>
                                    </p:animScale>
                                    <p:animScale>
                                      <p:cBhvr>
                                        <p:cTn id="46" dur="26">
                                          <p:stCondLst>
                                            <p:cond delay="1312"/>
                                          </p:stCondLst>
                                        </p:cTn>
                                        <p:tgtEl>
                                          <p:spTgt spid="9"/>
                                        </p:tgtEl>
                                      </p:cBhvr>
                                      <p:to x="100000" y="80000"/>
                                    </p:animScale>
                                    <p:animScale>
                                      <p:cBhvr>
                                        <p:cTn id="47" dur="166" decel="50000">
                                          <p:stCondLst>
                                            <p:cond delay="1338"/>
                                          </p:stCondLst>
                                        </p:cTn>
                                        <p:tgtEl>
                                          <p:spTgt spid="9"/>
                                        </p:tgtEl>
                                      </p:cBhvr>
                                      <p:to x="100000" y="100000"/>
                                    </p:animScale>
                                    <p:animScale>
                                      <p:cBhvr>
                                        <p:cTn id="48" dur="26">
                                          <p:stCondLst>
                                            <p:cond delay="1642"/>
                                          </p:stCondLst>
                                        </p:cTn>
                                        <p:tgtEl>
                                          <p:spTgt spid="9"/>
                                        </p:tgtEl>
                                      </p:cBhvr>
                                      <p:to x="100000" y="90000"/>
                                    </p:animScale>
                                    <p:animScale>
                                      <p:cBhvr>
                                        <p:cTn id="49" dur="166" decel="50000">
                                          <p:stCondLst>
                                            <p:cond delay="1668"/>
                                          </p:stCondLst>
                                        </p:cTn>
                                        <p:tgtEl>
                                          <p:spTgt spid="9"/>
                                        </p:tgtEl>
                                      </p:cBhvr>
                                      <p:to x="100000" y="100000"/>
                                    </p:animScale>
                                    <p:animScale>
                                      <p:cBhvr>
                                        <p:cTn id="50" dur="26">
                                          <p:stCondLst>
                                            <p:cond delay="1808"/>
                                          </p:stCondLst>
                                        </p:cTn>
                                        <p:tgtEl>
                                          <p:spTgt spid="9"/>
                                        </p:tgtEl>
                                      </p:cBhvr>
                                      <p:to x="100000" y="95000"/>
                                    </p:animScale>
                                    <p:animScale>
                                      <p:cBhvr>
                                        <p:cTn id="51" dur="166" decel="50000">
                                          <p:stCondLst>
                                            <p:cond delay="1834"/>
                                          </p:stCondLst>
                                        </p:cTn>
                                        <p:tgtEl>
                                          <p:spTgt spid="9"/>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 calcmode="lin" valueType="num">
                                      <p:cBhvr>
                                        <p:cTn id="5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58" dur="500"/>
                                        <p:tgtEl>
                                          <p:spTgt spid="3">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anim calcmode="lin" valueType="num">
                                      <p:cBhvr>
                                        <p:cTn id="6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6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361DB4-A6EB-4F05-AB49-4E4B16CCFD4E}"/>
              </a:ext>
            </a:extLst>
          </p:cNvPr>
          <p:cNvSpPr>
            <a:spLocks noGrp="1"/>
          </p:cNvSpPr>
          <p:nvPr>
            <p:ph type="title"/>
          </p:nvPr>
        </p:nvSpPr>
        <p:spPr>
          <a:xfrm>
            <a:off x="1842248" y="293109"/>
            <a:ext cx="9040905" cy="665815"/>
          </a:xfrm>
        </p:spPr>
        <p:txBody>
          <a:bodyPr>
            <a:normAutofit/>
          </a:bodyPr>
          <a:lstStyle/>
          <a:p>
            <a:r>
              <a:rPr lang="es-MX" sz="4000" b="1" dirty="0"/>
              <a:t>2. Blockchain y tecnologías descentralizadas</a:t>
            </a:r>
            <a:endParaRPr lang="es-CO" sz="4100" b="1" dirty="0"/>
          </a:p>
        </p:txBody>
      </p:sp>
      <p:sp>
        <p:nvSpPr>
          <p:cNvPr id="3" name="Marcador de contenido 2">
            <a:extLst>
              <a:ext uri="{FF2B5EF4-FFF2-40B4-BE49-F238E27FC236}">
                <a16:creationId xmlns:a16="http://schemas.microsoft.com/office/drawing/2014/main" id="{668AE8F9-B399-4572-8A5B-9123D989DB70}"/>
              </a:ext>
            </a:extLst>
          </p:cNvPr>
          <p:cNvSpPr>
            <a:spLocks noGrp="1"/>
          </p:cNvSpPr>
          <p:nvPr>
            <p:ph idx="1"/>
          </p:nvPr>
        </p:nvSpPr>
        <p:spPr>
          <a:xfrm>
            <a:off x="7125264" y="2162908"/>
            <a:ext cx="4619621" cy="4517012"/>
          </a:xfrm>
        </p:spPr>
        <p:txBody>
          <a:bodyPr>
            <a:normAutofit/>
          </a:bodyPr>
          <a:lstStyle/>
          <a:p>
            <a:pPr lvl="0" algn="just"/>
            <a:r>
              <a:rPr lang="es-CO" sz="2000" dirty="0"/>
              <a:t>En ecosistemas </a:t>
            </a:r>
            <a:r>
              <a:rPr lang="es-CO" sz="2000" dirty="0" err="1"/>
              <a:t>IoT</a:t>
            </a:r>
            <a:r>
              <a:rPr lang="es-CO" sz="2000" dirty="0"/>
              <a:t>, cada dispositivo conectado puede tener su propia identidad digital verificada y gestionada de manera autónoma, esto incrementa la seguridad de los dispositivos y reduce la posibilidad de ciberataques a gran escala.</a:t>
            </a:r>
          </a:p>
          <a:p>
            <a:pPr lvl="0" algn="just"/>
            <a:endParaRPr lang="es-CO" sz="2000" dirty="0"/>
          </a:p>
          <a:p>
            <a:pPr algn="just"/>
            <a:r>
              <a:rPr lang="es-CO" sz="2000" dirty="0"/>
              <a:t>El uso de </a:t>
            </a:r>
            <a:r>
              <a:rPr lang="es-CO" sz="2000" dirty="0" err="1"/>
              <a:t>BlockChain</a:t>
            </a:r>
            <a:r>
              <a:rPr lang="es-CO" sz="2000" dirty="0"/>
              <a:t> en la gestión de identidades ha ganado terreno por garantizar la seguridad y la inmutabilidad de los datos. </a:t>
            </a:r>
            <a:endParaRPr lang="en-US" sz="2000" dirty="0"/>
          </a:p>
        </p:txBody>
      </p:sp>
      <p:sp>
        <p:nvSpPr>
          <p:cNvPr id="4" name="Marcador de contenido 2">
            <a:extLst>
              <a:ext uri="{FF2B5EF4-FFF2-40B4-BE49-F238E27FC236}">
                <a16:creationId xmlns:a16="http://schemas.microsoft.com/office/drawing/2014/main" id="{EC5C3171-7E2E-ABD1-9474-77D79EE3598F}"/>
              </a:ext>
            </a:extLst>
          </p:cNvPr>
          <p:cNvSpPr txBox="1">
            <a:spLocks/>
          </p:cNvSpPr>
          <p:nvPr/>
        </p:nvSpPr>
        <p:spPr>
          <a:xfrm>
            <a:off x="337017" y="3429000"/>
            <a:ext cx="6657975" cy="3250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sz="2000" dirty="0"/>
              <a:t>Las soluciones de identidad descentralizada, como </a:t>
            </a:r>
            <a:r>
              <a:rPr lang="es-CO" sz="2000" i="1" dirty="0" err="1"/>
              <a:t>Decentralized</a:t>
            </a:r>
            <a:r>
              <a:rPr lang="es-CO" sz="2000" i="1" dirty="0"/>
              <a:t> </a:t>
            </a:r>
            <a:r>
              <a:rPr lang="es-CO" sz="2000" i="1" dirty="0" err="1"/>
              <a:t>Identifiers</a:t>
            </a:r>
            <a:r>
              <a:rPr lang="es-CO" sz="2000" i="1" dirty="0"/>
              <a:t> (</a:t>
            </a:r>
            <a:r>
              <a:rPr lang="es-CO" sz="2000" i="1" dirty="0" err="1"/>
              <a:t>DIDs</a:t>
            </a:r>
            <a:r>
              <a:rPr lang="es-CO" sz="2000" i="1" dirty="0"/>
              <a:t>)</a:t>
            </a:r>
            <a:r>
              <a:rPr lang="es-CO" sz="2000" dirty="0"/>
              <a:t>, están emergiendo como una herramienta clave para otorgar a los individuos control sobre sus propios datos, permitiendo interacciones verificables y privadas con servicios en línea (Wang &amp; De </a:t>
            </a:r>
            <a:r>
              <a:rPr lang="es-CO" sz="2000" dirty="0" err="1"/>
              <a:t>Filippi</a:t>
            </a:r>
            <a:r>
              <a:rPr lang="es-CO" sz="2000" dirty="0"/>
              <a:t>, 2020). </a:t>
            </a:r>
          </a:p>
          <a:p>
            <a:pPr lvl="0"/>
            <a:r>
              <a:rPr lang="es-CO" sz="2000" dirty="0"/>
              <a:t>Al descentralizar la verificación de la identidad, </a:t>
            </a:r>
            <a:r>
              <a:rPr lang="es-CO" sz="2000" dirty="0" err="1"/>
              <a:t>BlockChain</a:t>
            </a:r>
            <a:r>
              <a:rPr lang="es-CO" sz="2000" dirty="0"/>
              <a:t> elimina la necesidad de confiar en un único proveedor central, reduciendo la exposición de ataques y violaciones de seguridad. </a:t>
            </a:r>
          </a:p>
        </p:txBody>
      </p:sp>
      <p:pic>
        <p:nvPicPr>
          <p:cNvPr id="9" name="Imagen 8">
            <a:extLst>
              <a:ext uri="{FF2B5EF4-FFF2-40B4-BE49-F238E27FC236}">
                <a16:creationId xmlns:a16="http://schemas.microsoft.com/office/drawing/2014/main" id="{1F3DB1FA-DC80-BC5F-50B0-06F30CE63746}"/>
              </a:ext>
            </a:extLst>
          </p:cNvPr>
          <p:cNvPicPr>
            <a:picLocks noChangeAspect="1"/>
          </p:cNvPicPr>
          <p:nvPr/>
        </p:nvPicPr>
        <p:blipFill>
          <a:blip r:embed="rId2"/>
          <a:stretch>
            <a:fillRect/>
          </a:stretch>
        </p:blipFill>
        <p:spPr>
          <a:xfrm>
            <a:off x="337017" y="1185254"/>
            <a:ext cx="6657975" cy="2047875"/>
          </a:xfrm>
          <a:prstGeom prst="rect">
            <a:avLst/>
          </a:prstGeom>
        </p:spPr>
      </p:pic>
    </p:spTree>
    <p:extLst>
      <p:ext uri="{BB962C8B-B14F-4D97-AF65-F5344CB8AC3E}">
        <p14:creationId xmlns:p14="http://schemas.microsoft.com/office/powerpoint/2010/main" val="2969410398"/>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 calcmode="lin" valueType="num">
                                      <p:cBhvr>
                                        <p:cTn id="32"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3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C3F24B-364C-4C44-82C5-2C13CE3059A0}"/>
              </a:ext>
            </a:extLst>
          </p:cNvPr>
          <p:cNvSpPr>
            <a:spLocks noGrp="1"/>
          </p:cNvSpPr>
          <p:nvPr>
            <p:ph type="title"/>
          </p:nvPr>
        </p:nvSpPr>
        <p:spPr/>
        <p:txBody>
          <a:bodyPr/>
          <a:lstStyle/>
          <a:p>
            <a:r>
              <a:rPr lang="es-MX" dirty="0"/>
              <a:t>Oscar</a:t>
            </a:r>
            <a:endParaRPr lang="es-CO" dirty="0"/>
          </a:p>
        </p:txBody>
      </p:sp>
      <p:sp>
        <p:nvSpPr>
          <p:cNvPr id="3" name="Marcador de contenido 2">
            <a:extLst>
              <a:ext uri="{FF2B5EF4-FFF2-40B4-BE49-F238E27FC236}">
                <a16:creationId xmlns:a16="http://schemas.microsoft.com/office/drawing/2014/main" id="{094386A6-2D45-4B42-84C8-836F9BBDA41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910729627"/>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C0E19-FE85-47E3-A4F3-57D359B6DACC}"/>
              </a:ext>
            </a:extLst>
          </p:cNvPr>
          <p:cNvSpPr>
            <a:spLocks noGrp="1"/>
          </p:cNvSpPr>
          <p:nvPr>
            <p:ph type="title"/>
          </p:nvPr>
        </p:nvSpPr>
        <p:spPr/>
        <p:txBody>
          <a:bodyPr/>
          <a:lstStyle/>
          <a:p>
            <a:r>
              <a:rPr lang="es-MX" dirty="0"/>
              <a:t>3. Autenticación sin contraseña (</a:t>
            </a:r>
            <a:r>
              <a:rPr lang="es-MX" dirty="0" err="1"/>
              <a:t>Passwordless</a:t>
            </a:r>
            <a:r>
              <a:rPr lang="es-MX" dirty="0"/>
              <a:t> </a:t>
            </a:r>
            <a:r>
              <a:rPr lang="es-MX" dirty="0" err="1"/>
              <a:t>Authentication</a:t>
            </a:r>
            <a:r>
              <a:rPr lang="es-MX" dirty="0"/>
              <a:t>)</a:t>
            </a:r>
            <a:endParaRPr lang="es-CO" dirty="0"/>
          </a:p>
        </p:txBody>
      </p:sp>
      <p:sp>
        <p:nvSpPr>
          <p:cNvPr id="3" name="Marcador de contenido 2">
            <a:extLst>
              <a:ext uri="{FF2B5EF4-FFF2-40B4-BE49-F238E27FC236}">
                <a16:creationId xmlns:a16="http://schemas.microsoft.com/office/drawing/2014/main" id="{9B737E46-58B6-4F22-A80A-71241E96733A}"/>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787419759"/>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5CDF9-F150-44D5-AB46-78F0F5C348AC}"/>
              </a:ext>
            </a:extLst>
          </p:cNvPr>
          <p:cNvSpPr>
            <a:spLocks noGrp="1"/>
          </p:cNvSpPr>
          <p:nvPr>
            <p:ph type="title"/>
          </p:nvPr>
        </p:nvSpPr>
        <p:spPr/>
        <p:txBody>
          <a:bodyPr/>
          <a:lstStyle/>
          <a:p>
            <a:r>
              <a:rPr lang="es-MX" dirty="0"/>
              <a:t>4. Autenticación </a:t>
            </a:r>
            <a:r>
              <a:rPr lang="es-MX" dirty="0" err="1"/>
              <a:t>multifactor</a:t>
            </a:r>
            <a:r>
              <a:rPr lang="es-MX" dirty="0"/>
              <a:t> (MFA) mejorada con IA</a:t>
            </a:r>
            <a:endParaRPr lang="es-CO" dirty="0"/>
          </a:p>
        </p:txBody>
      </p:sp>
      <p:sp>
        <p:nvSpPr>
          <p:cNvPr id="3" name="Marcador de contenido 2">
            <a:extLst>
              <a:ext uri="{FF2B5EF4-FFF2-40B4-BE49-F238E27FC236}">
                <a16:creationId xmlns:a16="http://schemas.microsoft.com/office/drawing/2014/main" id="{BCFA120E-5CBF-4B20-B891-69A81CC2061C}"/>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631633433"/>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569F5-7491-44A0-AE96-19B11C7CECAA}"/>
              </a:ext>
            </a:extLst>
          </p:cNvPr>
          <p:cNvSpPr>
            <a:spLocks noGrp="1"/>
          </p:cNvSpPr>
          <p:nvPr>
            <p:ph type="title"/>
          </p:nvPr>
        </p:nvSpPr>
        <p:spPr/>
        <p:txBody>
          <a:bodyPr/>
          <a:lstStyle/>
          <a:p>
            <a:r>
              <a:rPr lang="es-CO" dirty="0"/>
              <a:t>Andrés </a:t>
            </a:r>
            <a:r>
              <a:rPr lang="es-CO" dirty="0" err="1"/>
              <a:t>Berdugo</a:t>
            </a:r>
            <a:endParaRPr lang="es-CO" dirty="0"/>
          </a:p>
        </p:txBody>
      </p:sp>
      <p:sp>
        <p:nvSpPr>
          <p:cNvPr id="3" name="Marcador de contenido 2">
            <a:extLst>
              <a:ext uri="{FF2B5EF4-FFF2-40B4-BE49-F238E27FC236}">
                <a16:creationId xmlns:a16="http://schemas.microsoft.com/office/drawing/2014/main" id="{42582AD2-309F-409B-BFA0-A6BBABF3F1FD}"/>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053201561"/>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a Identidad Digital Web3 en una Sociedad Descentralizada (SBTs) - Juan  Merodio">
            <a:extLst>
              <a:ext uri="{FF2B5EF4-FFF2-40B4-BE49-F238E27FC236}">
                <a16:creationId xmlns:a16="http://schemas.microsoft.com/office/drawing/2014/main" id="{9F1140A1-9705-4605-A852-D4D2421C2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1310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8BE63573-B47C-4BFE-B2C3-BC8ACBE94EF3}"/>
              </a:ext>
            </a:extLst>
          </p:cNvPr>
          <p:cNvSpPr txBox="1"/>
          <p:nvPr/>
        </p:nvSpPr>
        <p:spPr>
          <a:xfrm>
            <a:off x="8048625" y="228600"/>
            <a:ext cx="3619500" cy="1107996"/>
          </a:xfrm>
          <a:prstGeom prst="rect">
            <a:avLst/>
          </a:prstGeom>
          <a:noFill/>
        </p:spPr>
        <p:txBody>
          <a:bodyPr wrap="square" rtlCol="0">
            <a:spAutoFit/>
          </a:bodyPr>
          <a:lstStyle/>
          <a:p>
            <a:pPr algn="ctr"/>
            <a:r>
              <a:rPr lang="es-ES" sz="6600" b="1" dirty="0">
                <a:solidFill>
                  <a:schemeClr val="bg1"/>
                </a:solidFill>
              </a:rPr>
              <a:t>¿Qué es?</a:t>
            </a:r>
            <a:endParaRPr lang="es-CO" sz="6600" b="1" dirty="0">
              <a:solidFill>
                <a:schemeClr val="bg1"/>
              </a:solidFill>
            </a:endParaRPr>
          </a:p>
        </p:txBody>
      </p:sp>
      <p:sp>
        <p:nvSpPr>
          <p:cNvPr id="7" name="CuadroTexto 6">
            <a:extLst>
              <a:ext uri="{FF2B5EF4-FFF2-40B4-BE49-F238E27FC236}">
                <a16:creationId xmlns:a16="http://schemas.microsoft.com/office/drawing/2014/main" id="{E30DB31E-E67B-4530-93F1-837AF8F9EAA3}"/>
              </a:ext>
            </a:extLst>
          </p:cNvPr>
          <p:cNvSpPr txBox="1"/>
          <p:nvPr/>
        </p:nvSpPr>
        <p:spPr>
          <a:xfrm>
            <a:off x="5000625" y="1392109"/>
            <a:ext cx="6572250" cy="830997"/>
          </a:xfrm>
          <a:prstGeom prst="rect">
            <a:avLst/>
          </a:prstGeom>
          <a:noFill/>
        </p:spPr>
        <p:txBody>
          <a:bodyPr wrap="square" rtlCol="0">
            <a:spAutoFit/>
          </a:bodyPr>
          <a:lstStyle/>
          <a:p>
            <a:pPr algn="just"/>
            <a:r>
              <a:rPr lang="es-ES" sz="2400" dirty="0">
                <a:solidFill>
                  <a:schemeClr val="bg1"/>
                </a:solidFill>
              </a:rPr>
              <a:t>Se refiere a la representación electrónica de una persona, entidad o cosa en el entorno digital.</a:t>
            </a:r>
            <a:endParaRPr lang="es-CO" sz="2400" dirty="0">
              <a:solidFill>
                <a:schemeClr val="bg1"/>
              </a:solidFill>
            </a:endParaRPr>
          </a:p>
        </p:txBody>
      </p:sp>
      <p:sp>
        <p:nvSpPr>
          <p:cNvPr id="8" name="CuadroTexto 7">
            <a:extLst>
              <a:ext uri="{FF2B5EF4-FFF2-40B4-BE49-F238E27FC236}">
                <a16:creationId xmlns:a16="http://schemas.microsoft.com/office/drawing/2014/main" id="{9841AE1C-89D4-41BA-A9EB-340FFA46AA3B}"/>
              </a:ext>
            </a:extLst>
          </p:cNvPr>
          <p:cNvSpPr txBox="1"/>
          <p:nvPr/>
        </p:nvSpPr>
        <p:spPr>
          <a:xfrm>
            <a:off x="8905875" y="4088800"/>
            <a:ext cx="2933700"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ES" dirty="0"/>
              <a:t>Información personal</a:t>
            </a:r>
            <a:endParaRPr lang="es-CO" dirty="0"/>
          </a:p>
        </p:txBody>
      </p:sp>
      <p:sp>
        <p:nvSpPr>
          <p:cNvPr id="10" name="CuadroTexto 9">
            <a:extLst>
              <a:ext uri="{FF2B5EF4-FFF2-40B4-BE49-F238E27FC236}">
                <a16:creationId xmlns:a16="http://schemas.microsoft.com/office/drawing/2014/main" id="{E063B991-68AE-4DA3-88D6-0571572D0E63}"/>
              </a:ext>
            </a:extLst>
          </p:cNvPr>
          <p:cNvSpPr txBox="1"/>
          <p:nvPr/>
        </p:nvSpPr>
        <p:spPr>
          <a:xfrm>
            <a:off x="5181600" y="6156602"/>
            <a:ext cx="2933700"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ES" dirty="0"/>
              <a:t>Datos de autenticación</a:t>
            </a:r>
            <a:endParaRPr lang="es-CO" dirty="0"/>
          </a:p>
        </p:txBody>
      </p:sp>
      <p:sp>
        <p:nvSpPr>
          <p:cNvPr id="11" name="CuadroTexto 10">
            <a:extLst>
              <a:ext uri="{FF2B5EF4-FFF2-40B4-BE49-F238E27FC236}">
                <a16:creationId xmlns:a16="http://schemas.microsoft.com/office/drawing/2014/main" id="{AA4877FF-34E0-4D34-8DC0-32667C1AD4B4}"/>
              </a:ext>
            </a:extLst>
          </p:cNvPr>
          <p:cNvSpPr txBox="1"/>
          <p:nvPr/>
        </p:nvSpPr>
        <p:spPr>
          <a:xfrm>
            <a:off x="5200650" y="5455205"/>
            <a:ext cx="2933700"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ES" dirty="0"/>
              <a:t>Actividades digitales</a:t>
            </a:r>
            <a:endParaRPr lang="es-CO" dirty="0"/>
          </a:p>
        </p:txBody>
      </p:sp>
      <p:sp>
        <p:nvSpPr>
          <p:cNvPr id="12" name="CuadroTexto 11">
            <a:extLst>
              <a:ext uri="{FF2B5EF4-FFF2-40B4-BE49-F238E27FC236}">
                <a16:creationId xmlns:a16="http://schemas.microsoft.com/office/drawing/2014/main" id="{FF92689A-DDDD-4C88-9C80-99D4D36FB8E7}"/>
              </a:ext>
            </a:extLst>
          </p:cNvPr>
          <p:cNvSpPr txBox="1"/>
          <p:nvPr/>
        </p:nvSpPr>
        <p:spPr>
          <a:xfrm>
            <a:off x="5191125" y="4791075"/>
            <a:ext cx="2933700"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ES" dirty="0"/>
              <a:t>Registros</a:t>
            </a:r>
            <a:endParaRPr lang="es-CO" dirty="0"/>
          </a:p>
        </p:txBody>
      </p:sp>
      <p:sp>
        <p:nvSpPr>
          <p:cNvPr id="15" name="CuadroTexto 14">
            <a:extLst>
              <a:ext uri="{FF2B5EF4-FFF2-40B4-BE49-F238E27FC236}">
                <a16:creationId xmlns:a16="http://schemas.microsoft.com/office/drawing/2014/main" id="{5F573346-E5D5-4040-9024-07FB1538CBB1}"/>
              </a:ext>
            </a:extLst>
          </p:cNvPr>
          <p:cNvSpPr txBox="1"/>
          <p:nvPr/>
        </p:nvSpPr>
        <p:spPr>
          <a:xfrm>
            <a:off x="8905875" y="4772441"/>
            <a:ext cx="2933700"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ES" dirty="0"/>
              <a:t>Biometría</a:t>
            </a:r>
            <a:endParaRPr lang="es-CO" dirty="0"/>
          </a:p>
        </p:txBody>
      </p:sp>
      <p:sp>
        <p:nvSpPr>
          <p:cNvPr id="16" name="CuadroTexto 15">
            <a:extLst>
              <a:ext uri="{FF2B5EF4-FFF2-40B4-BE49-F238E27FC236}">
                <a16:creationId xmlns:a16="http://schemas.microsoft.com/office/drawing/2014/main" id="{02CF0935-4663-465D-8C35-8CDCF9EC9A05}"/>
              </a:ext>
            </a:extLst>
          </p:cNvPr>
          <p:cNvSpPr txBox="1"/>
          <p:nvPr/>
        </p:nvSpPr>
        <p:spPr>
          <a:xfrm>
            <a:off x="8905875" y="5426095"/>
            <a:ext cx="2933700"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ES" dirty="0"/>
              <a:t>Certificación digitales</a:t>
            </a:r>
            <a:endParaRPr lang="es-CO" dirty="0"/>
          </a:p>
        </p:txBody>
      </p:sp>
      <p:sp>
        <p:nvSpPr>
          <p:cNvPr id="17" name="CuadroTexto 16">
            <a:extLst>
              <a:ext uri="{FF2B5EF4-FFF2-40B4-BE49-F238E27FC236}">
                <a16:creationId xmlns:a16="http://schemas.microsoft.com/office/drawing/2014/main" id="{CDC1FF37-20C3-42EC-8E75-E9D3711696A3}"/>
              </a:ext>
            </a:extLst>
          </p:cNvPr>
          <p:cNvSpPr txBox="1"/>
          <p:nvPr/>
        </p:nvSpPr>
        <p:spPr>
          <a:xfrm>
            <a:off x="8905875" y="6156602"/>
            <a:ext cx="2933700"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ES" dirty="0"/>
              <a:t>Redes sociales</a:t>
            </a:r>
            <a:endParaRPr lang="es-CO" dirty="0"/>
          </a:p>
        </p:txBody>
      </p:sp>
      <p:pic>
        <p:nvPicPr>
          <p:cNvPr id="18" name="Gráfico 17" descr="Identificación de empleado con relleno sólido">
            <a:extLst>
              <a:ext uri="{FF2B5EF4-FFF2-40B4-BE49-F238E27FC236}">
                <a16:creationId xmlns:a16="http://schemas.microsoft.com/office/drawing/2014/main" id="{32378042-80C8-45C0-87DB-DC4E1141C4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9600" y="4634895"/>
            <a:ext cx="619125" cy="619125"/>
          </a:xfrm>
          <a:prstGeom prst="rect">
            <a:avLst/>
          </a:prstGeom>
        </p:spPr>
      </p:pic>
      <p:pic>
        <p:nvPicPr>
          <p:cNvPr id="20" name="Gráfico 19" descr="Identificación de empleado con relleno sólido">
            <a:extLst>
              <a:ext uri="{FF2B5EF4-FFF2-40B4-BE49-F238E27FC236}">
                <a16:creationId xmlns:a16="http://schemas.microsoft.com/office/drawing/2014/main" id="{4BCA02C2-D32A-40EE-B48D-8F31F2DCA0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0074" y="3968196"/>
            <a:ext cx="619125" cy="619125"/>
          </a:xfrm>
          <a:prstGeom prst="rect">
            <a:avLst/>
          </a:prstGeom>
        </p:spPr>
      </p:pic>
      <p:pic>
        <p:nvPicPr>
          <p:cNvPr id="21" name="Gráfico 20" descr="Identificación de empleado con relleno sólido">
            <a:extLst>
              <a:ext uri="{FF2B5EF4-FFF2-40B4-BE49-F238E27FC236}">
                <a16:creationId xmlns:a16="http://schemas.microsoft.com/office/drawing/2014/main" id="{74CB75BD-E1A1-42EF-9163-E1949F76E3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5787" y="4647544"/>
            <a:ext cx="619125" cy="619125"/>
          </a:xfrm>
          <a:prstGeom prst="rect">
            <a:avLst/>
          </a:prstGeom>
        </p:spPr>
      </p:pic>
      <p:pic>
        <p:nvPicPr>
          <p:cNvPr id="22" name="Gráfico 21" descr="Identificación de empleado con relleno sólido">
            <a:extLst>
              <a:ext uri="{FF2B5EF4-FFF2-40B4-BE49-F238E27FC236}">
                <a16:creationId xmlns:a16="http://schemas.microsoft.com/office/drawing/2014/main" id="{2DA41EF5-3C40-484C-B40B-494A94DEF9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8649" y="5300989"/>
            <a:ext cx="619125" cy="619125"/>
          </a:xfrm>
          <a:prstGeom prst="rect">
            <a:avLst/>
          </a:prstGeom>
        </p:spPr>
      </p:pic>
      <p:pic>
        <p:nvPicPr>
          <p:cNvPr id="23" name="Gráfico 22" descr="Identificación de empleado con relleno sólido">
            <a:extLst>
              <a:ext uri="{FF2B5EF4-FFF2-40B4-BE49-F238E27FC236}">
                <a16:creationId xmlns:a16="http://schemas.microsoft.com/office/drawing/2014/main" id="{6B524AAF-855A-4D32-B62F-73D8E8EA02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52937" y="5966147"/>
            <a:ext cx="619125" cy="619125"/>
          </a:xfrm>
          <a:prstGeom prst="rect">
            <a:avLst/>
          </a:prstGeom>
        </p:spPr>
      </p:pic>
      <p:pic>
        <p:nvPicPr>
          <p:cNvPr id="24" name="Gráfico 23" descr="Identificación de empleado con relleno sólido">
            <a:extLst>
              <a:ext uri="{FF2B5EF4-FFF2-40B4-BE49-F238E27FC236}">
                <a16:creationId xmlns:a16="http://schemas.microsoft.com/office/drawing/2014/main" id="{9FC5B365-A4B1-4D0C-883E-DFBD826DAF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7" y="5300989"/>
            <a:ext cx="619125" cy="619125"/>
          </a:xfrm>
          <a:prstGeom prst="rect">
            <a:avLst/>
          </a:prstGeom>
        </p:spPr>
      </p:pic>
      <p:pic>
        <p:nvPicPr>
          <p:cNvPr id="25" name="Gráfico 24" descr="Identificación de empleado con relleno sólido">
            <a:extLst>
              <a:ext uri="{FF2B5EF4-FFF2-40B4-BE49-F238E27FC236}">
                <a16:creationId xmlns:a16="http://schemas.microsoft.com/office/drawing/2014/main" id="{00693B41-102F-4762-8A98-3EBEAD09C1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9600" y="5987719"/>
            <a:ext cx="619125" cy="619125"/>
          </a:xfrm>
          <a:prstGeom prst="rect">
            <a:avLst/>
          </a:prstGeom>
        </p:spPr>
      </p:pic>
    </p:spTree>
    <p:extLst>
      <p:ext uri="{BB962C8B-B14F-4D97-AF65-F5344CB8AC3E}">
        <p14:creationId xmlns:p14="http://schemas.microsoft.com/office/powerpoint/2010/main" val="3164696909"/>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8B5F6A-F3C0-4585-BB00-74D7826DA468}"/>
              </a:ext>
            </a:extLst>
          </p:cNvPr>
          <p:cNvSpPr>
            <a:spLocks noGrp="1"/>
          </p:cNvSpPr>
          <p:nvPr>
            <p:ph type="title"/>
          </p:nvPr>
        </p:nvSpPr>
        <p:spPr/>
        <p:txBody>
          <a:bodyPr>
            <a:normAutofit/>
          </a:bodyPr>
          <a:lstStyle/>
          <a:p>
            <a:r>
              <a:rPr lang="es-MX" dirty="0"/>
              <a:t>5.	Identidad Digital Federada</a:t>
            </a:r>
            <a:endParaRPr lang="es-CO" dirty="0"/>
          </a:p>
        </p:txBody>
      </p:sp>
      <p:sp>
        <p:nvSpPr>
          <p:cNvPr id="3" name="Marcador de contenido 2">
            <a:extLst>
              <a:ext uri="{FF2B5EF4-FFF2-40B4-BE49-F238E27FC236}">
                <a16:creationId xmlns:a16="http://schemas.microsoft.com/office/drawing/2014/main" id="{70B49BBE-0DFB-4914-A250-5D7564E2EBE0}"/>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2636334350"/>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22A96-46D9-4EB8-88F3-7E4ED79F3A34}"/>
              </a:ext>
            </a:extLst>
          </p:cNvPr>
          <p:cNvSpPr>
            <a:spLocks noGrp="1"/>
          </p:cNvSpPr>
          <p:nvPr>
            <p:ph type="title"/>
          </p:nvPr>
        </p:nvSpPr>
        <p:spPr/>
        <p:txBody>
          <a:bodyPr/>
          <a:lstStyle/>
          <a:p>
            <a:r>
              <a:rPr lang="es-MX" dirty="0"/>
              <a:t>6.	Identidad Digital para el Internet de las Cosas (</a:t>
            </a:r>
            <a:r>
              <a:rPr lang="es-MX" dirty="0" err="1"/>
              <a:t>IoT</a:t>
            </a:r>
            <a:r>
              <a:rPr lang="es-MX" dirty="0"/>
              <a:t>)</a:t>
            </a:r>
            <a:endParaRPr lang="es-CO" dirty="0"/>
          </a:p>
        </p:txBody>
      </p:sp>
      <p:sp>
        <p:nvSpPr>
          <p:cNvPr id="3" name="Marcador de contenido 2">
            <a:extLst>
              <a:ext uri="{FF2B5EF4-FFF2-40B4-BE49-F238E27FC236}">
                <a16:creationId xmlns:a16="http://schemas.microsoft.com/office/drawing/2014/main" id="{6D54B4EB-7A49-43F4-B865-65E058C81D6C}"/>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835682298"/>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6181F-AC22-4A81-8AB6-0A4F4788BE93}"/>
              </a:ext>
            </a:extLst>
          </p:cNvPr>
          <p:cNvSpPr>
            <a:spLocks noGrp="1"/>
          </p:cNvSpPr>
          <p:nvPr>
            <p:ph type="title"/>
          </p:nvPr>
        </p:nvSpPr>
        <p:spPr/>
        <p:txBody>
          <a:bodyPr/>
          <a:lstStyle/>
          <a:p>
            <a:r>
              <a:rPr lang="es-MX" dirty="0"/>
              <a:t>Gracias</a:t>
            </a:r>
            <a:endParaRPr lang="es-CO" dirty="0"/>
          </a:p>
        </p:txBody>
      </p:sp>
      <p:sp>
        <p:nvSpPr>
          <p:cNvPr id="3" name="Marcador de contenido 2">
            <a:extLst>
              <a:ext uri="{FF2B5EF4-FFF2-40B4-BE49-F238E27FC236}">
                <a16:creationId xmlns:a16="http://schemas.microsoft.com/office/drawing/2014/main" id="{857475A9-7EB4-41D6-8638-45C99E1A54FE}"/>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966382279"/>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B6D0DF7-B6B2-47C4-B02D-A3A0D6510B34}"/>
              </a:ext>
            </a:extLst>
          </p:cNvPr>
          <p:cNvPicPr>
            <a:picLocks noChangeAspect="1"/>
          </p:cNvPicPr>
          <p:nvPr/>
        </p:nvPicPr>
        <p:blipFill>
          <a:blip r:embed="rId2"/>
          <a:stretch>
            <a:fillRect/>
          </a:stretch>
        </p:blipFill>
        <p:spPr>
          <a:xfrm>
            <a:off x="0" y="-23813"/>
            <a:ext cx="12192000" cy="6881813"/>
          </a:xfrm>
          <a:prstGeom prst="rect">
            <a:avLst/>
          </a:prstGeom>
        </p:spPr>
      </p:pic>
      <p:sp>
        <p:nvSpPr>
          <p:cNvPr id="8" name="CuadroTexto 7">
            <a:extLst>
              <a:ext uri="{FF2B5EF4-FFF2-40B4-BE49-F238E27FC236}">
                <a16:creationId xmlns:a16="http://schemas.microsoft.com/office/drawing/2014/main" id="{CFD24312-82C8-468E-8B3A-8E0963D5E9E2}"/>
              </a:ext>
            </a:extLst>
          </p:cNvPr>
          <p:cNvSpPr txBox="1"/>
          <p:nvPr/>
        </p:nvSpPr>
        <p:spPr>
          <a:xfrm>
            <a:off x="123825" y="-23813"/>
            <a:ext cx="11582400" cy="1107996"/>
          </a:xfrm>
          <a:prstGeom prst="rect">
            <a:avLst/>
          </a:prstGeom>
          <a:noFill/>
        </p:spPr>
        <p:txBody>
          <a:bodyPr wrap="square" rtlCol="0">
            <a:spAutoFit/>
          </a:bodyPr>
          <a:lstStyle/>
          <a:p>
            <a:pPr algn="ctr"/>
            <a:r>
              <a:rPr lang="es-ES" sz="6600" b="1" dirty="0">
                <a:solidFill>
                  <a:schemeClr val="bg1"/>
                </a:solidFill>
              </a:rPr>
              <a:t>Evolución de la identidad digital</a:t>
            </a:r>
            <a:endParaRPr lang="es-CO" sz="6600" b="1" dirty="0">
              <a:solidFill>
                <a:schemeClr val="bg1"/>
              </a:solidFill>
            </a:endParaRPr>
          </a:p>
        </p:txBody>
      </p:sp>
      <p:sp>
        <p:nvSpPr>
          <p:cNvPr id="9" name="CuadroTexto 8">
            <a:extLst>
              <a:ext uri="{FF2B5EF4-FFF2-40B4-BE49-F238E27FC236}">
                <a16:creationId xmlns:a16="http://schemas.microsoft.com/office/drawing/2014/main" id="{994344CB-5E2E-4DF6-BEA9-A85F5A5D0EE4}"/>
              </a:ext>
            </a:extLst>
          </p:cNvPr>
          <p:cNvSpPr txBox="1"/>
          <p:nvPr/>
        </p:nvSpPr>
        <p:spPr>
          <a:xfrm>
            <a:off x="809625" y="1508389"/>
            <a:ext cx="29337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s-ES" dirty="0"/>
              <a:t>Entorno estático</a:t>
            </a:r>
            <a:endParaRPr lang="es-CO" dirty="0"/>
          </a:p>
        </p:txBody>
      </p:sp>
      <p:sp>
        <p:nvSpPr>
          <p:cNvPr id="10" name="CuadroTexto 9">
            <a:extLst>
              <a:ext uri="{FF2B5EF4-FFF2-40B4-BE49-F238E27FC236}">
                <a16:creationId xmlns:a16="http://schemas.microsoft.com/office/drawing/2014/main" id="{0BA0FCB8-CF65-4124-89E8-85308EBB2DC2}"/>
              </a:ext>
            </a:extLst>
          </p:cNvPr>
          <p:cNvSpPr txBox="1"/>
          <p:nvPr/>
        </p:nvSpPr>
        <p:spPr>
          <a:xfrm>
            <a:off x="8181975" y="1549986"/>
            <a:ext cx="29337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s-ES" dirty="0"/>
              <a:t>Entorno dinámico</a:t>
            </a:r>
            <a:endParaRPr lang="es-CO" dirty="0"/>
          </a:p>
        </p:txBody>
      </p:sp>
      <p:sp>
        <p:nvSpPr>
          <p:cNvPr id="11" name="CuadroTexto 10">
            <a:extLst>
              <a:ext uri="{FF2B5EF4-FFF2-40B4-BE49-F238E27FC236}">
                <a16:creationId xmlns:a16="http://schemas.microsoft.com/office/drawing/2014/main" id="{3FC1C46D-75BA-4DE5-A720-7C6212BEAF3B}"/>
              </a:ext>
            </a:extLst>
          </p:cNvPr>
          <p:cNvSpPr txBox="1"/>
          <p:nvPr/>
        </p:nvSpPr>
        <p:spPr>
          <a:xfrm>
            <a:off x="600075" y="2274838"/>
            <a:ext cx="3352800" cy="230832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s-ES" dirty="0">
                <a:solidFill>
                  <a:schemeClr val="bg1"/>
                </a:solidFill>
              </a:rPr>
              <a:t>Datos básicos almacenados en servidores centralizados.</a:t>
            </a:r>
          </a:p>
          <a:p>
            <a:pPr marL="285750" indent="-285750">
              <a:buFont typeface="Arial" panose="020B0604020202020204" pitchFamily="34" charset="0"/>
              <a:buChar char="•"/>
            </a:pPr>
            <a:r>
              <a:rPr lang="es-ES" dirty="0">
                <a:solidFill>
                  <a:schemeClr val="bg1"/>
                </a:solidFill>
              </a:rPr>
              <a:t>Uso en correos electrónicos y sector financiero.</a:t>
            </a:r>
          </a:p>
          <a:p>
            <a:pPr marL="285750" indent="-285750">
              <a:buFont typeface="Arial" panose="020B0604020202020204" pitchFamily="34" charset="0"/>
              <a:buChar char="•"/>
            </a:pPr>
            <a:r>
              <a:rPr lang="es-CO" dirty="0">
                <a:solidFill>
                  <a:schemeClr val="bg1"/>
                </a:solidFill>
              </a:rPr>
              <a:t>Dependiente de terceros.</a:t>
            </a:r>
          </a:p>
          <a:p>
            <a:pPr marL="285750" indent="-285750">
              <a:buFont typeface="Arial" panose="020B0604020202020204" pitchFamily="34" charset="0"/>
              <a:buChar char="•"/>
            </a:pPr>
            <a:r>
              <a:rPr lang="es-CO" dirty="0">
                <a:solidFill>
                  <a:schemeClr val="bg1"/>
                </a:solidFill>
              </a:rPr>
              <a:t>Enfoque aislado.</a:t>
            </a:r>
          </a:p>
          <a:p>
            <a:pPr marL="285750" indent="-285750">
              <a:buFont typeface="Arial" panose="020B0604020202020204" pitchFamily="34" charset="0"/>
              <a:buChar char="•"/>
            </a:pPr>
            <a:r>
              <a:rPr lang="es-CO" dirty="0">
                <a:solidFill>
                  <a:schemeClr val="bg1"/>
                </a:solidFill>
              </a:rPr>
              <a:t>Verificación manual.</a:t>
            </a:r>
          </a:p>
          <a:p>
            <a:endParaRPr lang="es-CO" dirty="0">
              <a:solidFill>
                <a:schemeClr val="bg1"/>
              </a:solidFill>
            </a:endParaRPr>
          </a:p>
        </p:txBody>
      </p:sp>
      <p:sp>
        <p:nvSpPr>
          <p:cNvPr id="12" name="CuadroTexto 11">
            <a:extLst>
              <a:ext uri="{FF2B5EF4-FFF2-40B4-BE49-F238E27FC236}">
                <a16:creationId xmlns:a16="http://schemas.microsoft.com/office/drawing/2014/main" id="{034CE3B3-092C-4DB9-BDA9-777223169CA8}"/>
              </a:ext>
            </a:extLst>
          </p:cNvPr>
          <p:cNvSpPr txBox="1"/>
          <p:nvPr/>
        </p:nvSpPr>
        <p:spPr>
          <a:xfrm>
            <a:off x="8048625" y="2274838"/>
            <a:ext cx="3352800" cy="313932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s-ES" dirty="0">
                <a:solidFill>
                  <a:schemeClr val="bg1"/>
                </a:solidFill>
              </a:rPr>
              <a:t>Datos declarados de los usuarios, mas allá de la información básica.</a:t>
            </a:r>
          </a:p>
          <a:p>
            <a:pPr marL="285750" indent="-285750">
              <a:buFont typeface="Arial" panose="020B0604020202020204" pitchFamily="34" charset="0"/>
              <a:buChar char="•"/>
            </a:pPr>
            <a:r>
              <a:rPr lang="es-ES" dirty="0">
                <a:solidFill>
                  <a:schemeClr val="bg1"/>
                </a:solidFill>
              </a:rPr>
              <a:t>Comportamiento en la red (historial de búsquedas, compras realizadas, interacciones en redes sociales, entre otros).</a:t>
            </a:r>
          </a:p>
          <a:p>
            <a:pPr marL="285750" indent="-285750">
              <a:buFont typeface="Arial" panose="020B0604020202020204" pitchFamily="34" charset="0"/>
              <a:buChar char="•"/>
            </a:pPr>
            <a:r>
              <a:rPr lang="es-ES" dirty="0">
                <a:solidFill>
                  <a:schemeClr val="bg1"/>
                </a:solidFill>
              </a:rPr>
              <a:t>Garantías de seguridad y privacidad de la información.</a:t>
            </a:r>
            <a:endParaRPr lang="es-CO" dirty="0">
              <a:solidFill>
                <a:schemeClr val="bg1"/>
              </a:solidFill>
            </a:endParaRPr>
          </a:p>
          <a:p>
            <a:endParaRPr lang="es-CO" dirty="0">
              <a:solidFill>
                <a:schemeClr val="bg1"/>
              </a:solidFill>
            </a:endParaRPr>
          </a:p>
        </p:txBody>
      </p:sp>
      <p:sp>
        <p:nvSpPr>
          <p:cNvPr id="13" name="Flecha: curvada hacia arriba 12">
            <a:extLst>
              <a:ext uri="{FF2B5EF4-FFF2-40B4-BE49-F238E27FC236}">
                <a16:creationId xmlns:a16="http://schemas.microsoft.com/office/drawing/2014/main" id="{BA19105A-27D7-48F2-A1E8-296489138B4C}"/>
              </a:ext>
            </a:extLst>
          </p:cNvPr>
          <p:cNvSpPr/>
          <p:nvPr/>
        </p:nvSpPr>
        <p:spPr>
          <a:xfrm>
            <a:off x="3367088" y="5414158"/>
            <a:ext cx="4976812" cy="1443841"/>
          </a:xfrm>
          <a:prstGeom prst="curvedUpArrow">
            <a:avLst>
              <a:gd name="adj1" fmla="val 19952"/>
              <a:gd name="adj2" fmla="val 50000"/>
              <a:gd name="adj3" fmla="val 4389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solidFill>
                <a:schemeClr val="tx1"/>
              </a:solidFill>
            </a:endParaRPr>
          </a:p>
        </p:txBody>
      </p:sp>
      <p:pic>
        <p:nvPicPr>
          <p:cNvPr id="15" name="Gráfico 14" descr="Internet con relleno sólido">
            <a:extLst>
              <a:ext uri="{FF2B5EF4-FFF2-40B4-BE49-F238E27FC236}">
                <a16:creationId xmlns:a16="http://schemas.microsoft.com/office/drawing/2014/main" id="{6EC42FC6-7A25-4A84-AA63-553A3AA7D3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9977" y="5738345"/>
            <a:ext cx="914400" cy="914400"/>
          </a:xfrm>
          <a:prstGeom prst="rect">
            <a:avLst/>
          </a:prstGeom>
        </p:spPr>
      </p:pic>
      <p:pic>
        <p:nvPicPr>
          <p:cNvPr id="17" name="Gráfico 16" descr="Informática en la nube con relleno sólido">
            <a:extLst>
              <a:ext uri="{FF2B5EF4-FFF2-40B4-BE49-F238E27FC236}">
                <a16:creationId xmlns:a16="http://schemas.microsoft.com/office/drawing/2014/main" id="{73E4625D-101D-4020-811F-DEA3EEC8D2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28537" y="5634770"/>
            <a:ext cx="914400" cy="914400"/>
          </a:xfrm>
          <a:prstGeom prst="rect">
            <a:avLst/>
          </a:prstGeom>
        </p:spPr>
      </p:pic>
      <p:pic>
        <p:nvPicPr>
          <p:cNvPr id="19" name="Gráfico 18" descr="Robot con relleno sólido">
            <a:extLst>
              <a:ext uri="{FF2B5EF4-FFF2-40B4-BE49-F238E27FC236}">
                <a16:creationId xmlns:a16="http://schemas.microsoft.com/office/drawing/2014/main" id="{6A88425B-4879-4DB3-8447-398344B603F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94824" y="5663345"/>
            <a:ext cx="914400" cy="914400"/>
          </a:xfrm>
          <a:prstGeom prst="rect">
            <a:avLst/>
          </a:prstGeom>
        </p:spPr>
      </p:pic>
      <p:sp>
        <p:nvSpPr>
          <p:cNvPr id="20" name="CuadroTexto 19">
            <a:extLst>
              <a:ext uri="{FF2B5EF4-FFF2-40B4-BE49-F238E27FC236}">
                <a16:creationId xmlns:a16="http://schemas.microsoft.com/office/drawing/2014/main" id="{62F2D9C7-8CF0-4EDF-8C92-BEEB43434842}"/>
              </a:ext>
            </a:extLst>
          </p:cNvPr>
          <p:cNvSpPr txBox="1"/>
          <p:nvPr/>
        </p:nvSpPr>
        <p:spPr>
          <a:xfrm>
            <a:off x="8217394" y="6091970"/>
            <a:ext cx="2933700" cy="523220"/>
          </a:xfrm>
          <a:prstGeom prst="rect">
            <a:avLst/>
          </a:prstGeom>
          <a:solidFill>
            <a:srgbClr val="FF0000"/>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ES" sz="2800" dirty="0"/>
              <a:t>Desafíos</a:t>
            </a:r>
            <a:endParaRPr lang="es-CO" sz="2800" dirty="0"/>
          </a:p>
        </p:txBody>
      </p:sp>
    </p:spTree>
    <p:extLst>
      <p:ext uri="{BB962C8B-B14F-4D97-AF65-F5344CB8AC3E}">
        <p14:creationId xmlns:p14="http://schemas.microsoft.com/office/powerpoint/2010/main" val="940589705"/>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403EF3F3-64A8-4D70-BD65-26B25CB85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078429F-8DB6-49D5-88F0-832F055DB3A5}"/>
              </a:ext>
            </a:extLst>
          </p:cNvPr>
          <p:cNvSpPr txBox="1"/>
          <p:nvPr/>
        </p:nvSpPr>
        <p:spPr>
          <a:xfrm>
            <a:off x="304800" y="19050"/>
            <a:ext cx="11582400" cy="923330"/>
          </a:xfrm>
          <a:prstGeom prst="rect">
            <a:avLst/>
          </a:prstGeom>
          <a:noFill/>
        </p:spPr>
        <p:txBody>
          <a:bodyPr wrap="square" rtlCol="0">
            <a:spAutoFit/>
          </a:bodyPr>
          <a:lstStyle/>
          <a:p>
            <a:pPr algn="ctr"/>
            <a:r>
              <a:rPr lang="es-ES" sz="5400" b="1" dirty="0">
                <a:solidFill>
                  <a:schemeClr val="bg1"/>
                </a:solidFill>
              </a:rPr>
              <a:t>Privacidad y protección de información</a:t>
            </a:r>
            <a:endParaRPr lang="es-CO" sz="5400" b="1" dirty="0">
              <a:solidFill>
                <a:schemeClr val="bg1"/>
              </a:solidFill>
            </a:endParaRPr>
          </a:p>
        </p:txBody>
      </p:sp>
      <p:sp>
        <p:nvSpPr>
          <p:cNvPr id="6" name="CuadroTexto 5">
            <a:extLst>
              <a:ext uri="{FF2B5EF4-FFF2-40B4-BE49-F238E27FC236}">
                <a16:creationId xmlns:a16="http://schemas.microsoft.com/office/drawing/2014/main" id="{9AFD180D-E730-4B7B-8CE7-D5A9905D833D}"/>
              </a:ext>
            </a:extLst>
          </p:cNvPr>
          <p:cNvSpPr txBox="1"/>
          <p:nvPr/>
        </p:nvSpPr>
        <p:spPr>
          <a:xfrm>
            <a:off x="133349" y="2028826"/>
            <a:ext cx="3590926"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s-ES" dirty="0"/>
              <a:t>Centralización vs. Descentralización de identidades</a:t>
            </a:r>
            <a:endParaRPr lang="es-CO" dirty="0"/>
          </a:p>
        </p:txBody>
      </p:sp>
      <p:sp>
        <p:nvSpPr>
          <p:cNvPr id="10" name="CuadroTexto 9">
            <a:extLst>
              <a:ext uri="{FF2B5EF4-FFF2-40B4-BE49-F238E27FC236}">
                <a16:creationId xmlns:a16="http://schemas.microsoft.com/office/drawing/2014/main" id="{E30BB307-5FE0-4A59-A19B-A49ACA9D4385}"/>
              </a:ext>
            </a:extLst>
          </p:cNvPr>
          <p:cNvSpPr txBox="1"/>
          <p:nvPr/>
        </p:nvSpPr>
        <p:spPr>
          <a:xfrm>
            <a:off x="4300537" y="5800726"/>
            <a:ext cx="3590926"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s-ES" dirty="0"/>
              <a:t>Uso inadecuado de datos personales</a:t>
            </a:r>
          </a:p>
          <a:p>
            <a:pPr algn="ctr"/>
            <a:r>
              <a:rPr lang="es-ES" dirty="0"/>
              <a:t>(Usabilidad)</a:t>
            </a:r>
            <a:endParaRPr lang="es-CO" dirty="0"/>
          </a:p>
        </p:txBody>
      </p:sp>
      <p:sp>
        <p:nvSpPr>
          <p:cNvPr id="11" name="CuadroTexto 10">
            <a:extLst>
              <a:ext uri="{FF2B5EF4-FFF2-40B4-BE49-F238E27FC236}">
                <a16:creationId xmlns:a16="http://schemas.microsoft.com/office/drawing/2014/main" id="{C06CC2D3-D803-4815-921A-11CA1A33AE4A}"/>
              </a:ext>
            </a:extLst>
          </p:cNvPr>
          <p:cNvSpPr txBox="1"/>
          <p:nvPr/>
        </p:nvSpPr>
        <p:spPr>
          <a:xfrm>
            <a:off x="323848" y="5800726"/>
            <a:ext cx="3590926"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s-ES" dirty="0"/>
              <a:t>Fuga de datos y violaciones de privacidad</a:t>
            </a:r>
            <a:endParaRPr lang="es-CO" dirty="0"/>
          </a:p>
        </p:txBody>
      </p:sp>
      <p:sp>
        <p:nvSpPr>
          <p:cNvPr id="12" name="CuadroTexto 11">
            <a:extLst>
              <a:ext uri="{FF2B5EF4-FFF2-40B4-BE49-F238E27FC236}">
                <a16:creationId xmlns:a16="http://schemas.microsoft.com/office/drawing/2014/main" id="{B2C2FFE5-44AA-4999-8FC6-D86451D0E87E}"/>
              </a:ext>
            </a:extLst>
          </p:cNvPr>
          <p:cNvSpPr txBox="1"/>
          <p:nvPr/>
        </p:nvSpPr>
        <p:spPr>
          <a:xfrm>
            <a:off x="8277226" y="5800726"/>
            <a:ext cx="3590926" cy="64633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s-CO" dirty="0"/>
              <a:t>Cumplimiento de normativas globales</a:t>
            </a:r>
          </a:p>
        </p:txBody>
      </p:sp>
      <p:sp>
        <p:nvSpPr>
          <p:cNvPr id="7" name="Flecha: hacia abajo 6">
            <a:extLst>
              <a:ext uri="{FF2B5EF4-FFF2-40B4-BE49-F238E27FC236}">
                <a16:creationId xmlns:a16="http://schemas.microsoft.com/office/drawing/2014/main" id="{0351690C-E838-4A33-A538-52433C6BD134}"/>
              </a:ext>
            </a:extLst>
          </p:cNvPr>
          <p:cNvSpPr/>
          <p:nvPr/>
        </p:nvSpPr>
        <p:spPr>
          <a:xfrm>
            <a:off x="1600198" y="2905125"/>
            <a:ext cx="519113" cy="2609850"/>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59432329"/>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6F082-CFE2-41C8-98CA-8E6376D0D047}"/>
              </a:ext>
            </a:extLst>
          </p:cNvPr>
          <p:cNvSpPr>
            <a:spLocks noGrp="1"/>
          </p:cNvSpPr>
          <p:nvPr>
            <p:ph type="title"/>
          </p:nvPr>
        </p:nvSpPr>
        <p:spPr/>
        <p:txBody>
          <a:bodyPr/>
          <a:lstStyle/>
          <a:p>
            <a:r>
              <a:rPr lang="es-MX" dirty="0"/>
              <a:t>1:Evolución de la identidad digital</a:t>
            </a:r>
            <a:br>
              <a:rPr lang="es-MX" dirty="0"/>
            </a:br>
            <a:endParaRPr lang="es-CO" dirty="0"/>
          </a:p>
        </p:txBody>
      </p:sp>
      <p:sp>
        <p:nvSpPr>
          <p:cNvPr id="3" name="Marcador de contenido 2">
            <a:extLst>
              <a:ext uri="{FF2B5EF4-FFF2-40B4-BE49-F238E27FC236}">
                <a16:creationId xmlns:a16="http://schemas.microsoft.com/office/drawing/2014/main" id="{44712DC9-686C-444F-8CD8-ACDBDE10001D}"/>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633117414"/>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E44BB-D189-4E76-9EBB-B0E694634822}"/>
              </a:ext>
            </a:extLst>
          </p:cNvPr>
          <p:cNvSpPr>
            <a:spLocks noGrp="1"/>
          </p:cNvSpPr>
          <p:nvPr>
            <p:ph type="title"/>
          </p:nvPr>
        </p:nvSpPr>
        <p:spPr/>
        <p:txBody>
          <a:bodyPr/>
          <a:lstStyle/>
          <a:p>
            <a:r>
              <a:rPr lang="es-MX" dirty="0"/>
              <a:t>2. Privacidad y protección de datos</a:t>
            </a:r>
            <a:endParaRPr lang="es-CO" dirty="0"/>
          </a:p>
        </p:txBody>
      </p:sp>
      <p:sp>
        <p:nvSpPr>
          <p:cNvPr id="3" name="Marcador de contenido 2">
            <a:extLst>
              <a:ext uri="{FF2B5EF4-FFF2-40B4-BE49-F238E27FC236}">
                <a16:creationId xmlns:a16="http://schemas.microsoft.com/office/drawing/2014/main" id="{9D312866-685F-4E6E-832E-D9072C52ADA1}"/>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824686634"/>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F751F-6D7F-46EC-B522-718056DB396E}"/>
              </a:ext>
            </a:extLst>
          </p:cNvPr>
          <p:cNvSpPr>
            <a:spLocks noGrp="1"/>
          </p:cNvSpPr>
          <p:nvPr>
            <p:ph type="title"/>
          </p:nvPr>
        </p:nvSpPr>
        <p:spPr/>
        <p:txBody>
          <a:bodyPr/>
          <a:lstStyle/>
          <a:p>
            <a:r>
              <a:rPr lang="es-MX" dirty="0"/>
              <a:t>Enrique</a:t>
            </a:r>
            <a:endParaRPr lang="es-CO" dirty="0"/>
          </a:p>
        </p:txBody>
      </p:sp>
      <p:sp>
        <p:nvSpPr>
          <p:cNvPr id="3" name="Marcador de contenido 2">
            <a:extLst>
              <a:ext uri="{FF2B5EF4-FFF2-40B4-BE49-F238E27FC236}">
                <a16:creationId xmlns:a16="http://schemas.microsoft.com/office/drawing/2014/main" id="{750E137D-099F-43D6-8CA2-EB1A916A252B}"/>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21238447"/>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1A636-D3A2-4FA3-ADBF-CF55EC8AD1BE}"/>
              </a:ext>
            </a:extLst>
          </p:cNvPr>
          <p:cNvSpPr>
            <a:spLocks noGrp="1"/>
          </p:cNvSpPr>
          <p:nvPr>
            <p:ph type="title"/>
          </p:nvPr>
        </p:nvSpPr>
        <p:spPr/>
        <p:txBody>
          <a:bodyPr/>
          <a:lstStyle/>
          <a:p>
            <a:r>
              <a:rPr lang="es-MX" dirty="0"/>
              <a:t>3. Interoperabilidad</a:t>
            </a:r>
            <a:endParaRPr lang="es-CO" dirty="0"/>
          </a:p>
        </p:txBody>
      </p:sp>
      <p:sp>
        <p:nvSpPr>
          <p:cNvPr id="3" name="Marcador de contenido 2">
            <a:extLst>
              <a:ext uri="{FF2B5EF4-FFF2-40B4-BE49-F238E27FC236}">
                <a16:creationId xmlns:a16="http://schemas.microsoft.com/office/drawing/2014/main" id="{5BADBB80-1CBF-445F-91DD-84C4F76158C4}"/>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638649812"/>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575A2-32DE-424C-A701-5330758742F2}"/>
              </a:ext>
            </a:extLst>
          </p:cNvPr>
          <p:cNvSpPr>
            <a:spLocks noGrp="1"/>
          </p:cNvSpPr>
          <p:nvPr>
            <p:ph type="title"/>
          </p:nvPr>
        </p:nvSpPr>
        <p:spPr/>
        <p:txBody>
          <a:bodyPr/>
          <a:lstStyle/>
          <a:p>
            <a:r>
              <a:rPr lang="es-MX" dirty="0"/>
              <a:t>4. Seguridad y fraude</a:t>
            </a:r>
            <a:endParaRPr lang="es-CO" dirty="0"/>
          </a:p>
        </p:txBody>
      </p:sp>
      <p:sp>
        <p:nvSpPr>
          <p:cNvPr id="3" name="Marcador de contenido 2">
            <a:extLst>
              <a:ext uri="{FF2B5EF4-FFF2-40B4-BE49-F238E27FC236}">
                <a16:creationId xmlns:a16="http://schemas.microsoft.com/office/drawing/2014/main" id="{D4A48BB2-44AA-4BDC-AE5E-47FB5B869CC6}"/>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3909752439"/>
      </p:ext>
    </p:extLst>
  </p:cSld>
  <p:clrMapOvr>
    <a:masterClrMapping/>
  </p:clrMapOvr>
  <mc:AlternateContent xmlns:mc="http://schemas.openxmlformats.org/markup-compatibility/2006" xmlns:p14="http://schemas.microsoft.com/office/powerpoint/2010/main">
    <mc:Choice Requires="p14">
      <p:transition p14:dur="10" advClick="0" advTm="5400000"/>
    </mc:Choice>
    <mc:Fallback xmlns="">
      <p:transition advClick="0" advTm="5400000"/>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537</Words>
  <Application>Microsoft Office PowerPoint</Application>
  <PresentationFormat>Panorámica</PresentationFormat>
  <Paragraphs>57</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Times New Roman</vt:lpstr>
      <vt:lpstr>Tema de Office</vt:lpstr>
      <vt:lpstr>TITULO</vt:lpstr>
      <vt:lpstr>Presentación de PowerPoint</vt:lpstr>
      <vt:lpstr>Presentación de PowerPoint</vt:lpstr>
      <vt:lpstr>Presentación de PowerPoint</vt:lpstr>
      <vt:lpstr>1:Evolución de la identidad digital </vt:lpstr>
      <vt:lpstr>2. Privacidad y protección de datos</vt:lpstr>
      <vt:lpstr>Enrique</vt:lpstr>
      <vt:lpstr>3. Interoperabilidad</vt:lpstr>
      <vt:lpstr>4. Seguridad y fraude</vt:lpstr>
      <vt:lpstr>Raul Garay</vt:lpstr>
      <vt:lpstr>5. Autenticación y acceso</vt:lpstr>
      <vt:lpstr>6. Gobernanza de datos y regulación</vt:lpstr>
      <vt:lpstr>Tendencias emergentes en la identidad digital</vt:lpstr>
      <vt:lpstr>Identidad Auto-soberana (Self-Sovereign Identity - SSI)</vt:lpstr>
      <vt:lpstr>2. Blockchain y tecnologías descentralizadas</vt:lpstr>
      <vt:lpstr>Oscar</vt:lpstr>
      <vt:lpstr>3. Autenticación sin contraseña (Passwordless Authentication)</vt:lpstr>
      <vt:lpstr>4. Autenticación multifactor (MFA) mejorada con IA</vt:lpstr>
      <vt:lpstr>Andrés Berdugo</vt:lpstr>
      <vt:lpstr>5. Identidad Digital Federada</vt:lpstr>
      <vt:lpstr>6. Identidad Digital para el Internet de las Cosas (IoT)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ANDRES CAMILO MOLANO MENDIETA</dc:creator>
  <cp:lastModifiedBy>Pedro Luis Tellez Guevara</cp:lastModifiedBy>
  <cp:revision>13</cp:revision>
  <dcterms:created xsi:type="dcterms:W3CDTF">2024-10-14T16:36:54Z</dcterms:created>
  <dcterms:modified xsi:type="dcterms:W3CDTF">2024-10-18T01:27:30Z</dcterms:modified>
</cp:coreProperties>
</file>