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FBC06-7826-47BC-A177-5175B608B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9E584-5AD2-4E27-B284-7795A929C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0E62D7-A46E-438C-B8AB-8EF7CE89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CD36-4D4B-46BD-9B67-2BAEF2766258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D81EC6-C9A0-42A2-9223-3407AE7B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7727A4-0B96-4269-A72C-8DD6E120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BE50-E476-414C-9ECC-44F04080D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686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3E7E1-F5E5-467F-B0CC-173BFB64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2DD36A-49DE-4FDF-BFAE-3650597BB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F346F8-07C9-4FAF-A67F-727E495A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CD36-4D4B-46BD-9B67-2BAEF2766258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F6CDA4-4AA7-44B0-94D3-E28E5598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3940BB-BDD8-4359-B228-80DC81C1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BE50-E476-414C-9ECC-44F04080D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83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B7C3B9-D96B-4C58-BAB1-4C62B7F14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1A2391-532C-486C-B81A-2CC59D58E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47E884-ACBD-4017-B340-C235943E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CD36-4D4B-46BD-9B67-2BAEF2766258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FE7B3B-BE55-416A-80F5-DCB36A74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856D6-F8D7-41F8-8E2E-4FBC89A8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BE50-E476-414C-9ECC-44F04080D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754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C4932-5E2E-4CE4-9888-F92F0EC0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60F91A-9B6F-4974-AE60-FA685C578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ED0784-A12D-4417-8D0E-F99D85DF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CD36-4D4B-46BD-9B67-2BAEF2766258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FD0DB3-69C8-4462-A22D-899CA0F4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983EA5-EB89-456D-9F68-F2018DB5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BE50-E476-414C-9ECC-44F04080D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9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137BA-C51F-4C0A-8362-0F9F8667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E6ABD3-C3AD-47C4-9291-36E89B815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D40DBE-C2C3-4A0F-9204-87FB6979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CD36-4D4B-46BD-9B67-2BAEF2766258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9A5242-FF15-4EF1-A3BE-92E15823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D11775-BEB7-4EAE-A0B7-538EFD6A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BE50-E476-414C-9ECC-44F04080D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853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0961E-1EFE-4A0B-B4DF-810920D5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EC906-A917-427A-8A7E-C635C5BA8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1FB5B2-733C-46B3-99B2-84CDC76EE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BE5F21-D1AE-4F94-A22B-D6CDBEED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CD36-4D4B-46BD-9B67-2BAEF2766258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C9A4D4-502E-4659-8256-EE72D807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BC7882-0721-4378-9568-45D9AEB4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BE50-E476-414C-9ECC-44F04080D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681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FE56F-572E-4C7C-950F-0CA0F8B1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CD9710-9D0D-450C-8E32-A81D69BAC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B0EFAE-09F2-4618-93FF-65B28C83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CE77D3-1618-41B9-8219-E9EE57C7C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5FFD1A-9E1A-4DBE-878E-0C63A7371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7763028-837A-4AFF-A9F1-4B5F920C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CD36-4D4B-46BD-9B67-2BAEF2766258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D5D370-8924-4D5A-BB0E-D0B820AA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352CB7-7B4C-4F26-8743-FCAFAC86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BE50-E476-414C-9ECC-44F04080D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120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EA073-5C4C-419B-92D2-F3AE22F0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F8F586-7EC0-453A-B5AD-A23A7B04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CD36-4D4B-46BD-9B67-2BAEF2766258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629A7B-4029-42BE-A351-7BA6C3FB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62707A-378E-4914-8415-A47F1A68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BE50-E476-414C-9ECC-44F04080D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42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7157D7-0688-43A2-B6B0-411FC999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CD36-4D4B-46BD-9B67-2BAEF2766258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0E4BA4-9A75-4F68-9C37-AC1E7440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10E635-8230-4473-BF2E-0136662F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BE50-E476-414C-9ECC-44F04080D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092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2ACB5-0CF6-42D4-B266-2F654F34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97BFA7-63E4-489D-9538-1DE0FE63B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6A1552-EC89-41A0-A67B-DF7DCC2F9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FAA7CA-CD5E-4EAC-87FA-92D0A1D88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CD36-4D4B-46BD-9B67-2BAEF2766258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286D8E-623A-4DBF-9D40-60B0C3E5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D31C79-8E1E-4EBE-A8E9-5CEB518C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BE50-E476-414C-9ECC-44F04080D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977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59C25-3EAA-402A-9C19-0D371FA1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B9F87E-47C1-42D4-A528-681A8744D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CD433B-0650-468A-BF65-FB83D37A7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4AAF7D-DB5D-461F-A764-481A9948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6CD36-4D4B-46BD-9B67-2BAEF2766258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0C7E95-2F35-4C78-8F8A-C8999FDA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F354E4-84C1-4517-9C51-380F3EE9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1BE50-E476-414C-9ECC-44F04080D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711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572D7A-F70E-44AC-B07D-D7D94739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E12A73-D656-4F35-A011-5AE27CF6C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6B67A-B009-4929-B2F6-B1984FD31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6CD36-4D4B-46BD-9B67-2BAEF2766258}" type="datetimeFigureOut">
              <a:rPr lang="es-CO" smtClean="0"/>
              <a:t>16/10/2024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6CDF5B-F86F-4938-A4B7-828C84408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118B9-4D8A-40E4-B726-D6535AAAE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1BE50-E476-414C-9ECC-44F04080DF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84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CA72E-13F2-464E-A168-51157B5F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TITULO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D5374-B9C1-4D75-ACB3-0CC597CC5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656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400000"/>
    </mc:Choice>
    <mc:Fallback xmlns="">
      <p:transition advClick="0" advTm="540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123AC-0D93-45D3-92F4-7F96A7BE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6.	Gobernanza de datos y regulación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839DF-87B6-4A27-B203-B32B4CEA8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417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400000"/>
    </mc:Choice>
    <mc:Fallback xmlns="">
      <p:transition advClick="0" advTm="540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61DB4-A6EB-4F05-AB49-4E4B16CC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Pedro </a:t>
            </a:r>
            <a:r>
              <a:rPr lang="es-MX" dirty="0" err="1"/>
              <a:t>TellezTendencias</a:t>
            </a:r>
            <a:r>
              <a:rPr lang="es-MX" dirty="0"/>
              <a:t> emergentes en la identidad digital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8AE8F9-B399-4572-8A5B-9123D989D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4224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400000"/>
    </mc:Choice>
    <mc:Fallback xmlns="">
      <p:transition advClick="0" advTm="540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97980-9926-4BC2-A8D7-07E22309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1.	Identidad </a:t>
            </a:r>
            <a:r>
              <a:rPr lang="es-MX" dirty="0" err="1"/>
              <a:t>Auto-soberana</a:t>
            </a:r>
            <a:r>
              <a:rPr lang="es-MX" dirty="0"/>
              <a:t> (</a:t>
            </a:r>
            <a:r>
              <a:rPr lang="es-MX" dirty="0" err="1"/>
              <a:t>Self-Sovereign</a:t>
            </a:r>
            <a:r>
              <a:rPr lang="es-MX" dirty="0"/>
              <a:t> </a:t>
            </a:r>
            <a:r>
              <a:rPr lang="es-MX" dirty="0" err="1"/>
              <a:t>Identity</a:t>
            </a:r>
            <a:r>
              <a:rPr lang="es-MX" dirty="0"/>
              <a:t> - SSI)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5897CF-C3D0-40E2-834E-A874EC2D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788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400000"/>
    </mc:Choice>
    <mc:Fallback xmlns="">
      <p:transition advClick="0" advTm="540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ACC77-52D2-493C-AB4D-0FD945B4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2.  </a:t>
            </a:r>
            <a:r>
              <a:rPr lang="es-MX" dirty="0" err="1"/>
              <a:t>Blockchain</a:t>
            </a:r>
            <a:r>
              <a:rPr lang="es-MX" dirty="0"/>
              <a:t> y tecnologías descentralizadas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0859F7-7836-456D-93DF-8C0DA39B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762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400000"/>
    </mc:Choice>
    <mc:Fallback xmlns="">
      <p:transition advClick="0" advTm="540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3F24B-364C-4C44-82C5-2C13CE30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Oscar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4386A6-2D45-4B42-84C8-836F9BBDA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072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400000"/>
    </mc:Choice>
    <mc:Fallback xmlns="">
      <p:transition advClick="0" advTm="540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C0E19-FE85-47E3-A4F3-57D359B6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 Autenticación sin contraseña (</a:t>
            </a:r>
            <a:r>
              <a:rPr lang="es-MX" dirty="0" err="1"/>
              <a:t>Passwordless</a:t>
            </a:r>
            <a:r>
              <a:rPr lang="es-MX" dirty="0"/>
              <a:t> </a:t>
            </a:r>
            <a:r>
              <a:rPr lang="es-MX" dirty="0" err="1"/>
              <a:t>Authentication</a:t>
            </a:r>
            <a:r>
              <a:rPr lang="es-MX" dirty="0"/>
              <a:t>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737E46-58B6-4F22-A80A-71241E96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74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400000"/>
    </mc:Choice>
    <mc:Fallback xmlns="">
      <p:transition advClick="0" advTm="540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5CDF9-F150-44D5-AB46-78F0F5C3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Autenticación </a:t>
            </a:r>
            <a:r>
              <a:rPr lang="es-MX" dirty="0" err="1"/>
              <a:t>multifactor</a:t>
            </a:r>
            <a:r>
              <a:rPr lang="es-MX" dirty="0"/>
              <a:t> (MFA) mejorada con IA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A120E-5CBF-4B20-B891-69A81CC2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163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400000"/>
    </mc:Choice>
    <mc:Fallback xmlns="">
      <p:transition advClick="0" advTm="540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569F5-7491-44A0-AE96-19B11C7C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Andrés </a:t>
            </a:r>
            <a:r>
              <a:rPr lang="es-CO" dirty="0" err="1"/>
              <a:t>Berdugo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582AD2-309F-409B-BFA0-A6BBABF3F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320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400000"/>
    </mc:Choice>
    <mc:Fallback xmlns="">
      <p:transition advClick="0" advTm="540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B5F6A-F3C0-4585-BB00-74D7826D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5.	Identidad Digital Federada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B49BBE-0DFB-4914-A250-5D7564E2E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633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400000"/>
    </mc:Choice>
    <mc:Fallback xmlns="">
      <p:transition advClick="0" advTm="540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22A96-46D9-4EB8-88F3-7E4ED79F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6.	Identidad Digital para el Internet de las Cosas (</a:t>
            </a:r>
            <a:r>
              <a:rPr lang="es-MX" dirty="0" err="1"/>
              <a:t>IoT</a:t>
            </a:r>
            <a:r>
              <a:rPr lang="es-MX" dirty="0"/>
              <a:t>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4B4EB-7A49-43F4-B865-65E058C81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56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400000"/>
    </mc:Choice>
    <mc:Fallback xmlns="">
      <p:transition advClick="0" advTm="540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 Identidad Digital Web3 en una Sociedad Descentralizada (SBTs) - Juan  Merodio">
            <a:extLst>
              <a:ext uri="{FF2B5EF4-FFF2-40B4-BE49-F238E27FC236}">
                <a16:creationId xmlns:a16="http://schemas.microsoft.com/office/drawing/2014/main" id="{9F1140A1-9705-4605-A852-D4D2421C2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0"/>
            <a:ext cx="13106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BE63573-B47C-4BFE-B2C3-BC8ACBE94EF3}"/>
              </a:ext>
            </a:extLst>
          </p:cNvPr>
          <p:cNvSpPr txBox="1"/>
          <p:nvPr/>
        </p:nvSpPr>
        <p:spPr>
          <a:xfrm>
            <a:off x="8048625" y="228600"/>
            <a:ext cx="3619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>
                <a:solidFill>
                  <a:schemeClr val="bg1"/>
                </a:solidFill>
              </a:rPr>
              <a:t>¿Qué es?</a:t>
            </a:r>
            <a:endParaRPr lang="es-CO" sz="66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0DB31E-E67B-4530-93F1-837AF8F9EAA3}"/>
              </a:ext>
            </a:extLst>
          </p:cNvPr>
          <p:cNvSpPr txBox="1"/>
          <p:nvPr/>
        </p:nvSpPr>
        <p:spPr>
          <a:xfrm>
            <a:off x="5000625" y="1392109"/>
            <a:ext cx="6572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</a:rPr>
              <a:t>Se refiere a la representación electrónica de una persona, entidad o cosa en el entorno digital.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41AE1C-89D4-41BA-A9EB-340FFA46AA3B}"/>
              </a:ext>
            </a:extLst>
          </p:cNvPr>
          <p:cNvSpPr txBox="1"/>
          <p:nvPr/>
        </p:nvSpPr>
        <p:spPr>
          <a:xfrm>
            <a:off x="8905875" y="4088800"/>
            <a:ext cx="293370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Información personal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063B991-68AE-4DA3-88D6-0571572D0E63}"/>
              </a:ext>
            </a:extLst>
          </p:cNvPr>
          <p:cNvSpPr txBox="1"/>
          <p:nvPr/>
        </p:nvSpPr>
        <p:spPr>
          <a:xfrm>
            <a:off x="5181600" y="6156602"/>
            <a:ext cx="293370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Datos de autenticación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4877FF-34E0-4D34-8DC0-32667C1AD4B4}"/>
              </a:ext>
            </a:extLst>
          </p:cNvPr>
          <p:cNvSpPr txBox="1"/>
          <p:nvPr/>
        </p:nvSpPr>
        <p:spPr>
          <a:xfrm>
            <a:off x="5200650" y="5455205"/>
            <a:ext cx="293370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Actividades digitales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92689A-DDDD-4C88-9C80-99D4D36FB8E7}"/>
              </a:ext>
            </a:extLst>
          </p:cNvPr>
          <p:cNvSpPr txBox="1"/>
          <p:nvPr/>
        </p:nvSpPr>
        <p:spPr>
          <a:xfrm>
            <a:off x="5191125" y="4791075"/>
            <a:ext cx="293370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Registros</a:t>
            </a:r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F573346-E5D5-4040-9024-07FB1538CBB1}"/>
              </a:ext>
            </a:extLst>
          </p:cNvPr>
          <p:cNvSpPr txBox="1"/>
          <p:nvPr/>
        </p:nvSpPr>
        <p:spPr>
          <a:xfrm>
            <a:off x="8905875" y="4772441"/>
            <a:ext cx="293370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Biometría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2CF0935-4663-465D-8C35-8CDCF9EC9A05}"/>
              </a:ext>
            </a:extLst>
          </p:cNvPr>
          <p:cNvSpPr txBox="1"/>
          <p:nvPr/>
        </p:nvSpPr>
        <p:spPr>
          <a:xfrm>
            <a:off x="8905875" y="5426095"/>
            <a:ext cx="293370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Certificación digitales</a:t>
            </a:r>
            <a:endParaRPr lang="es-CO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DC1FF37-20C3-42EC-8E75-E9D3711696A3}"/>
              </a:ext>
            </a:extLst>
          </p:cNvPr>
          <p:cNvSpPr txBox="1"/>
          <p:nvPr/>
        </p:nvSpPr>
        <p:spPr>
          <a:xfrm>
            <a:off x="8905875" y="6156602"/>
            <a:ext cx="2933700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Redes sociales</a:t>
            </a:r>
            <a:endParaRPr lang="es-CO" dirty="0"/>
          </a:p>
        </p:txBody>
      </p:sp>
      <p:pic>
        <p:nvPicPr>
          <p:cNvPr id="18" name="Gráfico 17" descr="Identificación de empleado con relleno sólido">
            <a:extLst>
              <a:ext uri="{FF2B5EF4-FFF2-40B4-BE49-F238E27FC236}">
                <a16:creationId xmlns:a16="http://schemas.microsoft.com/office/drawing/2014/main" id="{32378042-80C8-45C0-87DB-DC4E1141C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0" y="4634895"/>
            <a:ext cx="619125" cy="619125"/>
          </a:xfrm>
          <a:prstGeom prst="rect">
            <a:avLst/>
          </a:prstGeom>
        </p:spPr>
      </p:pic>
      <p:pic>
        <p:nvPicPr>
          <p:cNvPr id="20" name="Gráfico 19" descr="Identificación de empleado con relleno sólido">
            <a:extLst>
              <a:ext uri="{FF2B5EF4-FFF2-40B4-BE49-F238E27FC236}">
                <a16:creationId xmlns:a16="http://schemas.microsoft.com/office/drawing/2014/main" id="{4BCA02C2-D32A-40EE-B48D-8F31F2DCA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0074" y="3968196"/>
            <a:ext cx="619125" cy="619125"/>
          </a:xfrm>
          <a:prstGeom prst="rect">
            <a:avLst/>
          </a:prstGeom>
        </p:spPr>
      </p:pic>
      <p:pic>
        <p:nvPicPr>
          <p:cNvPr id="21" name="Gráfico 20" descr="Identificación de empleado con relleno sólido">
            <a:extLst>
              <a:ext uri="{FF2B5EF4-FFF2-40B4-BE49-F238E27FC236}">
                <a16:creationId xmlns:a16="http://schemas.microsoft.com/office/drawing/2014/main" id="{74CB75BD-E1A1-42EF-9163-E1949F76E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5787" y="4647544"/>
            <a:ext cx="619125" cy="619125"/>
          </a:xfrm>
          <a:prstGeom prst="rect">
            <a:avLst/>
          </a:prstGeom>
        </p:spPr>
      </p:pic>
      <p:pic>
        <p:nvPicPr>
          <p:cNvPr id="22" name="Gráfico 21" descr="Identificación de empleado con relleno sólido">
            <a:extLst>
              <a:ext uri="{FF2B5EF4-FFF2-40B4-BE49-F238E27FC236}">
                <a16:creationId xmlns:a16="http://schemas.microsoft.com/office/drawing/2014/main" id="{2DA41EF5-3C40-484C-B40B-494A94DEF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8649" y="5300989"/>
            <a:ext cx="619125" cy="619125"/>
          </a:xfrm>
          <a:prstGeom prst="rect">
            <a:avLst/>
          </a:prstGeom>
        </p:spPr>
      </p:pic>
      <p:pic>
        <p:nvPicPr>
          <p:cNvPr id="23" name="Gráfico 22" descr="Identificación de empleado con relleno sólido">
            <a:extLst>
              <a:ext uri="{FF2B5EF4-FFF2-40B4-BE49-F238E27FC236}">
                <a16:creationId xmlns:a16="http://schemas.microsoft.com/office/drawing/2014/main" id="{6B524AAF-855A-4D32-B62F-73D8E8EA0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2937" y="5966147"/>
            <a:ext cx="619125" cy="619125"/>
          </a:xfrm>
          <a:prstGeom prst="rect">
            <a:avLst/>
          </a:prstGeom>
        </p:spPr>
      </p:pic>
      <p:pic>
        <p:nvPicPr>
          <p:cNvPr id="24" name="Gráfico 23" descr="Identificación de empleado con relleno sólido">
            <a:extLst>
              <a:ext uri="{FF2B5EF4-FFF2-40B4-BE49-F238E27FC236}">
                <a16:creationId xmlns:a16="http://schemas.microsoft.com/office/drawing/2014/main" id="{9FC5B365-A4B1-4D0C-883E-DFBD826DA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4837" y="5300989"/>
            <a:ext cx="619125" cy="619125"/>
          </a:xfrm>
          <a:prstGeom prst="rect">
            <a:avLst/>
          </a:prstGeom>
        </p:spPr>
      </p:pic>
      <p:pic>
        <p:nvPicPr>
          <p:cNvPr id="25" name="Gráfico 24" descr="Identificación de empleado con relleno sólido">
            <a:extLst>
              <a:ext uri="{FF2B5EF4-FFF2-40B4-BE49-F238E27FC236}">
                <a16:creationId xmlns:a16="http://schemas.microsoft.com/office/drawing/2014/main" id="{00693B41-102F-4762-8A98-3EBEAD09C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9600" y="5987719"/>
            <a:ext cx="6191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1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400000"/>
    </mc:Choice>
    <mc:Fallback xmlns="">
      <p:transition advClick="0" advTm="540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6181F-AC22-4A81-8AB6-0A4F4788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Gracias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7475A9-7EB4-41D6-8638-45C99E1A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638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400000"/>
    </mc:Choice>
    <mc:Fallback xmlns="">
      <p:transition advClick="0" advTm="540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B6D0DF7-B6B2-47C4-B02D-A3A0D651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813"/>
            <a:ext cx="12192000" cy="688181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FD24312-82C8-468E-8B3A-8E0963D5E9E2}"/>
              </a:ext>
            </a:extLst>
          </p:cNvPr>
          <p:cNvSpPr txBox="1"/>
          <p:nvPr/>
        </p:nvSpPr>
        <p:spPr>
          <a:xfrm>
            <a:off x="123825" y="-23813"/>
            <a:ext cx="1158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>
                <a:solidFill>
                  <a:schemeClr val="bg1"/>
                </a:solidFill>
              </a:rPr>
              <a:t>Evolución de la identidad digital</a:t>
            </a:r>
            <a:endParaRPr lang="es-CO" sz="6600" b="1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94344CB-5E2E-4DF6-BEA9-A85F5A5D0EE4}"/>
              </a:ext>
            </a:extLst>
          </p:cNvPr>
          <p:cNvSpPr txBox="1"/>
          <p:nvPr/>
        </p:nvSpPr>
        <p:spPr>
          <a:xfrm>
            <a:off x="809625" y="1508389"/>
            <a:ext cx="29337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Entorno estático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BA0FCB8-CF65-4124-89E8-85308EBB2DC2}"/>
              </a:ext>
            </a:extLst>
          </p:cNvPr>
          <p:cNvSpPr txBox="1"/>
          <p:nvPr/>
        </p:nvSpPr>
        <p:spPr>
          <a:xfrm>
            <a:off x="8181975" y="1549986"/>
            <a:ext cx="293370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Entorno dinámico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FC1C46D-75BA-4DE5-A720-7C6212BEAF3B}"/>
              </a:ext>
            </a:extLst>
          </p:cNvPr>
          <p:cNvSpPr txBox="1"/>
          <p:nvPr/>
        </p:nvSpPr>
        <p:spPr>
          <a:xfrm>
            <a:off x="600075" y="2274838"/>
            <a:ext cx="3352800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Datos básicos almacenados en servidores centralizados.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Uso en correos electrónicos y sector financiero.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</a:rPr>
              <a:t>Dependiente de terceros.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</a:rPr>
              <a:t>Enfoque aislado.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bg1"/>
                </a:solidFill>
              </a:rPr>
              <a:t>Verificación manual.</a:t>
            </a:r>
          </a:p>
          <a:p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34CE3B3-092C-4DB9-BDA9-777223169CA8}"/>
              </a:ext>
            </a:extLst>
          </p:cNvPr>
          <p:cNvSpPr txBox="1"/>
          <p:nvPr/>
        </p:nvSpPr>
        <p:spPr>
          <a:xfrm>
            <a:off x="8048625" y="2274838"/>
            <a:ext cx="3352800" cy="31393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Datos declarados de los usuarios, mas allá de la información básica.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Comportamiento en la red (historial de búsquedas, compras realizadas, interacciones en redes sociales, entre otros).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Garantías de seguridad y privacidad de la información.</a:t>
            </a:r>
            <a:endParaRPr lang="es-CO" dirty="0">
              <a:solidFill>
                <a:schemeClr val="bg1"/>
              </a:solidFill>
            </a:endParaRPr>
          </a:p>
          <a:p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3" name="Flecha: curvada hacia arriba 12">
            <a:extLst>
              <a:ext uri="{FF2B5EF4-FFF2-40B4-BE49-F238E27FC236}">
                <a16:creationId xmlns:a16="http://schemas.microsoft.com/office/drawing/2014/main" id="{BA19105A-27D7-48F2-A1E8-296489138B4C}"/>
              </a:ext>
            </a:extLst>
          </p:cNvPr>
          <p:cNvSpPr/>
          <p:nvPr/>
        </p:nvSpPr>
        <p:spPr>
          <a:xfrm>
            <a:off x="3367088" y="5414158"/>
            <a:ext cx="4976812" cy="1443841"/>
          </a:xfrm>
          <a:prstGeom prst="curvedUpArrow">
            <a:avLst>
              <a:gd name="adj1" fmla="val 19952"/>
              <a:gd name="adj2" fmla="val 50000"/>
              <a:gd name="adj3" fmla="val 4389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pic>
        <p:nvPicPr>
          <p:cNvPr id="15" name="Gráfico 14" descr="Internet con relleno sólido">
            <a:extLst>
              <a:ext uri="{FF2B5EF4-FFF2-40B4-BE49-F238E27FC236}">
                <a16:creationId xmlns:a16="http://schemas.microsoft.com/office/drawing/2014/main" id="{6EC42FC6-7A25-4A84-AA63-553A3AA7D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9977" y="5738345"/>
            <a:ext cx="914400" cy="914400"/>
          </a:xfrm>
          <a:prstGeom prst="rect">
            <a:avLst/>
          </a:prstGeom>
        </p:spPr>
      </p:pic>
      <p:pic>
        <p:nvPicPr>
          <p:cNvPr id="17" name="Gráfico 16" descr="Informática en la nube con relleno sólido">
            <a:extLst>
              <a:ext uri="{FF2B5EF4-FFF2-40B4-BE49-F238E27FC236}">
                <a16:creationId xmlns:a16="http://schemas.microsoft.com/office/drawing/2014/main" id="{73E4625D-101D-4020-811F-DEA3EEC8D2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8537" y="5634770"/>
            <a:ext cx="914400" cy="914400"/>
          </a:xfrm>
          <a:prstGeom prst="rect">
            <a:avLst/>
          </a:prstGeom>
        </p:spPr>
      </p:pic>
      <p:pic>
        <p:nvPicPr>
          <p:cNvPr id="19" name="Gráfico 18" descr="Robot con relleno sólido">
            <a:extLst>
              <a:ext uri="{FF2B5EF4-FFF2-40B4-BE49-F238E27FC236}">
                <a16:creationId xmlns:a16="http://schemas.microsoft.com/office/drawing/2014/main" id="{6A88425B-4879-4DB3-8447-398344B603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4824" y="5663345"/>
            <a:ext cx="914400" cy="91440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62F2D9C7-8CF0-4EDF-8C92-BEEB43434842}"/>
              </a:ext>
            </a:extLst>
          </p:cNvPr>
          <p:cNvSpPr txBox="1"/>
          <p:nvPr/>
        </p:nvSpPr>
        <p:spPr>
          <a:xfrm>
            <a:off x="8217394" y="6091970"/>
            <a:ext cx="2933700" cy="523220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Desafíos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63311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400000"/>
    </mc:Choice>
    <mc:Fallback xmlns="">
      <p:transition advClick="0" advTm="540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403EF3F3-64A8-4D70-BD65-26B25CB85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078429F-8DB6-49D5-88F0-832F055DB3A5}"/>
              </a:ext>
            </a:extLst>
          </p:cNvPr>
          <p:cNvSpPr txBox="1"/>
          <p:nvPr/>
        </p:nvSpPr>
        <p:spPr>
          <a:xfrm>
            <a:off x="304800" y="19050"/>
            <a:ext cx="1158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b="1" dirty="0">
                <a:solidFill>
                  <a:schemeClr val="bg1"/>
                </a:solidFill>
              </a:rPr>
              <a:t>Privacidad y protección de información</a:t>
            </a:r>
            <a:endParaRPr lang="es-CO" sz="5400" b="1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FD180D-E730-4B7B-8CE7-D5A9905D833D}"/>
              </a:ext>
            </a:extLst>
          </p:cNvPr>
          <p:cNvSpPr txBox="1"/>
          <p:nvPr/>
        </p:nvSpPr>
        <p:spPr>
          <a:xfrm>
            <a:off x="133349" y="2028826"/>
            <a:ext cx="3590926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Centralización vs. Descentralización de identidades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0BB307-5FE0-4A59-A19B-A49ACA9D4385}"/>
              </a:ext>
            </a:extLst>
          </p:cNvPr>
          <p:cNvSpPr txBox="1"/>
          <p:nvPr/>
        </p:nvSpPr>
        <p:spPr>
          <a:xfrm>
            <a:off x="4300537" y="5800726"/>
            <a:ext cx="3590926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Uso inadecuado de datos personales</a:t>
            </a:r>
          </a:p>
          <a:p>
            <a:pPr algn="ctr"/>
            <a:r>
              <a:rPr lang="es-ES" dirty="0"/>
              <a:t>(Usabilidad)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6CC2D3-D803-4815-921A-11CA1A33AE4A}"/>
              </a:ext>
            </a:extLst>
          </p:cNvPr>
          <p:cNvSpPr txBox="1"/>
          <p:nvPr/>
        </p:nvSpPr>
        <p:spPr>
          <a:xfrm>
            <a:off x="323848" y="5800726"/>
            <a:ext cx="3590926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Fuga de datos y violaciones de privacidad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2C2FFE5-44AA-4999-8FC6-D86451D0E87E}"/>
              </a:ext>
            </a:extLst>
          </p:cNvPr>
          <p:cNvSpPr txBox="1"/>
          <p:nvPr/>
        </p:nvSpPr>
        <p:spPr>
          <a:xfrm>
            <a:off x="8277226" y="5800726"/>
            <a:ext cx="3590926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O" dirty="0"/>
              <a:t>Cumplimiento de normativas globales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0351690C-E838-4A33-A538-52433C6BD134}"/>
              </a:ext>
            </a:extLst>
          </p:cNvPr>
          <p:cNvSpPr/>
          <p:nvPr/>
        </p:nvSpPr>
        <p:spPr>
          <a:xfrm>
            <a:off x="1600198" y="2905125"/>
            <a:ext cx="519113" cy="2609850"/>
          </a:xfrm>
          <a:prstGeom prst="down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46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400000"/>
    </mc:Choice>
    <mc:Fallback xmlns="">
      <p:transition advClick="0" advTm="540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F751F-6D7F-46EC-B522-718056DB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Enrique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0E137D-099F-43D6-8CA2-EB1A916A2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23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400000"/>
    </mc:Choice>
    <mc:Fallback xmlns="">
      <p:transition advClick="0" advTm="540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1A636-D3A2-4FA3-ADBF-CF55EC8A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 Interoperabilidad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DBB80-1CBF-445F-91DD-84C4F761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64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400000"/>
    </mc:Choice>
    <mc:Fallback xmlns="">
      <p:transition advClick="0" advTm="540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575A2-32DE-424C-A701-53307587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4. Seguridad y fraude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48BB2-44AA-4BDC-AE5E-47FB5B869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975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400000"/>
    </mc:Choice>
    <mc:Fallback xmlns="">
      <p:transition advClick="0" advTm="540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D7D7A-8958-4FA2-B276-117158E3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Raul</a:t>
            </a:r>
            <a:r>
              <a:rPr lang="es-MX" dirty="0"/>
              <a:t> Garay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C5BB57-E45C-47FD-8AC8-E5D3BE66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524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400000"/>
    </mc:Choice>
    <mc:Fallback xmlns="">
      <p:transition advClick="0" advTm="540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B7DE7-63C5-48E2-ABD6-C29042A2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5.	Autenticación y acceso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C09A13-4035-4711-87ED-8DE3DE2E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095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400000"/>
    </mc:Choice>
    <mc:Fallback xmlns="">
      <p:transition advClick="0" advTm="5400000"/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236</Words>
  <Application>Microsoft Office PowerPoint</Application>
  <PresentationFormat>Panorámica</PresentationFormat>
  <Paragraphs>44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TITULO</vt:lpstr>
      <vt:lpstr>Presentación de PowerPoint</vt:lpstr>
      <vt:lpstr>Presentación de PowerPoint</vt:lpstr>
      <vt:lpstr>Presentación de PowerPoint</vt:lpstr>
      <vt:lpstr>Enrique</vt:lpstr>
      <vt:lpstr>3. Interoperabilidad</vt:lpstr>
      <vt:lpstr>4. Seguridad y fraude</vt:lpstr>
      <vt:lpstr>Raul Garay</vt:lpstr>
      <vt:lpstr>5. Autenticación y acceso</vt:lpstr>
      <vt:lpstr>6. Gobernanza de datos y regulación</vt:lpstr>
      <vt:lpstr>Pedro TellezTendencias emergentes en la identidad digital</vt:lpstr>
      <vt:lpstr>1. Identidad Auto-soberana (Self-Sovereign Identity - SSI) </vt:lpstr>
      <vt:lpstr>2.  Blockchain y tecnologías descentralizadas</vt:lpstr>
      <vt:lpstr>Oscar</vt:lpstr>
      <vt:lpstr>3. Autenticación sin contraseña (Passwordless Authentication)</vt:lpstr>
      <vt:lpstr>4. Autenticación multifactor (MFA) mejorada con IA</vt:lpstr>
      <vt:lpstr>Andrés Berdugo</vt:lpstr>
      <vt:lpstr>5. Identidad Digital Federada</vt:lpstr>
      <vt:lpstr>6. Identidad Digital para el Internet de las Cosas (IoT)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CAMILO MOLANO MENDIETA</dc:creator>
  <cp:lastModifiedBy>ANDRES CAMILO MOLANO MENDIETA</cp:lastModifiedBy>
  <cp:revision>15</cp:revision>
  <dcterms:created xsi:type="dcterms:W3CDTF">2024-10-14T16:36:54Z</dcterms:created>
  <dcterms:modified xsi:type="dcterms:W3CDTF">2024-10-17T04:39:42Z</dcterms:modified>
</cp:coreProperties>
</file>