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5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72"/>
  </p:normalViewPr>
  <p:slideViewPr>
    <p:cSldViewPr snapToGrid="0" snapToObjects="1">
      <p:cViewPr varScale="1">
        <p:scale>
          <a:sx n="89" d="100"/>
          <a:sy n="89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255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 </a:t>
            </a:r>
            <a:r>
              <a:rPr lang="en-US" sz="12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identidad</a:t>
            </a: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digital es un </a:t>
            </a:r>
            <a:r>
              <a:rPr lang="en-US" sz="12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concepto</a:t>
            </a: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fundamental </a:t>
            </a:r>
            <a:r>
              <a:rPr lang="en-US" sz="12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</a:t>
            </a: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</a:t>
            </a: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mundo</a:t>
            </a: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digital </a:t>
            </a:r>
            <a:r>
              <a:rPr lang="en-US" sz="12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moderno</a:t>
            </a: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</a:t>
            </a:r>
            <a:r>
              <a:rPr lang="en-US" sz="12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Abarca</a:t>
            </a: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identificadores</a:t>
            </a: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únicos</a:t>
            </a: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12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atributos</a:t>
            </a: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y </a:t>
            </a:r>
            <a:r>
              <a:rPr lang="en-US" sz="12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datos</a:t>
            </a: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biométricos</a:t>
            </a: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que </a:t>
            </a:r>
            <a:r>
              <a:rPr lang="en-US" sz="12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representan</a:t>
            </a: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 </a:t>
            </a:r>
            <a:r>
              <a:rPr lang="en-US" sz="12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individuos</a:t>
            </a: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12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organizaciones</a:t>
            </a: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y </a:t>
            </a:r>
            <a:r>
              <a:rPr lang="en-US" sz="12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dispositivos</a:t>
            </a: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</a:t>
            </a: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entornos</a:t>
            </a: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electrónicos</a:t>
            </a: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Es </a:t>
            </a:r>
            <a:r>
              <a:rPr lang="en-US" sz="12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</a:t>
            </a: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equivalente</a:t>
            </a: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digital del </a:t>
            </a:r>
            <a:r>
              <a:rPr lang="en-US" sz="12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documento</a:t>
            </a: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</a:t>
            </a:r>
            <a:r>
              <a:rPr lang="en-US" sz="12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identidad</a:t>
            </a: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físico</a:t>
            </a: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12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permitiendo</a:t>
            </a: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la </a:t>
            </a:r>
            <a:r>
              <a:rPr lang="en-US" sz="12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verificación</a:t>
            </a: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y </a:t>
            </a:r>
            <a:r>
              <a:rPr lang="en-US" sz="12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autenticación</a:t>
            </a: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la </a:t>
            </a:r>
            <a:r>
              <a:rPr lang="en-US" sz="12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identidad</a:t>
            </a: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para acceder a </a:t>
            </a:r>
            <a:r>
              <a:rPr lang="en-US" sz="12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servicios</a:t>
            </a: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y derechos </a:t>
            </a:r>
            <a:r>
              <a:rPr lang="en-US" sz="12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</a:t>
            </a: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</a:t>
            </a: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dirty="0" err="1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mundo</a:t>
            </a:r>
            <a:r>
              <a:rPr lang="en-US" sz="12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digital.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  <p:txBody>
          <a:bodyPr/>
          <a:lstStyle/>
          <a:p>
            <a:endParaRPr lang="es-ES_tradnl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6419" y="1535668"/>
            <a:ext cx="4881443" cy="515814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46773" y="665798"/>
            <a:ext cx="7450455" cy="31300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216"/>
              </a:lnSpc>
              <a:buNone/>
            </a:pPr>
            <a:r>
              <a:rPr lang="en-US" sz="6573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Desafíos y tendencias de la identidad digital</a:t>
            </a:r>
            <a:endParaRPr lang="en-US" sz="6573" dirty="0"/>
          </a:p>
        </p:txBody>
      </p:sp>
      <p:sp>
        <p:nvSpPr>
          <p:cNvPr id="7" name="Text 3"/>
          <p:cNvSpPr/>
          <p:nvPr/>
        </p:nvSpPr>
        <p:spPr>
          <a:xfrm>
            <a:off x="846773" y="4158734"/>
            <a:ext cx="7450455" cy="27095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48"/>
              </a:lnSpc>
              <a:buNone/>
            </a:pPr>
            <a:endParaRPr lang="en-US" sz="1905" dirty="0"/>
          </a:p>
        </p:txBody>
      </p:sp>
      <p:sp>
        <p:nvSpPr>
          <p:cNvPr id="8" name="Shape 4"/>
          <p:cNvSpPr/>
          <p:nvPr/>
        </p:nvSpPr>
        <p:spPr>
          <a:xfrm>
            <a:off x="846773" y="7158514"/>
            <a:ext cx="387072" cy="387072"/>
          </a:xfrm>
          <a:prstGeom prst="roundRect">
            <a:avLst>
              <a:gd name="adj" fmla="val 23621150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s-ES_tradnl"/>
          </a:p>
        </p:txBody>
      </p:sp>
      <p:sp>
        <p:nvSpPr>
          <p:cNvPr id="10" name="Text 5"/>
          <p:cNvSpPr/>
          <p:nvPr/>
        </p:nvSpPr>
        <p:spPr>
          <a:xfrm>
            <a:off x="1354812" y="5921217"/>
            <a:ext cx="4261247" cy="4233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334"/>
              </a:lnSpc>
              <a:buNone/>
            </a:pPr>
            <a:r>
              <a:rPr lang="en-US" sz="2381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</a:rPr>
              <a:t>GRUPO 3</a:t>
            </a:r>
          </a:p>
          <a:p>
            <a:pPr marL="0" indent="0" algn="l">
              <a:lnSpc>
                <a:spcPts val="3334"/>
              </a:lnSpc>
              <a:buNone/>
            </a:pPr>
            <a:r>
              <a:rPr lang="en-US" sz="2381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</a:rPr>
              <a:t>MY Lagos Leonardo</a:t>
            </a:r>
          </a:p>
          <a:p>
            <a:pPr marL="0" indent="0" algn="l">
              <a:lnSpc>
                <a:spcPts val="3334"/>
              </a:lnSpc>
              <a:buNone/>
            </a:pPr>
            <a:r>
              <a:rPr lang="en-US" sz="2381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</a:rPr>
              <a:t>MY Hidalgo Javier</a:t>
            </a:r>
          </a:p>
          <a:p>
            <a:pPr marL="0" indent="0" algn="l">
              <a:lnSpc>
                <a:spcPts val="3334"/>
              </a:lnSpc>
              <a:buNone/>
            </a:pPr>
            <a:r>
              <a:rPr lang="en-US" sz="2381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</a:rPr>
              <a:t>CC Moreno Pablo</a:t>
            </a:r>
          </a:p>
          <a:p>
            <a:pPr marL="0" indent="0" algn="l">
              <a:lnSpc>
                <a:spcPts val="3334"/>
              </a:lnSpc>
              <a:buNone/>
            </a:pPr>
            <a:r>
              <a:rPr lang="en-US" sz="2381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</a:rPr>
              <a:t>CC Zambrano Edgar</a:t>
            </a:r>
            <a:endParaRPr lang="en-US" sz="238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/>
    </mc:Choice>
    <mc:Fallback>
      <p:transition spd="slow" advTm="6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  <p:txBody>
          <a:bodyPr/>
          <a:lstStyle/>
          <a:p>
            <a:endParaRPr lang="es-ES_tradnl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527" y="2767727"/>
            <a:ext cx="5051227" cy="26940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9124" y="1167646"/>
            <a:ext cx="7288054" cy="54387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83"/>
              </a:lnSpc>
              <a:buNone/>
            </a:pPr>
            <a:r>
              <a:rPr lang="en-US" sz="3426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Componentes de la identidad digital</a:t>
            </a:r>
            <a:endParaRPr lang="en-US" sz="3426" dirty="0"/>
          </a:p>
        </p:txBody>
      </p:sp>
      <p:sp>
        <p:nvSpPr>
          <p:cNvPr id="7" name="Shape 3"/>
          <p:cNvSpPr/>
          <p:nvPr/>
        </p:nvSpPr>
        <p:spPr>
          <a:xfrm>
            <a:off x="609124" y="1972508"/>
            <a:ext cx="7925753" cy="1281113"/>
          </a:xfrm>
          <a:prstGeom prst="roundRect">
            <a:avLst>
              <a:gd name="adj" fmla="val 2038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8" name="Text 4"/>
          <p:cNvSpPr/>
          <p:nvPr/>
        </p:nvSpPr>
        <p:spPr>
          <a:xfrm>
            <a:off x="783074" y="2146459"/>
            <a:ext cx="2175510" cy="2718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41"/>
              </a:lnSpc>
              <a:buNone/>
            </a:pPr>
            <a:r>
              <a:rPr lang="en-US" sz="171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Identificadores</a:t>
            </a:r>
            <a:endParaRPr lang="en-US" sz="1713" dirty="0"/>
          </a:p>
        </p:txBody>
      </p:sp>
      <p:sp>
        <p:nvSpPr>
          <p:cNvPr id="9" name="Text 5"/>
          <p:cNvSpPr/>
          <p:nvPr/>
        </p:nvSpPr>
        <p:spPr>
          <a:xfrm>
            <a:off x="783074" y="2522696"/>
            <a:ext cx="7577852" cy="5569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93"/>
              </a:lnSpc>
              <a:buNone/>
            </a:pPr>
            <a:r>
              <a:rPr lang="en-US" sz="137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Marcadores únicos como correos electrónicos, nombres de usuario y números de teléfono que distinguen una identidad digital de otra.</a:t>
            </a:r>
            <a:endParaRPr lang="en-US" sz="1370" dirty="0"/>
          </a:p>
        </p:txBody>
      </p:sp>
      <p:sp>
        <p:nvSpPr>
          <p:cNvPr id="10" name="Shape 6"/>
          <p:cNvSpPr/>
          <p:nvPr/>
        </p:nvSpPr>
        <p:spPr>
          <a:xfrm>
            <a:off x="609124" y="3427571"/>
            <a:ext cx="7925753" cy="1002625"/>
          </a:xfrm>
          <a:prstGeom prst="roundRect">
            <a:avLst>
              <a:gd name="adj" fmla="val 2604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11" name="Text 7"/>
          <p:cNvSpPr/>
          <p:nvPr/>
        </p:nvSpPr>
        <p:spPr>
          <a:xfrm>
            <a:off x="783074" y="3601522"/>
            <a:ext cx="2175510" cy="2718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41"/>
              </a:lnSpc>
              <a:buNone/>
            </a:pPr>
            <a:r>
              <a:rPr lang="en-US" sz="171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Credenciales</a:t>
            </a:r>
            <a:endParaRPr lang="en-US" sz="1713" dirty="0"/>
          </a:p>
        </p:txBody>
      </p:sp>
      <p:sp>
        <p:nvSpPr>
          <p:cNvPr id="12" name="Text 8"/>
          <p:cNvSpPr/>
          <p:nvPr/>
        </p:nvSpPr>
        <p:spPr>
          <a:xfrm>
            <a:off x="783074" y="3977759"/>
            <a:ext cx="7577852" cy="2784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3"/>
              </a:lnSpc>
              <a:buNone/>
            </a:pPr>
            <a:r>
              <a:rPr lang="en-US" sz="137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Contraseñas, PINs y datos biométricos utilizados para autenticar la identidad.</a:t>
            </a:r>
            <a:endParaRPr lang="en-US" sz="1370" dirty="0"/>
          </a:p>
        </p:txBody>
      </p:sp>
      <p:sp>
        <p:nvSpPr>
          <p:cNvPr id="13" name="Shape 9"/>
          <p:cNvSpPr/>
          <p:nvPr/>
        </p:nvSpPr>
        <p:spPr>
          <a:xfrm>
            <a:off x="609124" y="4604147"/>
            <a:ext cx="7925753" cy="1002625"/>
          </a:xfrm>
          <a:prstGeom prst="roundRect">
            <a:avLst>
              <a:gd name="adj" fmla="val 2604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14" name="Text 10"/>
          <p:cNvSpPr/>
          <p:nvPr/>
        </p:nvSpPr>
        <p:spPr>
          <a:xfrm>
            <a:off x="783074" y="4778097"/>
            <a:ext cx="2175510" cy="2718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41"/>
              </a:lnSpc>
              <a:buNone/>
            </a:pPr>
            <a:r>
              <a:rPr lang="en-US" sz="171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Atributos</a:t>
            </a:r>
            <a:endParaRPr lang="en-US" sz="1713" dirty="0"/>
          </a:p>
        </p:txBody>
      </p:sp>
      <p:sp>
        <p:nvSpPr>
          <p:cNvPr id="15" name="Text 11"/>
          <p:cNvSpPr/>
          <p:nvPr/>
        </p:nvSpPr>
        <p:spPr>
          <a:xfrm>
            <a:off x="783074" y="5154335"/>
            <a:ext cx="7577852" cy="2784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93"/>
              </a:lnSpc>
              <a:buNone/>
            </a:pPr>
            <a:r>
              <a:rPr lang="en-US" sz="137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Información asociada a la identidad como nombre, edad y género.</a:t>
            </a:r>
            <a:endParaRPr lang="en-US" sz="1370" dirty="0"/>
          </a:p>
        </p:txBody>
      </p:sp>
      <p:sp>
        <p:nvSpPr>
          <p:cNvPr id="16" name="Shape 12"/>
          <p:cNvSpPr/>
          <p:nvPr/>
        </p:nvSpPr>
        <p:spPr>
          <a:xfrm>
            <a:off x="609124" y="5780723"/>
            <a:ext cx="7925753" cy="1281113"/>
          </a:xfrm>
          <a:prstGeom prst="roundRect">
            <a:avLst>
              <a:gd name="adj" fmla="val 2038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17" name="Text 13"/>
          <p:cNvSpPr/>
          <p:nvPr/>
        </p:nvSpPr>
        <p:spPr>
          <a:xfrm>
            <a:off x="783074" y="5954673"/>
            <a:ext cx="2653665" cy="27182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41"/>
              </a:lnSpc>
              <a:buNone/>
            </a:pPr>
            <a:r>
              <a:rPr lang="en-US" sz="171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Datos de comportamiento</a:t>
            </a:r>
            <a:endParaRPr lang="en-US" sz="1713" dirty="0"/>
          </a:p>
        </p:txBody>
      </p:sp>
      <p:sp>
        <p:nvSpPr>
          <p:cNvPr id="18" name="Text 14"/>
          <p:cNvSpPr/>
          <p:nvPr/>
        </p:nvSpPr>
        <p:spPr>
          <a:xfrm>
            <a:off x="783074" y="6330910"/>
            <a:ext cx="7577852" cy="5569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93"/>
              </a:lnSpc>
              <a:buNone/>
            </a:pPr>
            <a:r>
              <a:rPr lang="en-US" sz="137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Patrones y hábitos como ubicación y horarios que ayudan a verificar información y detectar fraudes.</a:t>
            </a:r>
            <a:endParaRPr lang="en-US" sz="137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/>
    </mc:Choice>
    <mc:Fallback>
      <p:transition spd="slow" advTm="6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  <p:txBody>
          <a:bodyPr/>
          <a:lstStyle/>
          <a:p>
            <a:endParaRPr lang="es-ES_tradnl" dirty="0"/>
          </a:p>
        </p:txBody>
      </p:sp>
      <p:sp>
        <p:nvSpPr>
          <p:cNvPr id="4" name="Text 2"/>
          <p:cNvSpPr/>
          <p:nvPr/>
        </p:nvSpPr>
        <p:spPr>
          <a:xfrm>
            <a:off x="864037" y="1812607"/>
            <a:ext cx="9903381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s-ES_tradnl" sz="486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Aplicaciones Nivel Gobierno de la identidad digital</a:t>
            </a:r>
            <a:endParaRPr lang="es-ES_tradnl" sz="4860"/>
          </a:p>
        </p:txBody>
      </p:sp>
      <p:sp>
        <p:nvSpPr>
          <p:cNvPr id="5" name="Text 3"/>
          <p:cNvSpPr/>
          <p:nvPr/>
        </p:nvSpPr>
        <p:spPr>
          <a:xfrm>
            <a:off x="864037" y="3201233"/>
            <a:ext cx="3898821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038"/>
              </a:lnSpc>
              <a:buNone/>
            </a:pPr>
            <a:r>
              <a:rPr lang="en-US" sz="2430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Sistemas nacionales de identificación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219575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110"/>
              </a:lnSpc>
              <a:buNone/>
            </a:pPr>
            <a:r>
              <a:rPr lang="en-US" sz="1944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Permiten a los ciudadanos acceder de manera segura a servicios gubernamentales a través de firmas digitales y autenticación.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201233"/>
            <a:ext cx="3898821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038"/>
              </a:lnSpc>
              <a:buNone/>
            </a:pPr>
            <a:r>
              <a:rPr lang="en-US" sz="2430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Ciberseguridad y prevención de fraudes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219575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110"/>
              </a:lnSpc>
              <a:buNone/>
            </a:pPr>
            <a:r>
              <a:rPr lang="en-US" sz="1944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Ayudan a evitar robos de identidad y mejorar la seguridad de los sistemas digitales.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201233"/>
            <a:ext cx="3834527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38"/>
              </a:lnSpc>
              <a:buNone/>
            </a:pPr>
            <a:r>
              <a:rPr lang="en-US" sz="2430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Ciudades inteligentes e IoT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3833813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3110"/>
              </a:lnSpc>
              <a:buNone/>
            </a:pPr>
            <a:r>
              <a:rPr lang="en-US" sz="1944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Facilitan la interconexión y el control de dispositivos y servicios en entornos urbanos.</a:t>
            </a:r>
            <a:endParaRPr lang="en-US" sz="1944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"/>
    </mc:Choice>
    <mc:Fallback>
      <p:transition spd="slow" advTm="6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  <p:txBody>
          <a:bodyPr/>
          <a:lstStyle/>
          <a:p>
            <a:endParaRPr lang="es-ES_tradnl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78" y="2313384"/>
            <a:ext cx="4998125" cy="360283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70057" y="1005721"/>
            <a:ext cx="7776686" cy="12208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807"/>
              </a:lnSpc>
              <a:buNone/>
            </a:pPr>
            <a:r>
              <a:rPr lang="en-US" sz="3845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TENDENCIA: </a:t>
            </a:r>
            <a:r>
              <a:rPr lang="en-US" sz="3845" dirty="0" err="1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Sistemas</a:t>
            </a:r>
            <a:r>
              <a:rPr lang="en-US" sz="3845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nacionales de identificación digital</a:t>
            </a:r>
            <a:endParaRPr lang="en-US" sz="3845" dirty="0"/>
          </a:p>
        </p:txBody>
      </p:sp>
      <p:sp>
        <p:nvSpPr>
          <p:cNvPr id="7" name="Shape 3"/>
          <p:cNvSpPr/>
          <p:nvPr/>
        </p:nvSpPr>
        <p:spPr>
          <a:xfrm>
            <a:off x="6451521" y="2519482"/>
            <a:ext cx="22860" cy="4704278"/>
          </a:xfrm>
          <a:prstGeom prst="roundRect">
            <a:avLst>
              <a:gd name="adj" fmla="val 128176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8" name="Shape 4"/>
          <p:cNvSpPr/>
          <p:nvPr/>
        </p:nvSpPr>
        <p:spPr>
          <a:xfrm>
            <a:off x="6659820" y="2947392"/>
            <a:ext cx="683657" cy="22860"/>
          </a:xfrm>
          <a:prstGeom prst="roundRect">
            <a:avLst>
              <a:gd name="adj" fmla="val 128176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9" name="Shape 5"/>
          <p:cNvSpPr/>
          <p:nvPr/>
        </p:nvSpPr>
        <p:spPr>
          <a:xfrm>
            <a:off x="6243221" y="2739152"/>
            <a:ext cx="439460" cy="439460"/>
          </a:xfrm>
          <a:prstGeom prst="roundRect">
            <a:avLst>
              <a:gd name="adj" fmla="val 6668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10" name="Text 6"/>
          <p:cNvSpPr/>
          <p:nvPr/>
        </p:nvSpPr>
        <p:spPr>
          <a:xfrm>
            <a:off x="6405979" y="2812375"/>
            <a:ext cx="113943" cy="293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7"/>
              </a:lnSpc>
              <a:buNone/>
            </a:pPr>
            <a:r>
              <a:rPr lang="en-US" sz="2307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307" dirty="0"/>
          </a:p>
        </p:txBody>
      </p:sp>
      <p:sp>
        <p:nvSpPr>
          <p:cNvPr id="11" name="Text 7"/>
          <p:cNvSpPr/>
          <p:nvPr/>
        </p:nvSpPr>
        <p:spPr>
          <a:xfrm>
            <a:off x="7537252" y="2714744"/>
            <a:ext cx="2909530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192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Acceso seguro a servicios</a:t>
            </a:r>
            <a:endParaRPr lang="en-US" sz="1923" dirty="0"/>
          </a:p>
        </p:txBody>
      </p:sp>
      <p:sp>
        <p:nvSpPr>
          <p:cNvPr id="12" name="Text 8"/>
          <p:cNvSpPr/>
          <p:nvPr/>
        </p:nvSpPr>
        <p:spPr>
          <a:xfrm>
            <a:off x="7537252" y="3137059"/>
            <a:ext cx="6409492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1538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Los usuarios pueden acceder de manera segura a servicios gubernamentales a través de firmas digitales y autenticación.</a:t>
            </a:r>
            <a:endParaRPr lang="en-US" sz="1538" dirty="0"/>
          </a:p>
        </p:txBody>
      </p:sp>
      <p:sp>
        <p:nvSpPr>
          <p:cNvPr id="13" name="Shape 9"/>
          <p:cNvSpPr/>
          <p:nvPr/>
        </p:nvSpPr>
        <p:spPr>
          <a:xfrm>
            <a:off x="6659820" y="4580573"/>
            <a:ext cx="683657" cy="22860"/>
          </a:xfrm>
          <a:prstGeom prst="roundRect">
            <a:avLst>
              <a:gd name="adj" fmla="val 128176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14" name="Shape 10"/>
          <p:cNvSpPr/>
          <p:nvPr/>
        </p:nvSpPr>
        <p:spPr>
          <a:xfrm>
            <a:off x="6243221" y="4372332"/>
            <a:ext cx="439460" cy="439460"/>
          </a:xfrm>
          <a:prstGeom prst="roundRect">
            <a:avLst>
              <a:gd name="adj" fmla="val 6668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15" name="Text 11"/>
          <p:cNvSpPr/>
          <p:nvPr/>
        </p:nvSpPr>
        <p:spPr>
          <a:xfrm>
            <a:off x="6382167" y="4445556"/>
            <a:ext cx="161449" cy="293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7"/>
              </a:lnSpc>
              <a:buNone/>
            </a:pPr>
            <a:r>
              <a:rPr lang="en-US" sz="2307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307" dirty="0"/>
          </a:p>
        </p:txBody>
      </p:sp>
      <p:sp>
        <p:nvSpPr>
          <p:cNvPr id="16" name="Text 12"/>
          <p:cNvSpPr/>
          <p:nvPr/>
        </p:nvSpPr>
        <p:spPr>
          <a:xfrm>
            <a:off x="7537252" y="4347924"/>
            <a:ext cx="3700582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192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Reducción de robos de identidad</a:t>
            </a:r>
            <a:endParaRPr lang="en-US" sz="1923" dirty="0"/>
          </a:p>
        </p:txBody>
      </p:sp>
      <p:sp>
        <p:nvSpPr>
          <p:cNvPr id="17" name="Text 13"/>
          <p:cNvSpPr/>
          <p:nvPr/>
        </p:nvSpPr>
        <p:spPr>
          <a:xfrm>
            <a:off x="7537252" y="4770239"/>
            <a:ext cx="6409492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1538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 evitar la necesidad de presentar documentos físicos, se disminuye la probabilidad de sufrir fraudes.</a:t>
            </a:r>
            <a:endParaRPr lang="en-US" sz="1538" dirty="0"/>
          </a:p>
        </p:txBody>
      </p:sp>
      <p:sp>
        <p:nvSpPr>
          <p:cNvPr id="18" name="Shape 14"/>
          <p:cNvSpPr/>
          <p:nvPr/>
        </p:nvSpPr>
        <p:spPr>
          <a:xfrm>
            <a:off x="6659820" y="6213753"/>
            <a:ext cx="683657" cy="22860"/>
          </a:xfrm>
          <a:prstGeom prst="roundRect">
            <a:avLst>
              <a:gd name="adj" fmla="val 128176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19" name="Shape 15"/>
          <p:cNvSpPr/>
          <p:nvPr/>
        </p:nvSpPr>
        <p:spPr>
          <a:xfrm>
            <a:off x="6243221" y="6005513"/>
            <a:ext cx="439460" cy="439460"/>
          </a:xfrm>
          <a:prstGeom prst="roundRect">
            <a:avLst>
              <a:gd name="adj" fmla="val 6668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20" name="Text 16"/>
          <p:cNvSpPr/>
          <p:nvPr/>
        </p:nvSpPr>
        <p:spPr>
          <a:xfrm>
            <a:off x="6378357" y="6078736"/>
            <a:ext cx="169069" cy="293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07"/>
              </a:lnSpc>
              <a:buNone/>
            </a:pPr>
            <a:r>
              <a:rPr lang="en-US" sz="2307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307" dirty="0"/>
          </a:p>
        </p:txBody>
      </p:sp>
      <p:sp>
        <p:nvSpPr>
          <p:cNvPr id="21" name="Text 17"/>
          <p:cNvSpPr/>
          <p:nvPr/>
        </p:nvSpPr>
        <p:spPr>
          <a:xfrm>
            <a:off x="7537252" y="5981105"/>
            <a:ext cx="3025616" cy="305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03"/>
              </a:lnSpc>
              <a:buNone/>
            </a:pPr>
            <a:r>
              <a:rPr lang="en-US" sz="192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Cumplimiento de ODS 16.9</a:t>
            </a:r>
            <a:endParaRPr lang="en-US" sz="1923" dirty="0"/>
          </a:p>
        </p:txBody>
      </p:sp>
      <p:sp>
        <p:nvSpPr>
          <p:cNvPr id="22" name="Text 18"/>
          <p:cNvSpPr/>
          <p:nvPr/>
        </p:nvSpPr>
        <p:spPr>
          <a:xfrm>
            <a:off x="7537252" y="6403419"/>
            <a:ext cx="6409492" cy="6250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61"/>
              </a:lnSpc>
              <a:buNone/>
            </a:pPr>
            <a:r>
              <a:rPr lang="en-US" sz="1538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Estos sistemas ayudan a lograr que para 2030 todos los seres humanos tengan una identificación legal.</a:t>
            </a:r>
            <a:endParaRPr lang="en-US" sz="1538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/>
    </mc:Choice>
    <mc:Fallback>
      <p:transition spd="slow" advTm="3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3" name="Shape 1"/>
          <p:cNvSpPr/>
          <p:nvPr/>
        </p:nvSpPr>
        <p:spPr>
          <a:xfrm>
            <a:off x="0" y="252055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  <p:txBody>
          <a:bodyPr/>
          <a:lstStyle/>
          <a:p>
            <a:endParaRPr lang="es-ES_tradnl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8081" y="1635681"/>
            <a:ext cx="4958239" cy="495823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39378" y="751761"/>
            <a:ext cx="7665244" cy="13204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99"/>
              </a:lnSpc>
              <a:buNone/>
            </a:pPr>
            <a:r>
              <a:rPr lang="en-US" sz="4159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TENDENCIA: </a:t>
            </a:r>
            <a:r>
              <a:rPr lang="en-US" sz="4159" dirty="0" err="1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Ciberseguridad</a:t>
            </a:r>
            <a:r>
              <a:rPr lang="en-US" sz="4159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centrada en el usuario</a:t>
            </a:r>
            <a:endParaRPr lang="en-US" sz="4159" dirty="0"/>
          </a:p>
        </p:txBody>
      </p:sp>
      <p:sp>
        <p:nvSpPr>
          <p:cNvPr id="7" name="Shape 3"/>
          <p:cNvSpPr/>
          <p:nvPr/>
        </p:nvSpPr>
        <p:spPr>
          <a:xfrm>
            <a:off x="739378" y="2388989"/>
            <a:ext cx="7665244" cy="1555432"/>
          </a:xfrm>
          <a:prstGeom prst="roundRect">
            <a:avLst>
              <a:gd name="adj" fmla="val 2038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8" name="Text 4"/>
          <p:cNvSpPr/>
          <p:nvPr/>
        </p:nvSpPr>
        <p:spPr>
          <a:xfrm>
            <a:off x="950595" y="2600206"/>
            <a:ext cx="2640925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9"/>
              </a:lnSpc>
              <a:buNone/>
            </a:pPr>
            <a:r>
              <a:rPr lang="en-US" sz="2080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Alfabetización digital</a:t>
            </a:r>
            <a:endParaRPr lang="en-US" sz="2080" dirty="0"/>
          </a:p>
        </p:txBody>
      </p:sp>
      <p:sp>
        <p:nvSpPr>
          <p:cNvPr id="9" name="Text 5"/>
          <p:cNvSpPr/>
          <p:nvPr/>
        </p:nvSpPr>
        <p:spPr>
          <a:xfrm>
            <a:off x="950595" y="3056930"/>
            <a:ext cx="7242810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2"/>
              </a:lnSpc>
              <a:buNone/>
            </a:pPr>
            <a:r>
              <a:rPr lang="en-US" sz="1664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Capacitar a la población en el uso seguro de herramientas digitales es clave para la adopción de sistemas de identidad digital.</a:t>
            </a:r>
            <a:endParaRPr lang="en-US" sz="1664" dirty="0"/>
          </a:p>
        </p:txBody>
      </p:sp>
      <p:sp>
        <p:nvSpPr>
          <p:cNvPr id="10" name="Shape 6"/>
          <p:cNvSpPr/>
          <p:nvPr/>
        </p:nvSpPr>
        <p:spPr>
          <a:xfrm>
            <a:off x="739378" y="4155638"/>
            <a:ext cx="7665244" cy="1555432"/>
          </a:xfrm>
          <a:prstGeom prst="roundRect">
            <a:avLst>
              <a:gd name="adj" fmla="val 2038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11" name="Text 7"/>
          <p:cNvSpPr/>
          <p:nvPr/>
        </p:nvSpPr>
        <p:spPr>
          <a:xfrm>
            <a:off x="950595" y="4366855"/>
            <a:ext cx="3535561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9"/>
              </a:lnSpc>
              <a:buNone/>
            </a:pPr>
            <a:r>
              <a:rPr lang="en-US" sz="2080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Controles políticos y sociales</a:t>
            </a:r>
            <a:endParaRPr lang="en-US" sz="2080" dirty="0"/>
          </a:p>
        </p:txBody>
      </p:sp>
      <p:sp>
        <p:nvSpPr>
          <p:cNvPr id="12" name="Text 8"/>
          <p:cNvSpPr/>
          <p:nvPr/>
        </p:nvSpPr>
        <p:spPr>
          <a:xfrm>
            <a:off x="950595" y="4823579"/>
            <a:ext cx="7242810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2"/>
              </a:lnSpc>
              <a:buNone/>
            </a:pPr>
            <a:r>
              <a:rPr lang="en-US" sz="1664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 necesario evitar que estos sistemas se utilicen para vulnerar derechos humanos o controlar a la población.</a:t>
            </a:r>
            <a:endParaRPr lang="en-US" sz="1664" dirty="0"/>
          </a:p>
        </p:txBody>
      </p:sp>
      <p:sp>
        <p:nvSpPr>
          <p:cNvPr id="13" name="Shape 9"/>
          <p:cNvSpPr/>
          <p:nvPr/>
        </p:nvSpPr>
        <p:spPr>
          <a:xfrm>
            <a:off x="739378" y="5922288"/>
            <a:ext cx="7665244" cy="1555432"/>
          </a:xfrm>
          <a:prstGeom prst="roundRect">
            <a:avLst>
              <a:gd name="adj" fmla="val 2038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14" name="Text 10"/>
          <p:cNvSpPr/>
          <p:nvPr/>
        </p:nvSpPr>
        <p:spPr>
          <a:xfrm>
            <a:off x="950595" y="6133505"/>
            <a:ext cx="2640925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9"/>
              </a:lnSpc>
              <a:buNone/>
            </a:pPr>
            <a:r>
              <a:rPr lang="en-US" sz="2080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Diversidad cultural</a:t>
            </a:r>
            <a:endParaRPr lang="en-US" sz="2080" dirty="0"/>
          </a:p>
        </p:txBody>
      </p:sp>
      <p:sp>
        <p:nvSpPr>
          <p:cNvPr id="15" name="Text 11"/>
          <p:cNvSpPr/>
          <p:nvPr/>
        </p:nvSpPr>
        <p:spPr>
          <a:xfrm>
            <a:off x="950595" y="6590228"/>
            <a:ext cx="7242810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2"/>
              </a:lnSpc>
              <a:buNone/>
            </a:pPr>
            <a:r>
              <a:rPr lang="en-US" sz="1664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Los programas de identidad digital deben adaptarse a las particularidades culturales de cada sociedad.</a:t>
            </a:r>
            <a:endParaRPr lang="en-US" sz="1664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0"/>
    </mc:Choice>
    <mc:Fallback>
      <p:transition spd="slow" advTm="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  <p:txBody>
          <a:bodyPr/>
          <a:lstStyle/>
          <a:p>
            <a:endParaRPr lang="es-ES_tradnl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0227" y="2738318"/>
            <a:ext cx="4893945" cy="275284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29508" y="653296"/>
            <a:ext cx="7484983" cy="14813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832"/>
              </a:lnSpc>
              <a:buNone/>
            </a:pPr>
            <a:r>
              <a:rPr lang="en-US" sz="4666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Desafíos de la identidad digital</a:t>
            </a:r>
            <a:endParaRPr lang="en-US" sz="4666" dirty="0"/>
          </a:p>
        </p:txBody>
      </p:sp>
      <p:sp>
        <p:nvSpPr>
          <p:cNvPr id="7" name="Shape 3"/>
          <p:cNvSpPr/>
          <p:nvPr/>
        </p:nvSpPr>
        <p:spPr>
          <a:xfrm>
            <a:off x="829508" y="2756654"/>
            <a:ext cx="533162" cy="533162"/>
          </a:xfrm>
          <a:prstGeom prst="roundRect">
            <a:avLst>
              <a:gd name="adj" fmla="val 6668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8" name="Text 4"/>
          <p:cNvSpPr/>
          <p:nvPr/>
        </p:nvSpPr>
        <p:spPr>
          <a:xfrm>
            <a:off x="1026914" y="2845475"/>
            <a:ext cx="138351" cy="3555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799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799" dirty="0"/>
          </a:p>
        </p:txBody>
      </p:sp>
      <p:sp>
        <p:nvSpPr>
          <p:cNvPr id="9" name="Text 5"/>
          <p:cNvSpPr/>
          <p:nvPr/>
        </p:nvSpPr>
        <p:spPr>
          <a:xfrm>
            <a:off x="1599605" y="2756654"/>
            <a:ext cx="4336256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233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Privacidad y seguridad de datos</a:t>
            </a:r>
            <a:endParaRPr lang="en-US" sz="2333" dirty="0"/>
          </a:p>
        </p:txBody>
      </p:sp>
      <p:sp>
        <p:nvSpPr>
          <p:cNvPr id="10" name="Text 6"/>
          <p:cNvSpPr/>
          <p:nvPr/>
        </p:nvSpPr>
        <p:spPr>
          <a:xfrm>
            <a:off x="1599605" y="3269099"/>
            <a:ext cx="6714887" cy="7584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86"/>
              </a:lnSpc>
              <a:buNone/>
            </a:pPr>
            <a:r>
              <a:rPr lang="en-US" sz="1866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Preocupaciones sobre la protección de la información personal y la vulnerabilidad a ciberataques.</a:t>
            </a:r>
            <a:endParaRPr lang="en-US" sz="1866" dirty="0"/>
          </a:p>
        </p:txBody>
      </p:sp>
      <p:sp>
        <p:nvSpPr>
          <p:cNvPr id="11" name="Shape 7"/>
          <p:cNvSpPr/>
          <p:nvPr/>
        </p:nvSpPr>
        <p:spPr>
          <a:xfrm>
            <a:off x="829508" y="4531043"/>
            <a:ext cx="533162" cy="533162"/>
          </a:xfrm>
          <a:prstGeom prst="roundRect">
            <a:avLst>
              <a:gd name="adj" fmla="val 6668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12" name="Text 8"/>
          <p:cNvSpPr/>
          <p:nvPr/>
        </p:nvSpPr>
        <p:spPr>
          <a:xfrm>
            <a:off x="998101" y="4619863"/>
            <a:ext cx="195858" cy="3555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799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799" dirty="0"/>
          </a:p>
        </p:txBody>
      </p:sp>
      <p:sp>
        <p:nvSpPr>
          <p:cNvPr id="13" name="Text 9"/>
          <p:cNvSpPr/>
          <p:nvPr/>
        </p:nvSpPr>
        <p:spPr>
          <a:xfrm>
            <a:off x="1599605" y="4531043"/>
            <a:ext cx="4574381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233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Brecha digital y acceso equitativo</a:t>
            </a:r>
            <a:endParaRPr lang="en-US" sz="2333" dirty="0"/>
          </a:p>
        </p:txBody>
      </p:sp>
      <p:sp>
        <p:nvSpPr>
          <p:cNvPr id="14" name="Text 10"/>
          <p:cNvSpPr/>
          <p:nvPr/>
        </p:nvSpPr>
        <p:spPr>
          <a:xfrm>
            <a:off x="1599605" y="5043488"/>
            <a:ext cx="6714887" cy="7584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86"/>
              </a:lnSpc>
              <a:buNone/>
            </a:pPr>
            <a:r>
              <a:rPr lang="en-US" sz="1866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Diferencias en la adopción y uso de la identidad digital entre sectores y regiones.</a:t>
            </a:r>
            <a:endParaRPr lang="en-US" sz="1866" dirty="0"/>
          </a:p>
        </p:txBody>
      </p:sp>
      <p:sp>
        <p:nvSpPr>
          <p:cNvPr id="15" name="Shape 11"/>
          <p:cNvSpPr/>
          <p:nvPr/>
        </p:nvSpPr>
        <p:spPr>
          <a:xfrm>
            <a:off x="829508" y="6305431"/>
            <a:ext cx="533162" cy="533162"/>
          </a:xfrm>
          <a:prstGeom prst="roundRect">
            <a:avLst>
              <a:gd name="adj" fmla="val 6668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16" name="Text 12"/>
          <p:cNvSpPr/>
          <p:nvPr/>
        </p:nvSpPr>
        <p:spPr>
          <a:xfrm>
            <a:off x="993458" y="6394252"/>
            <a:ext cx="205145" cy="3555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799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799" dirty="0"/>
          </a:p>
        </p:txBody>
      </p:sp>
      <p:sp>
        <p:nvSpPr>
          <p:cNvPr id="17" name="Text 13"/>
          <p:cNvSpPr/>
          <p:nvPr/>
        </p:nvSpPr>
        <p:spPr>
          <a:xfrm>
            <a:off x="1599605" y="6305431"/>
            <a:ext cx="484334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233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Estandarización e interoperabilidad</a:t>
            </a:r>
            <a:endParaRPr lang="en-US" sz="2333" dirty="0"/>
          </a:p>
        </p:txBody>
      </p:sp>
      <p:sp>
        <p:nvSpPr>
          <p:cNvPr id="18" name="Text 14"/>
          <p:cNvSpPr/>
          <p:nvPr/>
        </p:nvSpPr>
        <p:spPr>
          <a:xfrm>
            <a:off x="1599605" y="6817876"/>
            <a:ext cx="6714887" cy="7584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86"/>
              </a:lnSpc>
              <a:buNone/>
            </a:pPr>
            <a:r>
              <a:rPr lang="en-US" sz="1866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Necesidad de establecer normas y sistemas compatibles a nivel nacional e internacional.</a:t>
            </a:r>
            <a:endParaRPr lang="en-US" sz="1866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0"/>
    </mc:Choice>
    <mc:Fallback>
      <p:transition spd="slow" advTm="4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  <p:txBody>
          <a:bodyPr/>
          <a:lstStyle/>
          <a:p>
            <a:endParaRPr lang="es-ES_tradnl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73" y="2898934"/>
            <a:ext cx="4920853" cy="243173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77928" y="804029"/>
            <a:ext cx="5693331" cy="706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65"/>
              </a:lnSpc>
              <a:buNone/>
            </a:pPr>
            <a:r>
              <a:rPr lang="en-US" sz="4452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DESAFÍO: </a:t>
            </a:r>
            <a:r>
              <a:rPr lang="en-US" sz="4452" dirty="0" err="1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Vulnerabilidad</a:t>
            </a:r>
            <a:r>
              <a:rPr lang="en-US" sz="4452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estatal</a:t>
            </a:r>
            <a:endParaRPr lang="en-US" sz="4452" dirty="0"/>
          </a:p>
        </p:txBody>
      </p:sp>
      <p:sp>
        <p:nvSpPr>
          <p:cNvPr id="7" name="Shape 3"/>
          <p:cNvSpPr/>
          <p:nvPr/>
        </p:nvSpPr>
        <p:spPr>
          <a:xfrm>
            <a:off x="6277928" y="2104311"/>
            <a:ext cx="508754" cy="508754"/>
          </a:xfrm>
          <a:prstGeom prst="roundRect">
            <a:avLst>
              <a:gd name="adj" fmla="val 6668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8" name="Text 4"/>
          <p:cNvSpPr/>
          <p:nvPr/>
        </p:nvSpPr>
        <p:spPr>
          <a:xfrm>
            <a:off x="6466284" y="2189083"/>
            <a:ext cx="131921" cy="3392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1"/>
              </a:lnSpc>
              <a:buNone/>
            </a:pPr>
            <a:r>
              <a:rPr lang="en-US" sz="2671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671" dirty="0"/>
          </a:p>
        </p:txBody>
      </p:sp>
      <p:sp>
        <p:nvSpPr>
          <p:cNvPr id="9" name="Text 5"/>
          <p:cNvSpPr/>
          <p:nvPr/>
        </p:nvSpPr>
        <p:spPr>
          <a:xfrm>
            <a:off x="7012781" y="2104311"/>
            <a:ext cx="3459123" cy="3532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2"/>
              </a:lnSpc>
              <a:buNone/>
            </a:pPr>
            <a:r>
              <a:rPr lang="en-US" sz="2226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Riesgos de ciberseguridad</a:t>
            </a:r>
            <a:endParaRPr lang="en-US" sz="2226" dirty="0"/>
          </a:p>
        </p:txBody>
      </p:sp>
      <p:sp>
        <p:nvSpPr>
          <p:cNvPr id="10" name="Text 6"/>
          <p:cNvSpPr/>
          <p:nvPr/>
        </p:nvSpPr>
        <p:spPr>
          <a:xfrm>
            <a:off x="7012781" y="2593181"/>
            <a:ext cx="6826091" cy="723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9"/>
              </a:lnSpc>
              <a:buNone/>
            </a:pPr>
            <a:r>
              <a:rPr lang="en-US" sz="178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 implementación apresurada de herramientas de identidad digital puede pasar por alto importantes riesgos cibernéticos.</a:t>
            </a:r>
            <a:endParaRPr lang="en-US" sz="1781" dirty="0"/>
          </a:p>
        </p:txBody>
      </p:sp>
      <p:sp>
        <p:nvSpPr>
          <p:cNvPr id="11" name="Shape 7"/>
          <p:cNvSpPr/>
          <p:nvPr/>
        </p:nvSpPr>
        <p:spPr>
          <a:xfrm>
            <a:off x="6277928" y="3797022"/>
            <a:ext cx="508754" cy="508754"/>
          </a:xfrm>
          <a:prstGeom prst="roundRect">
            <a:avLst>
              <a:gd name="adj" fmla="val 6668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12" name="Text 8"/>
          <p:cNvSpPr/>
          <p:nvPr/>
        </p:nvSpPr>
        <p:spPr>
          <a:xfrm>
            <a:off x="6438781" y="3881795"/>
            <a:ext cx="186928" cy="3392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1"/>
              </a:lnSpc>
              <a:buNone/>
            </a:pPr>
            <a:r>
              <a:rPr lang="en-US" sz="2671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671" dirty="0"/>
          </a:p>
        </p:txBody>
      </p:sp>
      <p:sp>
        <p:nvSpPr>
          <p:cNvPr id="13" name="Text 9"/>
          <p:cNvSpPr/>
          <p:nvPr/>
        </p:nvSpPr>
        <p:spPr>
          <a:xfrm>
            <a:off x="7012781" y="3797022"/>
            <a:ext cx="3742492" cy="3532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2"/>
              </a:lnSpc>
              <a:buNone/>
            </a:pPr>
            <a:r>
              <a:rPr lang="en-US" sz="2226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Bases de datos centralizadas</a:t>
            </a:r>
            <a:endParaRPr lang="en-US" sz="2226" dirty="0"/>
          </a:p>
        </p:txBody>
      </p:sp>
      <p:sp>
        <p:nvSpPr>
          <p:cNvPr id="14" name="Text 10"/>
          <p:cNvSpPr/>
          <p:nvPr/>
        </p:nvSpPr>
        <p:spPr>
          <a:xfrm>
            <a:off x="7012781" y="4285893"/>
            <a:ext cx="6826091" cy="10851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9"/>
              </a:lnSpc>
              <a:buNone/>
            </a:pPr>
            <a:r>
              <a:rPr lang="en-US" sz="178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Las bases de datos de identidad digital deben ser descentralizadas para mitigar los riesgos de violaciones de seguridad.</a:t>
            </a:r>
            <a:endParaRPr lang="en-US" sz="1781" dirty="0"/>
          </a:p>
        </p:txBody>
      </p:sp>
      <p:sp>
        <p:nvSpPr>
          <p:cNvPr id="15" name="Shape 11"/>
          <p:cNvSpPr/>
          <p:nvPr/>
        </p:nvSpPr>
        <p:spPr>
          <a:xfrm>
            <a:off x="6277928" y="5851446"/>
            <a:ext cx="508754" cy="508754"/>
          </a:xfrm>
          <a:prstGeom prst="roundRect">
            <a:avLst>
              <a:gd name="adj" fmla="val 6668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16" name="Text 12"/>
          <p:cNvSpPr/>
          <p:nvPr/>
        </p:nvSpPr>
        <p:spPr>
          <a:xfrm>
            <a:off x="6434376" y="5936218"/>
            <a:ext cx="195739" cy="3392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71"/>
              </a:lnSpc>
              <a:buNone/>
            </a:pPr>
            <a:r>
              <a:rPr lang="en-US" sz="2671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671" dirty="0"/>
          </a:p>
        </p:txBody>
      </p:sp>
      <p:sp>
        <p:nvSpPr>
          <p:cNvPr id="17" name="Text 13"/>
          <p:cNvSpPr/>
          <p:nvPr/>
        </p:nvSpPr>
        <p:spPr>
          <a:xfrm>
            <a:off x="7012781" y="5851446"/>
            <a:ext cx="4153853" cy="3532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82"/>
              </a:lnSpc>
              <a:buNone/>
            </a:pPr>
            <a:r>
              <a:rPr lang="en-US" sz="2226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Capacitación en ciberseguridad</a:t>
            </a:r>
            <a:endParaRPr lang="en-US" sz="2226" dirty="0"/>
          </a:p>
        </p:txBody>
      </p:sp>
      <p:sp>
        <p:nvSpPr>
          <p:cNvPr id="18" name="Text 14"/>
          <p:cNvSpPr/>
          <p:nvPr/>
        </p:nvSpPr>
        <p:spPr>
          <a:xfrm>
            <a:off x="7012781" y="6340316"/>
            <a:ext cx="6826091" cy="10851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9"/>
              </a:lnSpc>
              <a:buNone/>
            </a:pPr>
            <a:r>
              <a:rPr lang="en-US" sz="178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 crucial aumentar el entrenamiento en ciberseguridad básica para todos los empleados gubernamentales con acceso a estas bases de datos.</a:t>
            </a:r>
            <a:endParaRPr lang="en-US" sz="178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0"/>
    </mc:Choice>
    <mc:Fallback>
      <p:transition spd="slow" advTm="4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  <p:txBody>
          <a:bodyPr/>
          <a:lstStyle/>
          <a:p>
            <a:endParaRPr lang="es-ES_tradnl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417" y="2829520"/>
            <a:ext cx="4911566" cy="257044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04505" y="815340"/>
            <a:ext cx="6028134" cy="7181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56"/>
              </a:lnSpc>
              <a:buNone/>
            </a:pPr>
            <a:r>
              <a:rPr lang="en-US" sz="4525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DESAFÍO: </a:t>
            </a:r>
            <a:r>
              <a:rPr lang="en-US" sz="4525" dirty="0" err="1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Transgresión</a:t>
            </a:r>
            <a:r>
              <a:rPr lang="en-US" sz="4525" dirty="0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de esfera</a:t>
            </a:r>
            <a:endParaRPr lang="en-US" sz="4525" dirty="0"/>
          </a:p>
        </p:txBody>
      </p:sp>
      <p:sp>
        <p:nvSpPr>
          <p:cNvPr id="7" name="Shape 3"/>
          <p:cNvSpPr/>
          <p:nvPr/>
        </p:nvSpPr>
        <p:spPr>
          <a:xfrm>
            <a:off x="804505" y="1878211"/>
            <a:ext cx="7534989" cy="1692116"/>
          </a:xfrm>
          <a:prstGeom prst="roundRect">
            <a:avLst>
              <a:gd name="adj" fmla="val 2038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8" name="Text 4"/>
          <p:cNvSpPr/>
          <p:nvPr/>
        </p:nvSpPr>
        <p:spPr>
          <a:xfrm>
            <a:off x="1034296" y="2108002"/>
            <a:ext cx="5106710" cy="359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28"/>
              </a:lnSpc>
              <a:buNone/>
            </a:pPr>
            <a:r>
              <a:rPr lang="en-US" sz="2262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Empresas privadas en la esfera pública</a:t>
            </a:r>
            <a:endParaRPr lang="en-US" sz="2262" dirty="0"/>
          </a:p>
        </p:txBody>
      </p:sp>
      <p:sp>
        <p:nvSpPr>
          <p:cNvPr id="9" name="Text 5"/>
          <p:cNvSpPr/>
          <p:nvPr/>
        </p:nvSpPr>
        <p:spPr>
          <a:xfrm>
            <a:off x="1034296" y="2604968"/>
            <a:ext cx="7075408" cy="7355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96"/>
              </a:lnSpc>
              <a:buNone/>
            </a:pPr>
            <a:r>
              <a:rPr lang="en-US" sz="181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Empresas como IDEMIA han logrado ingresar a procesos tradicionalmente gubernamentales de identificación digital.</a:t>
            </a:r>
            <a:endParaRPr lang="en-US" sz="1810" dirty="0"/>
          </a:p>
        </p:txBody>
      </p:sp>
      <p:sp>
        <p:nvSpPr>
          <p:cNvPr id="10" name="Shape 6"/>
          <p:cNvSpPr/>
          <p:nvPr/>
        </p:nvSpPr>
        <p:spPr>
          <a:xfrm>
            <a:off x="804505" y="3800118"/>
            <a:ext cx="7534989" cy="1692116"/>
          </a:xfrm>
          <a:prstGeom prst="roundRect">
            <a:avLst>
              <a:gd name="adj" fmla="val 2038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11" name="Text 7"/>
          <p:cNvSpPr/>
          <p:nvPr/>
        </p:nvSpPr>
        <p:spPr>
          <a:xfrm>
            <a:off x="1034296" y="4029908"/>
            <a:ext cx="4535448" cy="359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28"/>
              </a:lnSpc>
              <a:buNone/>
            </a:pPr>
            <a:r>
              <a:rPr lang="en-US" sz="2262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Aprovechamiento de necesidades</a:t>
            </a:r>
            <a:endParaRPr lang="en-US" sz="2262" dirty="0"/>
          </a:p>
        </p:txBody>
      </p:sp>
      <p:sp>
        <p:nvSpPr>
          <p:cNvPr id="12" name="Text 8"/>
          <p:cNvSpPr/>
          <p:nvPr/>
        </p:nvSpPr>
        <p:spPr>
          <a:xfrm>
            <a:off x="1034296" y="4526875"/>
            <a:ext cx="7075408" cy="7355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96"/>
              </a:lnSpc>
              <a:buNone/>
            </a:pPr>
            <a:r>
              <a:rPr lang="en-US" sz="181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Empresas de seguridad privada aprovechan las necesidades de países en desarrollo para probar nuevos productos y conceptos.</a:t>
            </a:r>
            <a:endParaRPr lang="en-US" sz="1810" dirty="0"/>
          </a:p>
        </p:txBody>
      </p:sp>
      <p:sp>
        <p:nvSpPr>
          <p:cNvPr id="13" name="Shape 9"/>
          <p:cNvSpPr/>
          <p:nvPr/>
        </p:nvSpPr>
        <p:spPr>
          <a:xfrm>
            <a:off x="804505" y="5722025"/>
            <a:ext cx="7534989" cy="1692116"/>
          </a:xfrm>
          <a:prstGeom prst="roundRect">
            <a:avLst>
              <a:gd name="adj" fmla="val 2038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14" name="Text 10"/>
          <p:cNvSpPr/>
          <p:nvPr/>
        </p:nvSpPr>
        <p:spPr>
          <a:xfrm>
            <a:off x="1034296" y="5951815"/>
            <a:ext cx="4661297" cy="3590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28"/>
              </a:lnSpc>
              <a:buNone/>
            </a:pPr>
            <a:r>
              <a:rPr lang="en-US" sz="2262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Beneficio propio a costa del control</a:t>
            </a:r>
            <a:endParaRPr lang="en-US" sz="2262" dirty="0"/>
          </a:p>
        </p:txBody>
      </p:sp>
      <p:sp>
        <p:nvSpPr>
          <p:cNvPr id="15" name="Text 11"/>
          <p:cNvSpPr/>
          <p:nvPr/>
        </p:nvSpPr>
        <p:spPr>
          <a:xfrm>
            <a:off x="1034296" y="6448782"/>
            <a:ext cx="7075408" cy="7355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96"/>
              </a:lnSpc>
              <a:buNone/>
            </a:pPr>
            <a:r>
              <a:rPr lang="en-US" sz="181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Esto puede llevar a un exceso de control sobre los ciudadanos por parte del sector privado.</a:t>
            </a:r>
            <a:endParaRPr lang="en-US" sz="181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00"/>
    </mc:Choice>
    <mc:Fallback>
      <p:transition spd="slow" advTm="4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  <p:txBody>
          <a:bodyPr/>
          <a:lstStyle/>
          <a:p>
            <a:endParaRPr lang="es-ES_tradnl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  <p:txBody>
          <a:bodyPr/>
          <a:lstStyle/>
          <a:p>
            <a:endParaRPr lang="es-ES_tradnl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466" y="2741295"/>
            <a:ext cx="4883468" cy="274701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43677" y="664488"/>
            <a:ext cx="6272927" cy="7533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932"/>
              </a:lnSpc>
              <a:buNone/>
            </a:pPr>
            <a:r>
              <a:rPr lang="en-US" sz="4746" dirty="0" err="1">
                <a:solidFill>
                  <a:srgbClr val="EFD5FA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Conclusiones</a:t>
            </a:r>
            <a:endParaRPr lang="en-US" sz="4746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77" y="1779389"/>
            <a:ext cx="1205389" cy="192857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410658" y="2020372"/>
            <a:ext cx="3013472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6"/>
              </a:lnSpc>
              <a:buNone/>
            </a:pPr>
            <a:r>
              <a:rPr lang="en-US" sz="237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Retos</a:t>
            </a:r>
            <a:endParaRPr lang="en-US" sz="2373" dirty="0"/>
          </a:p>
        </p:txBody>
      </p:sp>
      <p:sp>
        <p:nvSpPr>
          <p:cNvPr id="9" name="Text 4"/>
          <p:cNvSpPr/>
          <p:nvPr/>
        </p:nvSpPr>
        <p:spPr>
          <a:xfrm>
            <a:off x="2410658" y="2541508"/>
            <a:ext cx="5889665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7"/>
              </a:lnSpc>
              <a:buNone/>
            </a:pPr>
            <a:r>
              <a:rPr lang="en-US" sz="1898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Privacidad, seguridad, brecha digital, estandarización e interoperabilidad.</a:t>
            </a:r>
            <a:endParaRPr lang="en-US" sz="1898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677" y="3707963"/>
            <a:ext cx="1205389" cy="192857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410658" y="3948946"/>
            <a:ext cx="3013472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6"/>
              </a:lnSpc>
              <a:buNone/>
            </a:pPr>
            <a:r>
              <a:rPr lang="en-US" sz="237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Oportunidades</a:t>
            </a:r>
            <a:endParaRPr lang="en-US" sz="2373" dirty="0"/>
          </a:p>
        </p:txBody>
      </p:sp>
      <p:sp>
        <p:nvSpPr>
          <p:cNvPr id="12" name="Text 6"/>
          <p:cNvSpPr/>
          <p:nvPr/>
        </p:nvSpPr>
        <p:spPr>
          <a:xfrm>
            <a:off x="2410658" y="4470082"/>
            <a:ext cx="5889665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7"/>
              </a:lnSpc>
              <a:buNone/>
            </a:pPr>
            <a:r>
              <a:rPr lang="en-US" sz="1898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Mejora de servicios, prevención de fraudes, inclusión social y desarrollo nacional.</a:t>
            </a:r>
            <a:endParaRPr lang="en-US" sz="1898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77" y="5636538"/>
            <a:ext cx="1205389" cy="192857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410658" y="5877520"/>
            <a:ext cx="3013472" cy="3765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966"/>
              </a:lnSpc>
              <a:buNone/>
            </a:pPr>
            <a:r>
              <a:rPr lang="en-US" sz="2373" dirty="0">
                <a:solidFill>
                  <a:srgbClr val="C7CDD6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Liderazgo estatal</a:t>
            </a:r>
            <a:endParaRPr lang="en-US" sz="2373" dirty="0"/>
          </a:p>
        </p:txBody>
      </p:sp>
      <p:sp>
        <p:nvSpPr>
          <p:cNvPr id="15" name="Text 8"/>
          <p:cNvSpPr/>
          <p:nvPr/>
        </p:nvSpPr>
        <p:spPr>
          <a:xfrm>
            <a:off x="2410658" y="6398657"/>
            <a:ext cx="5889665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7"/>
              </a:lnSpc>
              <a:buNone/>
            </a:pPr>
            <a:r>
              <a:rPr lang="en-US" sz="1898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Estado debe asumir un rol de liderazgo para enfrentar los retos de la identidad digital.</a:t>
            </a:r>
            <a:endParaRPr lang="en-US" sz="1898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0"/>
    </mc:Choice>
    <mc:Fallback>
      <p:transition spd="slow" advTm="12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629</Words>
  <Application>Microsoft Macintosh PowerPoint</Application>
  <PresentationFormat>Personalizado</PresentationFormat>
  <Paragraphs>83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Instrument Sans</vt:lpstr>
      <vt:lpstr>Inter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JAVIER HIDALGO REALPE</cp:lastModifiedBy>
  <cp:revision>4</cp:revision>
  <dcterms:created xsi:type="dcterms:W3CDTF">2024-08-08T18:28:13Z</dcterms:created>
  <dcterms:modified xsi:type="dcterms:W3CDTF">2024-08-08T20:18:32Z</dcterms:modified>
</cp:coreProperties>
</file>