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804" r:id="rId1"/>
  </p:sldMasterIdLst>
  <p:notesMasterIdLst>
    <p:notesMasterId r:id="rId14"/>
  </p:notesMasterIdLst>
  <p:handoutMasterIdLst>
    <p:handoutMasterId r:id="rId15"/>
  </p:handoutMasterIdLst>
  <p:sldIdLst>
    <p:sldId id="256" r:id="rId2"/>
    <p:sldId id="303" r:id="rId3"/>
    <p:sldId id="304" r:id="rId4"/>
    <p:sldId id="296" r:id="rId5"/>
    <p:sldId id="297" r:id="rId6"/>
    <p:sldId id="298" r:id="rId7"/>
    <p:sldId id="300" r:id="rId8"/>
    <p:sldId id="301" r:id="rId9"/>
    <p:sldId id="294" r:id="rId10"/>
    <p:sldId id="302" r:id="rId11"/>
    <p:sldId id="295" r:id="rId12"/>
    <p:sldId id="30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5135"/>
    <a:srgbClr val="BDA07D"/>
    <a:srgbClr val="F5F9F9"/>
    <a:srgbClr val="627272"/>
    <a:srgbClr val="93A5A8"/>
    <a:srgbClr val="3E7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44" autoAdjust="0"/>
    <p:restoredTop sz="72022" autoAdjust="0"/>
  </p:normalViewPr>
  <p:slideViewPr>
    <p:cSldViewPr snapToGrid="0">
      <p:cViewPr>
        <p:scale>
          <a:sx n="50" d="100"/>
          <a:sy n="50" d="100"/>
        </p:scale>
        <p:origin x="-1704" y="-49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BEAF03AE-1CC2-475F-B909-50970E9699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B63C45E-73BA-4C86-A24F-A5006B4E7BA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37A4CE-17BB-4BB2-AC7B-97495293E2AC}" type="datetimeFigureOut">
              <a:rPr lang="en-US" smtClean="0"/>
              <a:t>7/15/2024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71DB874-DF6A-4AFA-8055-4AD7EE4CE3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677078F-04CB-4625-B536-5BCAA2EC6C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0EF92D-82DD-4142-BCE8-036B91487D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070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86C8F5-2FDA-4718-81AA-24F4816BBD56}" type="datetimeFigureOut">
              <a:rPr lang="en-US" smtClean="0"/>
              <a:t>7/15/2024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EC616-C518-4358-9496-6C33B2F5FA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322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7/15/2024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544ACCFF-64A9-40AA-93F9-86E3CE0161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1769" y="2683895"/>
            <a:ext cx="5278514" cy="2862225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5000" cap="all" spc="200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AD785D0F-160C-4A31-93B3-F251B073075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5636" y="5568698"/>
            <a:ext cx="5278514" cy="61814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 i="0" spc="200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31CCC134-2698-41E9-A225-76300EF59E5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952488" y="950976"/>
            <a:ext cx="5239512" cy="496519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pc="400" baseline="0"/>
            </a:lvl1pPr>
          </a:lstStyle>
          <a:p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xmlns="" id="{6EEBC2D4-4F41-249E-7141-E0E12113CEB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72346" y="0"/>
            <a:ext cx="2895600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7806065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xmlns="" id="{D4B8443F-E5FA-5D35-EFF6-7896CFEE75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98928"/>
            <a:ext cx="10515600" cy="567872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  <a:endParaRPr lang="en-US" dirty="0"/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xmlns="" id="{1C78864A-44CD-4C12-B023-C16330014B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199" y="2063838"/>
            <a:ext cx="5066324" cy="4223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spc="20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0B9C9904-11DE-F8AA-4316-5ACEC5829E3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8199" y="2486203"/>
            <a:ext cx="10515600" cy="33432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2537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xmlns="" id="{D4B8443F-E5FA-5D35-EFF6-7896CFEE75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98928"/>
            <a:ext cx="10515600" cy="567872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  <a:endParaRPr lang="en-US" dirty="0"/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xmlns="" id="{1C78864A-44CD-4C12-B023-C16330014B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199" y="2063838"/>
            <a:ext cx="5066324" cy="4223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spc="20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0B9C9904-11DE-F8AA-4316-5ACEC5829E3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8199" y="2486203"/>
            <a:ext cx="10515600" cy="33432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2537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xmlns="" id="{D4B8443F-E5FA-5D35-EFF6-7896CFEE75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98928"/>
            <a:ext cx="10515600" cy="567872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  <a:endParaRPr lang="en-US" dirty="0"/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xmlns="" id="{1C78864A-44CD-4C12-B023-C16330014B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199" y="2063838"/>
            <a:ext cx="5066324" cy="4223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spc="20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0B9C9904-11DE-F8AA-4316-5ACEC5829E3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8199" y="2486203"/>
            <a:ext cx="10515600" cy="33432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25377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xmlns="" id="{D4B8443F-E5FA-5D35-EFF6-7896CFEE75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98928"/>
            <a:ext cx="10515600" cy="567872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  <a:endParaRPr lang="en-US" dirty="0"/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xmlns="" id="{1C78864A-44CD-4C12-B023-C16330014B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199" y="2063838"/>
            <a:ext cx="5066324" cy="4223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spc="20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0B9C9904-11DE-F8AA-4316-5ACEC5829E3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8199" y="2486203"/>
            <a:ext cx="10515600" cy="33432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25377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A198BF-0DCC-40E9-B9E5-892F3CCF54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9224" y="502920"/>
            <a:ext cx="5010912" cy="1627632"/>
          </a:xfrm>
          <a:prstGeom prst="rect">
            <a:avLst/>
          </a:prstGeom>
          <a:noFill/>
        </p:spPr>
        <p:txBody>
          <a:bodyPr lIns="91440" tIns="45720" rIns="91440" bIns="45720" anchor="t" anchorCtr="0"/>
          <a:lstStyle>
            <a:lvl1pPr>
              <a:defRPr sz="3200" cap="all" spc="200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xmlns="" id="{38C8EB8A-A968-4E47-AE69-9A01E7717EB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68496" y="2752344"/>
            <a:ext cx="3602736" cy="32552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spc="400" baseline="0"/>
            </a:lvl1pPr>
          </a:lstStyle>
          <a:p>
            <a:endParaRPr lang="en-US" dirty="0"/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xmlns="" id="{FAD04F8B-0B18-4B5F-B3A8-8EEDC439F5F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90288" y="1911096"/>
            <a:ext cx="2350008" cy="996696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lIns="1371600" bIns="365760" anchor="ctr"/>
          <a:lstStyle>
            <a:lvl1pPr marL="0" indent="0" algn="l">
              <a:buNone/>
              <a:defRPr sz="2000" i="0" cap="none" spc="200" baseline="0">
                <a:noFill/>
                <a:latin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B1F8DE9-CF33-BBAF-FFA6-1487D09E6B0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946136" y="0"/>
            <a:ext cx="3602736" cy="32552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spc="400" baseline="0"/>
            </a:lvl1pPr>
          </a:lstStyle>
          <a:p>
            <a:endParaRPr 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xmlns="" id="{E37F6F0D-FCD4-63B1-5371-FFB63A75BBE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946136" y="3602736"/>
            <a:ext cx="3602736" cy="32552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spc="400" baseline="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0739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xmlns="" id="{D4B8443F-E5FA-5D35-EFF6-7896CFEE75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98928"/>
            <a:ext cx="10515600" cy="567872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  <a:endParaRPr lang="en-US" dirty="0"/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xmlns="" id="{1C78864A-44CD-4C12-B023-C16330014B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199" y="2063838"/>
            <a:ext cx="5066324" cy="4223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spc="20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0B9C9904-11DE-F8AA-4316-5ACEC5829E3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8199" y="2486203"/>
            <a:ext cx="10515600" cy="33432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25377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xmlns="" id="{D4B8443F-E5FA-5D35-EFF6-7896CFEE75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98928"/>
            <a:ext cx="10515600" cy="567872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  <a:endParaRPr lang="en-US" dirty="0"/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xmlns="" id="{1C78864A-44CD-4C12-B023-C16330014B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199" y="2063838"/>
            <a:ext cx="5066324" cy="4223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spc="20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0B9C9904-11DE-F8AA-4316-5ACEC5829E3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8199" y="2486203"/>
            <a:ext cx="10515600" cy="33432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2537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xmlns="" id="{D4B8443F-E5FA-5D35-EFF6-7896CFEE75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98928"/>
            <a:ext cx="10515600" cy="567872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  <a:endParaRPr lang="en-US" dirty="0"/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xmlns="" id="{1C78864A-44CD-4C12-B023-C16330014B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199" y="2063838"/>
            <a:ext cx="5066324" cy="4223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spc="20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0B9C9904-11DE-F8AA-4316-5ACEC5829E3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8199" y="2486203"/>
            <a:ext cx="10515600" cy="33432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25377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xmlns="" id="{D4B8443F-E5FA-5D35-EFF6-7896CFEE75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98928"/>
            <a:ext cx="10515600" cy="567872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  <a:endParaRPr lang="en-US" dirty="0"/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xmlns="" id="{1C78864A-44CD-4C12-B023-C16330014B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199" y="2063838"/>
            <a:ext cx="5066324" cy="4223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spc="20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0B9C9904-11DE-F8AA-4316-5ACEC5829E3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8199" y="2486203"/>
            <a:ext cx="10515600" cy="33432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25377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xmlns="" id="{D4B8443F-E5FA-5D35-EFF6-7896CFEE75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98928"/>
            <a:ext cx="10515600" cy="567872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  <a:endParaRPr lang="en-US" dirty="0"/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xmlns="" id="{1C78864A-44CD-4C12-B023-C16330014B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199" y="2063838"/>
            <a:ext cx="5066324" cy="4223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spc="20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0B9C9904-11DE-F8AA-4316-5ACEC5829E3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8199" y="2486203"/>
            <a:ext cx="10515600" cy="33432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25377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imag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2C65D0-3E91-45C0-BC6C-CC7BFE58B0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74800" y="3429000"/>
            <a:ext cx="3097320" cy="978408"/>
          </a:xfrm>
          <a:prstGeom prst="rect">
            <a:avLst/>
          </a:prstGeom>
        </p:spPr>
        <p:txBody>
          <a:bodyPr anchor="ctr"/>
          <a:lstStyle>
            <a:lvl1pPr algn="l">
              <a:defRPr sz="3200" cap="all" spc="200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09651A5D-2C86-4900-A248-8559E39BDAC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20510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pc="400" baseline="0"/>
            </a:lvl1pPr>
          </a:lstStyle>
          <a:p>
            <a:endParaRPr lang="en-US" dirty="0"/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xmlns="" id="{D5F84479-AB5A-4587-BAAF-A05E52224B4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35700" y="2854660"/>
            <a:ext cx="4749800" cy="2129971"/>
          </a:xfrm>
          <a:prstGeom prst="rect">
            <a:avLst/>
          </a:prstGeom>
        </p:spPr>
        <p:txBody>
          <a:bodyPr anchor="ctr"/>
          <a:lstStyle>
            <a:lvl1pPr marL="285750" indent="-28575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cap="none" spc="50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xmlns="" id="{3D8D3253-3A08-4F2F-B6B3-607BBC6B33D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5788241"/>
            <a:ext cx="12192000" cy="106976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pc="400" baseline="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2393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1220C40-4EC0-BFB1-D615-1455BA15A08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3684897"/>
          </a:xfrm>
          <a:prstGeom prst="rect">
            <a:avLst/>
          </a:prstGeom>
          <a:solidFill>
            <a:schemeClr val="tx2">
              <a:lumMod val="60000"/>
              <a:lumOff val="4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xmlns="" id="{78B9A4D3-8D91-4865-B422-5F60885A730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592874" y="3684898"/>
            <a:ext cx="9006253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ECDAF5-DEB9-4A0C-9165-6ED23184A3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98928"/>
            <a:ext cx="10515600" cy="565435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5FEA1AD-EC70-422F-BADD-FCA14BF9D43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28750" y="3520775"/>
            <a:ext cx="328246" cy="3282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1C84996E-63EA-4C88-816A-3AE158BB57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80314" y="3520775"/>
            <a:ext cx="328246" cy="32824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ECA09893-F9A1-4FA2-A462-C1C443EC323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31878" y="3520775"/>
            <a:ext cx="328246" cy="32824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29FBC17-744B-4367-90B4-20C9CDBD18E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83442" y="3520775"/>
            <a:ext cx="328246" cy="32824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79FD6CCE-53EA-424C-A29B-35A77F78203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35004" y="3520775"/>
            <a:ext cx="328246" cy="32824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A1ADC218-9303-4431-8BD2-4D5F9C19A2D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92873" y="2964383"/>
            <a:ext cx="0" cy="415716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4F724929-97F8-4988-BD69-D86CAA6950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6001" y="2964383"/>
            <a:ext cx="0" cy="415716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0FEF08-1FB7-46B4-AB6B-D672A96A71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599127" y="2964383"/>
            <a:ext cx="0" cy="41571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22">
            <a:extLst>
              <a:ext uri="{FF2B5EF4-FFF2-40B4-BE49-F238E27FC236}">
                <a16:creationId xmlns:a16="http://schemas.microsoft.com/office/drawing/2014/main" xmlns="" id="{8BA510CE-108D-434A-9BE7-BE671217523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5172" y="2075688"/>
            <a:ext cx="2251564" cy="498496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baseline="0">
                <a:solidFill>
                  <a:schemeClr val="accent2"/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xmlns="" id="{00414708-82D0-44BF-8CBD-2D165A38561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5172" y="2578608"/>
            <a:ext cx="2251564" cy="31089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1200" spc="5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xmlns="" id="{272F07D4-1C66-4FA2-8361-FC6267F1771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970216" y="2075688"/>
            <a:ext cx="2251564" cy="498496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baseline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xmlns="" id="{432C0CF3-19F3-4C10-9EEC-BA5E5F3FD22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70216" y="2578608"/>
            <a:ext cx="2251564" cy="31089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1200" spc="50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xmlns="" id="{4A3A0AFC-7EB9-4059-8C59-C42379BA923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73340" y="2075688"/>
            <a:ext cx="2251564" cy="498496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baseline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xmlns="" id="{417F27A8-21AF-48E6-8A67-65C9920A307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73340" y="2578608"/>
            <a:ext cx="2251564" cy="31089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1200" spc="50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xmlns="" id="{F26C8D2A-15B8-4AB1-83F7-74DB0A35CC7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716736" y="4398264"/>
            <a:ext cx="2251562" cy="498496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baseline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xmlns="" id="{07311D06-DEA1-4811-AC58-E3B935DC5A8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16736" y="4917263"/>
            <a:ext cx="2251562" cy="31089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1200" spc="5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5" name="Text Placeholder 22">
            <a:extLst>
              <a:ext uri="{FF2B5EF4-FFF2-40B4-BE49-F238E27FC236}">
                <a16:creationId xmlns:a16="http://schemas.microsoft.com/office/drawing/2014/main" xmlns="" id="{23AC1CF6-E394-4A35-A634-F187E005A4F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221784" y="4398264"/>
            <a:ext cx="2251562" cy="498496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baseline="0">
                <a:solidFill>
                  <a:schemeClr val="accent3"/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xmlns="" id="{9F72BEB0-9B11-4205-B9FC-10E5201C813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221784" y="4917263"/>
            <a:ext cx="2251562" cy="31089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1200" spc="5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0E574CD7-C8A6-4F56-81B4-F72FB22E04D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844715" y="3977431"/>
            <a:ext cx="0" cy="415716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xmlns="" id="{50FC7994-2504-4FF9-81F5-24405FEF066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47565" y="3977431"/>
            <a:ext cx="0" cy="415716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8376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column layout">
    <p:bg>
      <p:bgPr>
        <a:solidFill>
          <a:schemeClr val="bg1"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8101351-79F8-4AD7-A22B-E7AFB1C6997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274260"/>
            <a:ext cx="12192000" cy="2583739"/>
          </a:xfrm>
          <a:prstGeom prst="rect">
            <a:avLst/>
          </a:prstGeom>
          <a:solidFill>
            <a:schemeClr val="tx2">
              <a:lumMod val="60000"/>
              <a:lumOff val="4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E09A49BC-8099-40DE-8210-5A1CBAA423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98928"/>
            <a:ext cx="10515600" cy="567872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5B7BBE6-4278-4E33-9044-72A2E0C0E40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8564" y="1585733"/>
            <a:ext cx="2065188" cy="399591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600E549E-0E7C-4599-B51C-97AA7E525CD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32832" y="1585733"/>
            <a:ext cx="2065188" cy="39959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AF7C507F-AD4D-47B6-88C3-C1D0154FB7F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63405" y="1585733"/>
            <a:ext cx="2065188" cy="399591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EA0266B1-BBD1-44C0-8D4C-4E651D320B7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93980" y="1585733"/>
            <a:ext cx="2065188" cy="399591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D71BB1CE-E3FA-4E7F-A54B-3FB675098A2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11052" y="1585733"/>
            <a:ext cx="2065188" cy="39959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15D11F63-A3DB-4EB1-9148-6E8C6678D14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7843" y="2432304"/>
            <a:ext cx="1826631" cy="7762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cap="all" normalizeH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xmlns="" id="{96E63495-7407-4360-95F6-82D0C68813B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7843" y="3429000"/>
            <a:ext cx="1826631" cy="15276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2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xmlns="" id="{3A879552-0B9C-48EC-8D07-A24DB252D63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952111" y="2432304"/>
            <a:ext cx="1826631" cy="7762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xmlns="" id="{8337BD60-5C54-4FEC-A9D6-5C29EB9479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952111" y="3429000"/>
            <a:ext cx="1826631" cy="15276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2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xmlns="" id="{25F7073D-87C3-473A-9A04-748C3F68265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82684" y="2432304"/>
            <a:ext cx="1826631" cy="7762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5" name="Text Placeholder 22">
            <a:extLst>
              <a:ext uri="{FF2B5EF4-FFF2-40B4-BE49-F238E27FC236}">
                <a16:creationId xmlns:a16="http://schemas.microsoft.com/office/drawing/2014/main" xmlns="" id="{5CB2BF3B-6E9D-4A28-A938-C9CC9E49648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82684" y="3429000"/>
            <a:ext cx="1826631" cy="15276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2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xmlns="" id="{94E179CD-2F9C-44FA-813E-253ACC4A978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413259" y="2432304"/>
            <a:ext cx="1826631" cy="7762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xmlns="" id="{34D58360-D7DD-4F33-A29E-5F4835C2DC5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13259" y="3429000"/>
            <a:ext cx="1826631" cy="15276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2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xmlns="" id="{AA5A81E7-83B9-4A30-9A57-98FFF27160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30331" y="2432304"/>
            <a:ext cx="1826631" cy="7762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9" name="Text Placeholder 22">
            <a:extLst>
              <a:ext uri="{FF2B5EF4-FFF2-40B4-BE49-F238E27FC236}">
                <a16:creationId xmlns:a16="http://schemas.microsoft.com/office/drawing/2014/main" xmlns="" id="{C45C6D3E-88B9-42D5-9A94-6D2B9CA3CDD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630331" y="3429000"/>
            <a:ext cx="1826631" cy="15276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2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13745377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>
            <a:extLst>
              <a:ext uri="{FF2B5EF4-FFF2-40B4-BE49-F238E27FC236}">
                <a16:creationId xmlns:a16="http://schemas.microsoft.com/office/drawing/2014/main" xmlns="" id="{A750E0F3-3708-7BB7-7A9E-123ED3BAC6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98928"/>
            <a:ext cx="10515600" cy="567872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xmlns="" id="{6D283EBF-8FBA-4A7A-9DCE-23E0BF7F6AA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69848" y="1664208"/>
            <a:ext cx="1408176" cy="246888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xmlns="" id="{48D76D02-A6E3-446F-B85B-CAD9ED06415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40664" y="4956048"/>
            <a:ext cx="2069690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xmlns="" id="{90954B1A-CAD7-4645-A1B3-1A5EFD54C97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0664" y="5431536"/>
            <a:ext cx="2069690" cy="67212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2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8" name="Picture Placeholder 9">
            <a:extLst>
              <a:ext uri="{FF2B5EF4-FFF2-40B4-BE49-F238E27FC236}">
                <a16:creationId xmlns:a16="http://schemas.microsoft.com/office/drawing/2014/main" xmlns="" id="{D517EAC0-89E0-4247-B048-92F65C868A7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3236976" y="1664208"/>
            <a:ext cx="1408176" cy="246888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xmlns="" id="{7F5710E0-5399-4C8A-9D92-390195CB6F2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907792" y="4956048"/>
            <a:ext cx="2069690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xmlns="" id="{019883F1-27DD-46A1-AD71-3AE14256007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907792" y="5431536"/>
            <a:ext cx="2069690" cy="67212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2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9" name="Picture Placeholder 9">
            <a:extLst>
              <a:ext uri="{FF2B5EF4-FFF2-40B4-BE49-F238E27FC236}">
                <a16:creationId xmlns:a16="http://schemas.microsoft.com/office/drawing/2014/main" xmlns="" id="{7847BEB8-AC95-445E-AFB4-34B7658BB992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5404104" y="1664208"/>
            <a:ext cx="1408176" cy="246888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xmlns="" id="{82B5CAB5-1932-4DC0-BBBD-8ABA7C5D5DE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074920" y="4956048"/>
            <a:ext cx="2069690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5" name="Text Placeholder 17">
            <a:extLst>
              <a:ext uri="{FF2B5EF4-FFF2-40B4-BE49-F238E27FC236}">
                <a16:creationId xmlns:a16="http://schemas.microsoft.com/office/drawing/2014/main" xmlns="" id="{E248F87C-2911-41CB-A4BD-6ECD4E13B8C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74920" y="5431536"/>
            <a:ext cx="2069690" cy="67212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2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7" name="Picture Placeholder 9">
            <a:extLst>
              <a:ext uri="{FF2B5EF4-FFF2-40B4-BE49-F238E27FC236}">
                <a16:creationId xmlns:a16="http://schemas.microsoft.com/office/drawing/2014/main" xmlns="" id="{7B6B3681-1E21-44DA-AADA-F5E638A87423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7571232" y="1664208"/>
            <a:ext cx="1408176" cy="246888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xmlns="" id="{2D88AD4B-15C6-42C2-B9A5-BD645DA67D7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242048" y="4956048"/>
            <a:ext cx="2069690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xmlns="" id="{D79E337C-DD94-4BC6-9F28-69AC04CD2B3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7242048" y="5431536"/>
            <a:ext cx="2069690" cy="67212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2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8" name="Picture Placeholder 9">
            <a:extLst>
              <a:ext uri="{FF2B5EF4-FFF2-40B4-BE49-F238E27FC236}">
                <a16:creationId xmlns:a16="http://schemas.microsoft.com/office/drawing/2014/main" xmlns="" id="{026B0125-C5D1-4397-BA37-9D1FCB7DA71E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9738360" y="1664208"/>
            <a:ext cx="1408176" cy="246888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xmlns="" id="{A57BE95A-45E1-4F78-9162-0D9005657D7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409176" y="4956048"/>
            <a:ext cx="2069690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xmlns="" id="{EF2F2B86-E2A2-406A-9EED-2FBD66017988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9409176" y="5431536"/>
            <a:ext cx="2069690" cy="69536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2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C3EAB4BA-80BD-7371-B929-19121B20BF3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444748" y="4278429"/>
            <a:ext cx="0" cy="41571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BD5AB06E-DF62-F8F9-5394-965FE9EF66B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288188" y="4278429"/>
            <a:ext cx="0" cy="41571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2499703C-0E17-F953-C69A-F4BE3C334F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9959" y="4278429"/>
            <a:ext cx="0" cy="41571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964C6290-D338-8FBA-9D0B-CAF45DE6807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39717" y="4278429"/>
            <a:ext cx="0" cy="41571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4104D8C7-8727-8343-DFC8-E415C809B7A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778565" y="4278429"/>
            <a:ext cx="0" cy="41571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05886F38-E337-4504-BF25-D65176023E6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1314"/>
            <a:ext cx="12192000" cy="3806686"/>
          </a:xfrm>
          <a:prstGeom prst="rect">
            <a:avLst/>
          </a:prstGeom>
          <a:solidFill>
            <a:schemeClr val="tx2">
              <a:lumMod val="60000"/>
              <a:lumOff val="4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729248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>
            <a:extLst>
              <a:ext uri="{FF2B5EF4-FFF2-40B4-BE49-F238E27FC236}">
                <a16:creationId xmlns:a16="http://schemas.microsoft.com/office/drawing/2014/main" xmlns="" id="{9A62FB8A-A588-91BB-620B-64E5D20902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98928"/>
            <a:ext cx="10515600" cy="567872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B7B9DAAC-E781-43E6-913C-893B8D6754F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1655546"/>
            <a:ext cx="12192001" cy="5202454"/>
          </a:xfrm>
          <a:prstGeom prst="rect">
            <a:avLst/>
          </a:prstGeom>
          <a:solidFill>
            <a:schemeClr val="tx2">
              <a:lumMod val="60000"/>
              <a:lumOff val="4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xmlns="" id="{1C78864A-44CD-4C12-B023-C16330014B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86584" y="2276856"/>
            <a:ext cx="2743200" cy="4223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spc="200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xmlns="" id="{6D9CE0F4-78C6-4BD6-9C58-FDFC16FF09A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86584" y="2916936"/>
            <a:ext cx="2743200" cy="256032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egoe UI Light" panose="020B0502040204020203" pitchFamily="34" charset="0"/>
              <a:buNone/>
              <a:defRPr sz="1200" spc="5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xmlns="" id="{B499BD94-B24B-4B23-9B87-81DF413EA41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58000" y="2276856"/>
            <a:ext cx="2743200" cy="4223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spc="200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xmlns="" id="{6BC5A941-8EB4-4D4B-9671-6B8FA6447A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58000" y="2916936"/>
            <a:ext cx="2743200" cy="256032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egoe UI Light" panose="020B0502040204020203" pitchFamily="34" charset="0"/>
              <a:buNone/>
              <a:defRPr sz="1200" spc="5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Picture Placeholder 5">
            <a:extLst>
              <a:ext uri="{FF2B5EF4-FFF2-40B4-BE49-F238E27FC236}">
                <a16:creationId xmlns:a16="http://schemas.microsoft.com/office/drawing/2014/main" xmlns="" id="{9C76B36E-858A-1EFF-2A70-C8D5ADDC0C8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5788241"/>
            <a:ext cx="12192000" cy="106976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pc="400" baseline="0"/>
            </a:lvl1pPr>
          </a:lstStyle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52777FD6-2BEA-C70A-1C6D-8885D53E9BB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2470543" y="2771478"/>
            <a:ext cx="607253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47ABE26A-0746-BC10-0802-C29EAD6C233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6968402" y="2771478"/>
            <a:ext cx="607253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179207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7/15/2024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7/15/2024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7/15/2024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7/15/2024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7/15/2024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  <p:sldLayoutId id="2147483822" r:id="rId18"/>
    <p:sldLayoutId id="2147483823" r:id="rId19"/>
    <p:sldLayoutId id="2147483824" r:id="rId20"/>
    <p:sldLayoutId id="2147483825" r:id="rId21"/>
    <p:sldLayoutId id="2147483826" r:id="rId22"/>
    <p:sldLayoutId id="2147483660" r:id="rId23"/>
    <p:sldLayoutId id="2147483664" r:id="rId24"/>
    <p:sldLayoutId id="2147483657" r:id="rId25"/>
    <p:sldLayoutId id="2147483656" r:id="rId26"/>
    <p:sldLayoutId id="2147483658" r:id="rId27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A3D64C50-A740-468A-8AB6-F949358D8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web designing 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Travel and tourism </a:t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8F94A06-38B8-4C8F-ABF0-FB763704D0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636" y="4738255"/>
            <a:ext cx="5278514" cy="2119745"/>
          </a:xfrm>
        </p:spPr>
        <p:txBody>
          <a:bodyPr/>
          <a:lstStyle/>
          <a:p>
            <a:r>
              <a:rPr lang="en-US" dirty="0" smtClean="0"/>
              <a:t>Mohammed </a:t>
            </a:r>
            <a:r>
              <a:rPr lang="en-US" dirty="0" err="1" smtClean="0"/>
              <a:t>Meharab</a:t>
            </a:r>
            <a:r>
              <a:rPr lang="en-US" dirty="0" smtClean="0"/>
              <a:t> (23BTRE125)</a:t>
            </a:r>
          </a:p>
          <a:p>
            <a:r>
              <a:rPr lang="en-US" dirty="0" err="1" smtClean="0"/>
              <a:t>Maha</a:t>
            </a:r>
            <a:r>
              <a:rPr lang="en-US" dirty="0" smtClean="0"/>
              <a:t> Jai </a:t>
            </a:r>
            <a:r>
              <a:rPr lang="en-US" dirty="0"/>
              <a:t>G</a:t>
            </a:r>
            <a:r>
              <a:rPr lang="en-US" dirty="0" smtClean="0"/>
              <a:t>anesh (23BTRE122)</a:t>
            </a:r>
          </a:p>
          <a:p>
            <a:r>
              <a:rPr lang="en-US" dirty="0" err="1" smtClean="0"/>
              <a:t>Sadiya</a:t>
            </a:r>
            <a:r>
              <a:rPr lang="en-US" dirty="0" smtClean="0"/>
              <a:t> </a:t>
            </a:r>
            <a:r>
              <a:rPr lang="en-US" dirty="0" err="1"/>
              <a:t>B</a:t>
            </a:r>
            <a:r>
              <a:rPr lang="en-US" dirty="0" err="1" smtClean="0"/>
              <a:t>anu</a:t>
            </a:r>
            <a:r>
              <a:rPr lang="en-US" dirty="0" smtClean="0"/>
              <a:t> (23BTRE137)</a:t>
            </a:r>
          </a:p>
          <a:p>
            <a:r>
              <a:rPr lang="en-US" dirty="0" smtClean="0"/>
              <a:t>Taqia Aiman(23BTRE147)</a:t>
            </a:r>
            <a:endParaRPr lang="en-US" dirty="0"/>
          </a:p>
        </p:txBody>
      </p:sp>
      <p:pic>
        <p:nvPicPr>
          <p:cNvPr id="6" name="Picture Placeholder 5" descr="A person hiking">
            <a:extLst>
              <a:ext uri="{FF2B5EF4-FFF2-40B4-BE49-F238E27FC236}">
                <a16:creationId xmlns:a16="http://schemas.microsoft.com/office/drawing/2014/main" xmlns="" id="{03C29D19-2732-6417-E1C3-8F45563C28F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08" b="508"/>
          <a:stretch/>
        </p:blipFill>
        <p:spPr/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A37C1019-D992-06C7-BBAF-C153A2F43F0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72346" y="0"/>
            <a:ext cx="3530090" cy="6858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146" name="Picture 2" descr="Garden City Un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0075" y="0"/>
            <a:ext cx="24384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256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975" y="495300"/>
            <a:ext cx="9807575" cy="12573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Black" pitchFamily="34" charset="0"/>
              </a:rPr>
              <a:t>How Our </a:t>
            </a:r>
            <a:r>
              <a:rPr lang="en-US" dirty="0" smtClean="0">
                <a:solidFill>
                  <a:schemeClr val="tx1"/>
                </a:solidFill>
                <a:latin typeface="Arial Black" pitchFamily="34" charset="0"/>
              </a:rPr>
              <a:t>website  </a:t>
            </a:r>
            <a:r>
              <a:rPr lang="en-US" dirty="0">
                <a:solidFill>
                  <a:schemeClr val="tx1"/>
                </a:solidFill>
                <a:latin typeface="Arial Black" pitchFamily="34" charset="0"/>
              </a:rPr>
              <a:t>Enhances Customer Experience</a:t>
            </a:r>
            <a:endParaRPr lang="en-IN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838199" y="2647951"/>
            <a:ext cx="10515600" cy="3181528"/>
          </a:xfrm>
        </p:spPr>
        <p:txBody>
          <a:bodyPr/>
          <a:lstStyle/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Simplifies the planning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process</a:t>
            </a:r>
          </a:p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Provides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real-time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information</a:t>
            </a:r>
          </a:p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Personalized recommendations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based </a:t>
            </a: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on user preferences.</a:t>
            </a:r>
          </a:p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Access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to user reviews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and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ratings</a:t>
            </a:r>
            <a:endParaRPr lang="en-IN" sz="24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9374" r="7320" b="6251"/>
          <a:stretch/>
        </p:blipFill>
        <p:spPr bwMode="auto">
          <a:xfrm>
            <a:off x="6629400" y="1790700"/>
            <a:ext cx="531495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1550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3900" y="441778"/>
            <a:ext cx="10515600" cy="56787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Summary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7"/>
          </p:nvPr>
        </p:nvSpPr>
        <p:spPr>
          <a:xfrm>
            <a:off x="514348" y="1219200"/>
            <a:ext cx="11391901" cy="54292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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Areas </a:t>
            </a:r>
            <a:r>
              <a:rPr lang="en-US" sz="2400" b="1" dirty="0">
                <a:latin typeface="Calibri" pitchFamily="34" charset="0"/>
                <a:cs typeface="Calibri" pitchFamily="34" charset="0"/>
              </a:rPr>
              <a:t>for Improvement:</a:t>
            </a:r>
          </a:p>
          <a:p>
            <a:r>
              <a:rPr lang="en-US" sz="2400" b="1" dirty="0">
                <a:latin typeface="Calibri" pitchFamily="34" charset="0"/>
                <a:cs typeface="Calibri" pitchFamily="34" charset="0"/>
              </a:rPr>
              <a:t>Responsiveness: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Ensure the website is fully responsive across all devices to cater to mobile users effectively.</a:t>
            </a:r>
          </a:p>
          <a:p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Performance </a:t>
            </a:r>
            <a:r>
              <a:rPr lang="en-US" sz="2400" b="1" dirty="0">
                <a:latin typeface="Calibri" pitchFamily="34" charset="0"/>
                <a:cs typeface="Calibri" pitchFamily="34" charset="0"/>
              </a:rPr>
              <a:t>Optimization: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Address load time issues by optimizing images, minifying code, and leveraging caching strategies.</a:t>
            </a:r>
          </a:p>
          <a:p>
            <a:r>
              <a:rPr lang="en-US" sz="2400" b="1" dirty="0">
                <a:latin typeface="Calibri" pitchFamily="34" charset="0"/>
                <a:cs typeface="Calibri" pitchFamily="34" charset="0"/>
              </a:rPr>
              <a:t>Security Measures: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Implement HTTPS and validate user inputs to bolster security and protect user data.</a:t>
            </a:r>
          </a:p>
          <a:p>
            <a:pPr marL="0" indent="0">
              <a:buNone/>
            </a:pPr>
            <a:r>
              <a:rPr lang="en-US" sz="2400" b="1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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Future  </a:t>
            </a:r>
            <a:r>
              <a:rPr lang="en-US" sz="2400" b="1" dirty="0" err="1" smtClean="0">
                <a:latin typeface="Calibri" pitchFamily="34" charset="0"/>
                <a:cs typeface="Calibri" pitchFamily="34" charset="0"/>
              </a:rPr>
              <a:t>enhacement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pPr marL="0" indent="0">
              <a:buNone/>
            </a:pP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SEO </a:t>
            </a:r>
            <a:r>
              <a:rPr lang="en-US" sz="2400" b="1" dirty="0">
                <a:latin typeface="Calibri" pitchFamily="34" charset="0"/>
                <a:cs typeface="Calibri" pitchFamily="34" charset="0"/>
              </a:rPr>
              <a:t>Optimization: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Improve search engine optimization (SEO) by optimizing meta tags, using structured data, and enhancing content to attract more organic traffic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r>
              <a:rPr lang="en-US" sz="2400" b="1" dirty="0">
                <a:latin typeface="Calibri" pitchFamily="34" charset="0"/>
                <a:cs typeface="Calibri" pitchFamily="34" charset="0"/>
              </a:rPr>
              <a:t>Complexity and Maintenance</a:t>
            </a:r>
          </a:p>
          <a:p>
            <a:r>
              <a:rPr lang="en-US" sz="2400" b="1" dirty="0">
                <a:latin typeface="Calibri" pitchFamily="34" charset="0"/>
                <a:cs typeface="Calibri" pitchFamily="34" charset="0"/>
              </a:rPr>
              <a:t>Issue: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Complex codebases can lead to difficult maintenance, bugs, and slower development cycles.</a:t>
            </a:r>
          </a:p>
          <a:p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endParaRPr lang="en-IN" sz="24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8" name="Picture 2" descr="Garden City Univers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0075" y="171450"/>
            <a:ext cx="24384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627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IN" sz="6000" dirty="0" smtClean="0">
                <a:latin typeface="Arial Black" pitchFamily="34" charset="0"/>
              </a:rPr>
              <a:t>Thank you !</a:t>
            </a:r>
            <a:endParaRPr lang="en-IN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514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-1000126" y="1233219"/>
            <a:ext cx="10515600" cy="567872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latin typeface="Arial Black" pitchFamily="34" charset="0"/>
              </a:rPr>
              <a:t>Introduction </a:t>
            </a:r>
            <a:endParaRPr lang="en-IN" b="1" dirty="0">
              <a:latin typeface="Arial Black" pitchFamily="34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228599" y="2619553"/>
            <a:ext cx="6670965" cy="3343275"/>
          </a:xfrm>
        </p:spPr>
        <p:txBody>
          <a:bodyPr/>
          <a:lstStyle/>
          <a:p>
            <a:r>
              <a:rPr lang="en-US" dirty="0"/>
              <a:t>Creating a basic travel and tourism website using HTML and CSS involves structuring </a:t>
            </a:r>
            <a:r>
              <a:rPr lang="en-US" dirty="0" smtClean="0"/>
              <a:t>the </a:t>
            </a:r>
            <a:r>
              <a:rPr lang="en-US" dirty="0"/>
              <a:t>content and styling it to attract and inform visitors about destinations, services, and more. </a:t>
            </a:r>
            <a:endParaRPr lang="en-IN" dirty="0"/>
          </a:p>
        </p:txBody>
      </p:sp>
      <p:pic>
        <p:nvPicPr>
          <p:cNvPr id="2050" name="Picture 2" descr="Travel and Tourism Wallpapers - Top Free Travel and Tourism Backgrounds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499" y="514350"/>
            <a:ext cx="4933951" cy="590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Garden City Un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4050" y="266700"/>
            <a:ext cx="24384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1540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61950"/>
            <a:ext cx="10515600" cy="971550"/>
          </a:xfrm>
        </p:spPr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web development tools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895349" y="1543050"/>
            <a:ext cx="10515600" cy="4876799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000" b="1" u="sng" dirty="0">
                <a:latin typeface="Calibri" pitchFamily="34" charset="0"/>
                <a:cs typeface="Calibri" pitchFamily="34" charset="0"/>
              </a:rPr>
              <a:t>Frontend Development:</a:t>
            </a:r>
          </a:p>
          <a:p>
            <a:pPr marL="457200" indent="-457200"/>
            <a:r>
              <a:rPr lang="en-US" sz="2000" dirty="0">
                <a:latin typeface="Calibri" pitchFamily="34" charset="0"/>
                <a:cs typeface="Calibri" pitchFamily="34" charset="0"/>
              </a:rPr>
              <a:t>	HTML/CSS: Structure your website using HTML for content and CSS for styling.   </a:t>
            </a:r>
          </a:p>
          <a:p>
            <a:pPr marL="457200" indent="-457200"/>
            <a:r>
              <a:rPr lang="en-US" sz="2000" dirty="0">
                <a:latin typeface="Calibri" pitchFamily="34" charset="0"/>
                <a:cs typeface="Calibri" pitchFamily="34" charset="0"/>
              </a:rPr>
              <a:t>	JavaScript: Enhance interactivity and functionality.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 *</a:t>
            </a:r>
            <a:r>
              <a:rPr lang="en-US" sz="2000" b="1" u="sng" dirty="0">
                <a:latin typeface="Calibri" pitchFamily="34" charset="0"/>
                <a:cs typeface="Calibri" pitchFamily="34" charset="0"/>
              </a:rPr>
              <a:t>Backend Development (Optional, for dynamic content):</a:t>
            </a:r>
          </a:p>
          <a:p>
            <a:pPr marL="457200" indent="-457200"/>
            <a:r>
              <a:rPr lang="en-US" sz="2000" dirty="0">
                <a:latin typeface="Calibri" pitchFamily="34" charset="0"/>
                <a:cs typeface="Calibri" pitchFamily="34" charset="0"/>
              </a:rPr>
              <a:t>	Node.js: Server-side JavaScript environment.   </a:t>
            </a:r>
          </a:p>
          <a:p>
            <a:pPr marL="457200" indent="-457200"/>
            <a:r>
              <a:rPr lang="en-US" sz="2000" dirty="0">
                <a:latin typeface="Calibri" pitchFamily="34" charset="0"/>
                <a:cs typeface="Calibri" pitchFamily="34" charset="0"/>
              </a:rPr>
              <a:t>      	Express.js: Framework for building web applications with Node.js. </a:t>
            </a:r>
          </a:p>
          <a:p>
            <a:pPr marL="457200" indent="-457200"/>
            <a:r>
              <a:rPr lang="en-US" sz="2000" dirty="0">
                <a:latin typeface="Calibri" pitchFamily="34" charset="0"/>
                <a:cs typeface="Calibri" pitchFamily="34" charset="0"/>
              </a:rPr>
              <a:t>3.	</a:t>
            </a:r>
            <a:r>
              <a:rPr lang="en-US" sz="2000" b="1" u="sng" dirty="0">
                <a:latin typeface="Calibri" pitchFamily="34" charset="0"/>
                <a:cs typeface="Calibri" pitchFamily="34" charset="0"/>
              </a:rPr>
              <a:t>Key Features for the Website:  </a:t>
            </a:r>
          </a:p>
          <a:p>
            <a:pPr marL="457200" indent="-457200"/>
            <a:r>
              <a:rPr lang="en-US" sz="2000" dirty="0">
                <a:latin typeface="Calibri" pitchFamily="34" charset="0"/>
                <a:cs typeface="Calibri" pitchFamily="34" charset="0"/>
              </a:rPr>
              <a:t>	Homepage: Welcome users with an attractive layout showcasing popular destinations or travel packages.   </a:t>
            </a:r>
          </a:p>
          <a:p>
            <a:pPr marL="457200" indent="-457200"/>
            <a:r>
              <a:rPr lang="en-US" sz="2000" dirty="0">
                <a:latin typeface="Calibri" pitchFamily="34" charset="0"/>
                <a:cs typeface="Calibri" pitchFamily="34" charset="0"/>
              </a:rPr>
              <a:t>	Destination Pages: Detailed information about various places to visit, activities, accommodations, etc.   </a:t>
            </a:r>
          </a:p>
          <a:p>
            <a:pPr marL="457200" indent="-457200"/>
            <a:r>
              <a:rPr lang="en-US" sz="2000" dirty="0">
                <a:latin typeface="Calibri" pitchFamily="34" charset="0"/>
                <a:cs typeface="Calibri" pitchFamily="34" charset="0"/>
              </a:rPr>
              <a:t>	Booking System: If applicable, allow users to book flights, hotels, tours, etc.    </a:t>
            </a:r>
          </a:p>
          <a:p>
            <a:endParaRPr lang="en-IN" sz="20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" name="Picture 2" descr="Garden City Univers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0075" y="209550"/>
            <a:ext cx="24384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3094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95350" y="628650"/>
            <a:ext cx="10477500" cy="1524000"/>
          </a:xfrm>
        </p:spPr>
        <p:txBody>
          <a:bodyPr>
            <a:normAutofit fontScale="90000"/>
          </a:bodyPr>
          <a:lstStyle/>
          <a:p>
            <a:r>
              <a:rPr lang="en-US" dirty="0"/>
              <a:t>Brief introduction to the concept of </a:t>
            </a:r>
            <a:r>
              <a:rPr lang="en-US" dirty="0" smtClean="0"/>
              <a:t>tourism </a:t>
            </a:r>
            <a:r>
              <a:rPr lang="en-US" dirty="0"/>
              <a:t>websites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7"/>
          </p:nvPr>
        </p:nvSpPr>
        <p:spPr>
          <a:xfrm>
            <a:off x="939799" y="1818546"/>
            <a:ext cx="10515600" cy="5235397"/>
          </a:xfrm>
        </p:spPr>
        <p:txBody>
          <a:bodyPr/>
          <a:lstStyle/>
          <a:p>
            <a:r>
              <a:rPr lang="en-US" sz="2200" b="1" dirty="0">
                <a:latin typeface="Calibri" pitchFamily="34" charset="0"/>
                <a:cs typeface="Calibri" pitchFamily="34" charset="0"/>
              </a:rPr>
              <a:t>1. Centralized Information Hub: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 Tourism websites compile all the necessary travel information in one 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place</a:t>
            </a:r>
          </a:p>
          <a:p>
            <a:r>
              <a:rPr lang="en-US" sz="2200" b="1" dirty="0">
                <a:latin typeface="Calibri" pitchFamily="34" charset="0"/>
                <a:cs typeface="Calibri" pitchFamily="34" charset="0"/>
              </a:rPr>
              <a:t>2. Easy Booking and Reservations: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 These websites offer integrated booking systems that allow users to reserve flights, hotels, tours, and rental cars directly from the 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site</a:t>
            </a:r>
          </a:p>
          <a:p>
            <a:r>
              <a:rPr lang="en-US" sz="2200" b="1" dirty="0">
                <a:latin typeface="Calibri" pitchFamily="34" charset="0"/>
                <a:cs typeface="Calibri" pitchFamily="34" charset="0"/>
              </a:rPr>
              <a:t>User Reviews and Ratings: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 User-generated content, such as reviews and ratings, plays a crucial role in tourism 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websites.</a:t>
            </a:r>
          </a:p>
          <a:p>
            <a:r>
              <a:rPr lang="en-US" sz="2200" b="1" dirty="0">
                <a:latin typeface="Calibri" pitchFamily="34" charset="0"/>
                <a:cs typeface="Calibri" pitchFamily="34" charset="0"/>
              </a:rPr>
              <a:t>Virtual Tours and Maps: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 To help travelers explore destinations before they visit, many tourism websites feature virtual tours and interactive 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maps.</a:t>
            </a:r>
            <a:endParaRPr lang="en-IN" sz="2200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latin typeface="Calibri" pitchFamily="34" charset="0"/>
                <a:cs typeface="Calibri" pitchFamily="34" charset="0"/>
              </a:rPr>
              <a:t>Tourism websites have revolutionized the way people plan and experience travel. By offering a comprehensive, user-friendly platform for information, booking, and personalized recommendations, these websites make travel more accessible, efficient, and enjoyable</a:t>
            </a:r>
          </a:p>
        </p:txBody>
      </p:sp>
      <p:pic>
        <p:nvPicPr>
          <p:cNvPr id="10" name="Picture 2" descr="Garden City Univers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9350" y="457200"/>
            <a:ext cx="24384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398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Why go trip?? </a:t>
            </a:r>
            <a:endParaRPr lang="en-IN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939799" y="1425210"/>
            <a:ext cx="5066324" cy="4223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Key Features of Our Tourism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website</a:t>
            </a:r>
            <a:endParaRPr lang="en-IN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736599" y="2181403"/>
            <a:ext cx="10515600" cy="3343275"/>
          </a:xfrm>
        </p:spPr>
        <p:txBody>
          <a:bodyPr/>
          <a:lstStyle/>
          <a:p>
            <a:r>
              <a:rPr lang="en-US" b="1" dirty="0">
                <a:latin typeface="Calibri" pitchFamily="34" charset="0"/>
                <a:cs typeface="Calibri" pitchFamily="34" charset="0"/>
              </a:rPr>
              <a:t>Interactive Virtual Tours:</a:t>
            </a:r>
            <a:r>
              <a:rPr lang="en-US" dirty="0">
                <a:latin typeface="Calibri" pitchFamily="34" charset="0"/>
                <a:cs typeface="Calibri" pitchFamily="34" charset="0"/>
              </a:rPr>
              <a:t> Embedded Google Maps for real-time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navigation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Easy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Booking System:</a:t>
            </a:r>
            <a:r>
              <a:rPr lang="en-US" dirty="0">
                <a:latin typeface="Calibri" pitchFamily="34" charset="0"/>
                <a:cs typeface="Calibri" pitchFamily="34" charset="0"/>
              </a:rPr>
              <a:t> Simple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an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User Reviews and Ratings:</a:t>
            </a:r>
            <a:r>
              <a:rPr lang="en-US" dirty="0">
                <a:latin typeface="Calibri" pitchFamily="34" charset="0"/>
                <a:cs typeface="Calibri" pitchFamily="34" charset="0"/>
              </a:rPr>
              <a:t> Feedback and testimonials from other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travelersd</a:t>
            </a:r>
            <a:r>
              <a:rPr lang="en-US" dirty="0">
                <a:latin typeface="Calibri" pitchFamily="34" charset="0"/>
                <a:cs typeface="Calibri" pitchFamily="34" charset="0"/>
              </a:rPr>
              <a:t> efficient booking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process</a:t>
            </a:r>
          </a:p>
          <a:p>
            <a:r>
              <a:rPr lang="en-IN" b="1" dirty="0" smtClean="0">
                <a:latin typeface="Calibri" pitchFamily="34" charset="0"/>
                <a:cs typeface="Calibri" pitchFamily="34" charset="0"/>
              </a:rPr>
              <a:t>Share experience 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through a partner app- </a:t>
            </a:r>
            <a:r>
              <a:rPr lang="en-IN" dirty="0" err="1" smtClean="0">
                <a:latin typeface="Calibri" pitchFamily="34" charset="0"/>
                <a:cs typeface="Calibri" pitchFamily="34" charset="0"/>
              </a:rPr>
              <a:t>explugerger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" name="Picture 2" descr="Garden City Univers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0075" y="476250"/>
            <a:ext cx="24384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31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HTML Tags Used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48000" y="1191683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&lt;header class="head"&gt;</a:t>
            </a:r>
          </a:p>
          <a:p>
            <a:r>
              <a:rPr lang="en-US" dirty="0"/>
              <a:t>    &lt;a </a:t>
            </a:r>
            <a:r>
              <a:rPr lang="en-US" dirty="0" err="1"/>
              <a:t>href</a:t>
            </a:r>
            <a:r>
              <a:rPr lang="en-US" dirty="0"/>
              <a:t>="#" class="log"&gt;Go Trip&lt;/a&gt;</a:t>
            </a:r>
          </a:p>
          <a:p>
            <a:r>
              <a:rPr lang="en-US" dirty="0"/>
              <a:t>    &lt;</a:t>
            </a:r>
            <a:r>
              <a:rPr lang="en-US" dirty="0" err="1"/>
              <a:t>nav</a:t>
            </a:r>
            <a:r>
              <a:rPr lang="en-US" dirty="0"/>
              <a:t> class="</a:t>
            </a:r>
            <a:r>
              <a:rPr lang="en-US" dirty="0" err="1"/>
              <a:t>navbar</a:t>
            </a:r>
            <a:r>
              <a:rPr lang="en-US" dirty="0"/>
              <a:t>"&gt;</a:t>
            </a:r>
          </a:p>
          <a:p>
            <a:r>
              <a:rPr lang="en-US" dirty="0"/>
              <a:t>        &lt;a </a:t>
            </a:r>
            <a:r>
              <a:rPr lang="en-US" dirty="0" err="1"/>
              <a:t>href</a:t>
            </a:r>
            <a:r>
              <a:rPr lang="en-US" dirty="0"/>
              <a:t>="#Home" class="active"&gt;Home&lt;/a&gt;</a:t>
            </a:r>
          </a:p>
          <a:p>
            <a:r>
              <a:rPr lang="en-US" dirty="0"/>
              <a:t>        &lt;a </a:t>
            </a:r>
            <a:r>
              <a:rPr lang="en-US" dirty="0" err="1"/>
              <a:t>href</a:t>
            </a:r>
            <a:r>
              <a:rPr lang="en-US" dirty="0"/>
              <a:t>="#Services"&gt;Tours&lt;/a&gt;</a:t>
            </a:r>
          </a:p>
          <a:p>
            <a:r>
              <a:rPr lang="en-US" dirty="0"/>
              <a:t>        &lt;a </a:t>
            </a:r>
            <a:r>
              <a:rPr lang="en-US" dirty="0" err="1"/>
              <a:t>href</a:t>
            </a:r>
            <a:r>
              <a:rPr lang="en-US" dirty="0"/>
              <a:t>="#skills"&gt;Package&lt;/a&gt;</a:t>
            </a:r>
          </a:p>
          <a:p>
            <a:r>
              <a:rPr lang="en-US" dirty="0"/>
              <a:t>        &lt;a </a:t>
            </a:r>
            <a:r>
              <a:rPr lang="en-US" dirty="0" err="1"/>
              <a:t>href</a:t>
            </a:r>
            <a:r>
              <a:rPr lang="en-US" dirty="0"/>
              <a:t>="#virtual-tours"&gt;Virtual Tours&lt;/a&gt;</a:t>
            </a:r>
          </a:p>
          <a:p>
            <a:r>
              <a:rPr lang="en-US" dirty="0"/>
              <a:t>        &lt;a </a:t>
            </a:r>
            <a:r>
              <a:rPr lang="en-US" dirty="0" err="1"/>
              <a:t>href</a:t>
            </a:r>
            <a:r>
              <a:rPr lang="en-US" dirty="0"/>
              <a:t>="#contact"&gt;Contact Us&lt;/a&gt;</a:t>
            </a:r>
          </a:p>
          <a:p>
            <a:r>
              <a:rPr lang="en-US" dirty="0"/>
              <a:t>    &lt;/</a:t>
            </a:r>
            <a:r>
              <a:rPr lang="en-US" dirty="0" err="1"/>
              <a:t>nav</a:t>
            </a:r>
            <a:r>
              <a:rPr lang="en-US" dirty="0"/>
              <a:t>&gt;</a:t>
            </a:r>
          </a:p>
          <a:p>
            <a:r>
              <a:rPr lang="en-US" dirty="0"/>
              <a:t>    &lt;a class="</a:t>
            </a:r>
            <a:r>
              <a:rPr lang="en-US" dirty="0" err="1"/>
              <a:t>btn</a:t>
            </a:r>
            <a:r>
              <a:rPr lang="en-US" dirty="0"/>
              <a:t>" </a:t>
            </a:r>
            <a:r>
              <a:rPr lang="en-US" dirty="0" err="1"/>
              <a:t>href</a:t>
            </a:r>
            <a:r>
              <a:rPr lang="en-US" dirty="0"/>
              <a:t>="#"&gt;BOOK NOW&lt;/a&gt;</a:t>
            </a:r>
          </a:p>
          <a:p>
            <a:r>
              <a:rPr lang="en-US" dirty="0"/>
              <a:t>&lt;/header&gt;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27314" y="4847771"/>
            <a:ext cx="65169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  <a:cs typeface="Calibri" pitchFamily="34" charset="0"/>
              </a:rPr>
              <a:t>&lt;header&gt;: Defines a header for a document or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section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&lt;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nav</a:t>
            </a:r>
            <a:r>
              <a:rPr lang="en-US" dirty="0">
                <a:latin typeface="Calibri" pitchFamily="34" charset="0"/>
                <a:cs typeface="Calibri" pitchFamily="34" charset="0"/>
              </a:rPr>
              <a:t>&gt;: Defines navigation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links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&lt;</a:t>
            </a:r>
            <a:r>
              <a:rPr lang="en-US" dirty="0">
                <a:latin typeface="Calibri" pitchFamily="34" charset="0"/>
                <a:cs typeface="Calibri" pitchFamily="34" charset="0"/>
              </a:rPr>
              <a:t>section&gt;: Defines a section in a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document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&lt;</a:t>
            </a:r>
            <a:r>
              <a:rPr lang="en-US" dirty="0">
                <a:latin typeface="Calibri" pitchFamily="34" charset="0"/>
                <a:cs typeface="Calibri" pitchFamily="34" charset="0"/>
              </a:rPr>
              <a:t>div&gt;: Defines a division or section in an HTML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document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&lt;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iframe</a:t>
            </a:r>
            <a:r>
              <a:rPr lang="en-US" dirty="0">
                <a:latin typeface="Calibri" pitchFamily="34" charset="0"/>
                <a:cs typeface="Calibri" pitchFamily="34" charset="0"/>
              </a:rPr>
              <a:t>&gt;: Embeds an external resource (Google Maps)</a:t>
            </a:r>
            <a:endParaRPr lang="en-IN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5" name="Picture 2" descr="Garden City Univers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0075" y="495300"/>
            <a:ext cx="24384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745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49224" y="1238250"/>
            <a:ext cx="6956262" cy="5162550"/>
          </a:xfrm>
        </p:spPr>
        <p:txBody>
          <a:bodyPr>
            <a:normAutofit fontScale="90000"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800" b="1" cap="none" dirty="0" err="1" smtClean="0">
                <a:latin typeface="Calibri" pitchFamily="34" charset="0"/>
                <a:cs typeface="Calibri" pitchFamily="34" charset="0"/>
              </a:rPr>
              <a:t>btnpurpose</a:t>
            </a:r>
            <a:r>
              <a:rPr lang="en-US" sz="1800" b="1" cap="none" dirty="0" smtClean="0">
                <a:latin typeface="Calibri" pitchFamily="34" charset="0"/>
                <a:cs typeface="Calibri" pitchFamily="34" charset="0"/>
              </a:rPr>
              <a:t>:</a:t>
            </a:r>
            <a:r>
              <a:rPr lang="en-US" sz="1800" cap="none" dirty="0" smtClean="0">
                <a:latin typeface="Calibri" pitchFamily="34" charset="0"/>
                <a:cs typeface="Calibri" pitchFamily="34" charset="0"/>
              </a:rPr>
              <a:t> styles the call-to-action button.</a:t>
            </a:r>
            <a:br>
              <a:rPr lang="en-US" sz="1800" cap="none" dirty="0" smtClean="0">
                <a:latin typeface="Calibri" pitchFamily="34" charset="0"/>
                <a:cs typeface="Calibri" pitchFamily="34" charset="0"/>
              </a:rPr>
            </a:br>
            <a:r>
              <a:rPr lang="en-US" sz="1800" cap="none" dirty="0" smtClean="0">
                <a:latin typeface="Calibri" pitchFamily="34" charset="0"/>
                <a:cs typeface="Calibri" pitchFamily="34" charset="0"/>
              </a:rPr>
              <a:t>&lt;a class="</a:t>
            </a:r>
            <a:r>
              <a:rPr lang="en-US" sz="1800" cap="none" dirty="0" err="1" smtClean="0">
                <a:latin typeface="Calibri" pitchFamily="34" charset="0"/>
                <a:cs typeface="Calibri" pitchFamily="34" charset="0"/>
              </a:rPr>
              <a:t>btn"href</a:t>
            </a:r>
            <a:r>
              <a:rPr lang="en-US" sz="1800" cap="none" dirty="0" smtClean="0">
                <a:latin typeface="Calibri" pitchFamily="34" charset="0"/>
                <a:cs typeface="Calibri" pitchFamily="34" charset="0"/>
              </a:rPr>
              <a:t>="#"&gt;book now&lt;/a&gt;</a:t>
            </a:r>
            <a:br>
              <a:rPr lang="en-US" sz="1800" cap="none" dirty="0" smtClean="0">
                <a:latin typeface="Calibri" pitchFamily="34" charset="0"/>
                <a:cs typeface="Calibri" pitchFamily="34" charset="0"/>
              </a:rPr>
            </a:br>
            <a:r>
              <a:rPr lang="en-US" sz="1800" cap="none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en-US" sz="1800" cap="none" dirty="0" smtClean="0">
                <a:latin typeface="Calibri" pitchFamily="34" charset="0"/>
                <a:cs typeface="Calibri" pitchFamily="34" charset="0"/>
              </a:rPr>
            </a:br>
            <a:r>
              <a:rPr lang="en-US" sz="1800" cap="none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en-US" sz="1800" cap="none" dirty="0" smtClean="0">
                <a:latin typeface="Calibri" pitchFamily="34" charset="0"/>
                <a:cs typeface="Calibri" pitchFamily="34" charset="0"/>
              </a:rPr>
            </a:br>
            <a:r>
              <a:rPr lang="en-US" sz="1800" cap="none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</a:t>
            </a:r>
            <a:r>
              <a:rPr lang="en-US" sz="1800" b="1" cap="none" dirty="0" err="1" smtClean="0">
                <a:latin typeface="Calibri" pitchFamily="34" charset="0"/>
                <a:cs typeface="Calibri" pitchFamily="34" charset="0"/>
              </a:rPr>
              <a:t>serv</a:t>
            </a:r>
            <a:r>
              <a:rPr lang="en-US" sz="1800" b="1" cap="none" dirty="0" smtClean="0">
                <a:latin typeface="Calibri" pitchFamily="34" charset="0"/>
                <a:cs typeface="Calibri" pitchFamily="34" charset="0"/>
              </a:rPr>
              <a:t> purpose:</a:t>
            </a:r>
            <a:r>
              <a:rPr lang="en-US" sz="1800" cap="none" dirty="0" smtClean="0">
                <a:latin typeface="Calibri" pitchFamily="34" charset="0"/>
                <a:cs typeface="Calibri" pitchFamily="34" charset="0"/>
              </a:rPr>
              <a:t> styles the main section containing the trip planning information.</a:t>
            </a:r>
            <a:br>
              <a:rPr lang="en-US" sz="1800" cap="none" dirty="0" smtClean="0">
                <a:latin typeface="Calibri" pitchFamily="34" charset="0"/>
                <a:cs typeface="Calibri" pitchFamily="34" charset="0"/>
              </a:rPr>
            </a:br>
            <a:r>
              <a:rPr lang="en-US" sz="1800" cap="none" dirty="0" smtClean="0">
                <a:latin typeface="Calibri" pitchFamily="34" charset="0"/>
                <a:cs typeface="Calibri" pitchFamily="34" charset="0"/>
              </a:rPr>
              <a:t>&lt;div class="</a:t>
            </a:r>
            <a:r>
              <a:rPr lang="en-US" sz="1800" cap="none" dirty="0" err="1" smtClean="0">
                <a:latin typeface="Calibri" pitchFamily="34" charset="0"/>
                <a:cs typeface="Calibri" pitchFamily="34" charset="0"/>
              </a:rPr>
              <a:t>serv</a:t>
            </a:r>
            <a:r>
              <a:rPr lang="en-US" sz="1800" cap="none" dirty="0" smtClean="0">
                <a:latin typeface="Calibri" pitchFamily="34" charset="0"/>
                <a:cs typeface="Calibri" pitchFamily="34" charset="0"/>
              </a:rPr>
              <a:t>" id="</a:t>
            </a:r>
            <a:r>
              <a:rPr lang="en-US" sz="1800" cap="none" dirty="0" err="1" smtClean="0">
                <a:latin typeface="Calibri" pitchFamily="34" charset="0"/>
                <a:cs typeface="Calibri" pitchFamily="34" charset="0"/>
              </a:rPr>
              <a:t>serv</a:t>
            </a:r>
            <a:r>
              <a:rPr lang="en-US" sz="1800" cap="none" dirty="0" smtClean="0">
                <a:latin typeface="Calibri" pitchFamily="34" charset="0"/>
                <a:cs typeface="Calibri" pitchFamily="34" charset="0"/>
              </a:rPr>
              <a:t>"&gt; &lt;h2&gt;plan your trip&lt;/h2&gt; &lt;!-- &lt;/div&gt;</a:t>
            </a:r>
            <a:br>
              <a:rPr lang="en-US" sz="1800" cap="none" dirty="0" smtClean="0">
                <a:latin typeface="Calibri" pitchFamily="34" charset="0"/>
                <a:cs typeface="Calibri" pitchFamily="34" charset="0"/>
              </a:rPr>
            </a:br>
            <a:r>
              <a:rPr lang="en-US" sz="1800" cap="none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en-US" sz="1800" cap="none" dirty="0" smtClean="0">
                <a:latin typeface="Calibri" pitchFamily="34" charset="0"/>
                <a:cs typeface="Calibri" pitchFamily="34" charset="0"/>
              </a:rPr>
            </a:br>
            <a:r>
              <a:rPr lang="en-US" sz="1800" cap="none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</a:t>
            </a:r>
            <a:r>
              <a:rPr lang="en-US" sz="1800" b="1" cap="none" dirty="0" smtClean="0">
                <a:latin typeface="Calibri" pitchFamily="34" charset="0"/>
                <a:cs typeface="Calibri" pitchFamily="34" charset="0"/>
              </a:rPr>
              <a:t>banner purpose:</a:t>
            </a:r>
            <a:r>
              <a:rPr lang="en-US" sz="1800" cap="none" dirty="0" smtClean="0">
                <a:latin typeface="Calibri" pitchFamily="34" charset="0"/>
                <a:cs typeface="Calibri" pitchFamily="34" charset="0"/>
              </a:rPr>
              <a:t> styles the banner section, which usually includes a promotional message and a form for user input.</a:t>
            </a:r>
            <a:br>
              <a:rPr lang="en-US" sz="1800" cap="none" dirty="0" smtClean="0">
                <a:latin typeface="Calibri" pitchFamily="34" charset="0"/>
                <a:cs typeface="Calibri" pitchFamily="34" charset="0"/>
              </a:rPr>
            </a:br>
            <a:r>
              <a:rPr lang="en-US" sz="1800" cap="none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en-US" sz="1800" cap="none" dirty="0" smtClean="0">
                <a:latin typeface="Calibri" pitchFamily="34" charset="0"/>
                <a:cs typeface="Calibri" pitchFamily="34" charset="0"/>
              </a:rPr>
            </a:br>
            <a:r>
              <a:rPr lang="en-US" sz="1800" cap="none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</a:t>
            </a:r>
            <a:r>
              <a:rPr lang="en-US" sz="1800" b="1" cap="none" dirty="0" err="1" smtClean="0">
                <a:latin typeface="Calibri" pitchFamily="34" charset="0"/>
                <a:cs typeface="Calibri" pitchFamily="34" charset="0"/>
              </a:rPr>
              <a:t>serv</a:t>
            </a:r>
            <a:r>
              <a:rPr lang="en-US" sz="1800" b="1" cap="none" dirty="0" smtClean="0">
                <a:latin typeface="Calibri" pitchFamily="34" charset="0"/>
                <a:cs typeface="Calibri" pitchFamily="34" charset="0"/>
              </a:rPr>
              <a:t>-contain</a:t>
            </a:r>
            <a:br>
              <a:rPr lang="en-US" sz="1800" b="1" cap="none" dirty="0" smtClean="0">
                <a:latin typeface="Calibri" pitchFamily="34" charset="0"/>
                <a:cs typeface="Calibri" pitchFamily="34" charset="0"/>
              </a:rPr>
            </a:br>
            <a:r>
              <a:rPr lang="en-US" sz="1800" b="1" cap="none" dirty="0" smtClean="0">
                <a:latin typeface="Calibri" pitchFamily="34" charset="0"/>
                <a:cs typeface="Calibri" pitchFamily="34" charset="0"/>
              </a:rPr>
              <a:t>purpose:</a:t>
            </a:r>
            <a:r>
              <a:rPr lang="en-US" sz="1800" cap="none" dirty="0" smtClean="0">
                <a:latin typeface="Calibri" pitchFamily="34" charset="0"/>
                <a:cs typeface="Calibri" pitchFamily="34" charset="0"/>
              </a:rPr>
              <a:t> container for service boxes, utilizing </a:t>
            </a:r>
            <a:r>
              <a:rPr lang="en-US" sz="1800" cap="none" dirty="0" err="1" smtClean="0">
                <a:latin typeface="Calibri" pitchFamily="34" charset="0"/>
                <a:cs typeface="Calibri" pitchFamily="34" charset="0"/>
              </a:rPr>
              <a:t>flexbox</a:t>
            </a:r>
            <a:r>
              <a:rPr lang="en-US" sz="1800" cap="none" dirty="0" smtClean="0">
                <a:latin typeface="Calibri" pitchFamily="34" charset="0"/>
                <a:cs typeface="Calibri" pitchFamily="34" charset="0"/>
              </a:rPr>
              <a:t> for layout control.</a:t>
            </a:r>
            <a:br>
              <a:rPr lang="en-US" sz="1800" cap="none" dirty="0" smtClean="0">
                <a:latin typeface="Calibri" pitchFamily="34" charset="0"/>
                <a:cs typeface="Calibri" pitchFamily="34" charset="0"/>
              </a:rPr>
            </a:br>
            <a:r>
              <a:rPr lang="en-US" sz="1800" cap="none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en-US" sz="1800" cap="none" dirty="0" smtClean="0">
                <a:latin typeface="Calibri" pitchFamily="34" charset="0"/>
                <a:cs typeface="Calibri" pitchFamily="34" charset="0"/>
              </a:rPr>
            </a:br>
            <a:r>
              <a:rPr lang="en-US" sz="1800" cap="none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</a:t>
            </a:r>
            <a:r>
              <a:rPr lang="en-IN" sz="1800" b="1" cap="none" dirty="0" err="1" smtClean="0">
                <a:latin typeface="Calibri" pitchFamily="34" charset="0"/>
                <a:cs typeface="Calibri" pitchFamily="34" charset="0"/>
              </a:rPr>
              <a:t>serv</a:t>
            </a:r>
            <a:r>
              <a:rPr lang="en-IN" sz="1800" b="1" cap="none" dirty="0" smtClean="0">
                <a:latin typeface="Calibri" pitchFamily="34" charset="0"/>
                <a:cs typeface="Calibri" pitchFamily="34" charset="0"/>
              </a:rPr>
              <a:t>-box</a:t>
            </a:r>
            <a:br>
              <a:rPr lang="en-IN" sz="1800" b="1" cap="none" dirty="0" smtClean="0">
                <a:latin typeface="Calibri" pitchFamily="34" charset="0"/>
                <a:cs typeface="Calibri" pitchFamily="34" charset="0"/>
              </a:rPr>
            </a:br>
            <a:r>
              <a:rPr lang="en-IN" sz="1800" b="1" cap="none" dirty="0" smtClean="0">
                <a:latin typeface="Calibri" pitchFamily="34" charset="0"/>
                <a:cs typeface="Calibri" pitchFamily="34" charset="0"/>
              </a:rPr>
              <a:t>&lt;div class="</a:t>
            </a:r>
            <a:r>
              <a:rPr lang="en-IN" sz="1800" b="1" cap="none" dirty="0" err="1" smtClean="0">
                <a:latin typeface="Calibri" pitchFamily="34" charset="0"/>
                <a:cs typeface="Calibri" pitchFamily="34" charset="0"/>
              </a:rPr>
              <a:t>serv</a:t>
            </a:r>
            <a:r>
              <a:rPr lang="en-IN" sz="1800" b="1" cap="none" dirty="0" smtClean="0">
                <a:latin typeface="Calibri" pitchFamily="34" charset="0"/>
                <a:cs typeface="Calibri" pitchFamily="34" charset="0"/>
              </a:rPr>
              <a:t>-box"&gt; &lt;div class="serv-inf0"&gt;</a:t>
            </a:r>
            <a:br>
              <a:rPr lang="en-IN" sz="1800" b="1" cap="none" dirty="0" smtClean="0">
                <a:latin typeface="Calibri" pitchFamily="34" charset="0"/>
                <a:cs typeface="Calibri" pitchFamily="34" charset="0"/>
              </a:rPr>
            </a:br>
            <a:r>
              <a:rPr lang="en-IN" sz="1800" b="1" cap="none" dirty="0" smtClean="0">
                <a:latin typeface="Calibri" pitchFamily="34" charset="0"/>
                <a:cs typeface="Calibri" pitchFamily="34" charset="0"/>
              </a:rPr>
              <a:t> &lt;</a:t>
            </a:r>
            <a:r>
              <a:rPr lang="en-IN" sz="1800" b="1" cap="none" dirty="0" err="1" smtClean="0">
                <a:latin typeface="Calibri" pitchFamily="34" charset="0"/>
                <a:cs typeface="Calibri" pitchFamily="34" charset="0"/>
              </a:rPr>
              <a:t>img</a:t>
            </a:r>
            <a:r>
              <a:rPr lang="en-IN" sz="1800" b="1" cap="none" dirty="0" smtClean="0">
                <a:latin typeface="Calibri" pitchFamily="34" charset="0"/>
                <a:cs typeface="Calibri" pitchFamily="34" charset="0"/>
              </a:rPr>
              <a:t> class="img1" </a:t>
            </a:r>
            <a:r>
              <a:rPr lang="en-IN" sz="1800" b="1" cap="none" dirty="0" err="1" smtClean="0">
                <a:latin typeface="Calibri" pitchFamily="34" charset="0"/>
                <a:cs typeface="Calibri" pitchFamily="34" charset="0"/>
              </a:rPr>
              <a:t>src</a:t>
            </a:r>
            <a:r>
              <a:rPr lang="en-IN" sz="1800" b="1" cap="none" dirty="0" smtClean="0">
                <a:latin typeface="Calibri" pitchFamily="34" charset="0"/>
                <a:cs typeface="Calibri" pitchFamily="34" charset="0"/>
              </a:rPr>
              <a:t>="image-</a:t>
            </a:r>
            <a:r>
              <a:rPr lang="en-IN" sz="1800" b="1" cap="none" dirty="0" err="1" smtClean="0">
                <a:latin typeface="Calibri" pitchFamily="34" charset="0"/>
                <a:cs typeface="Calibri" pitchFamily="34" charset="0"/>
              </a:rPr>
              <a:t>url</a:t>
            </a:r>
            <a:r>
              <a:rPr lang="en-IN" sz="1800" b="1" cap="none" dirty="0" smtClean="0">
                <a:latin typeface="Calibri" pitchFamily="34" charset="0"/>
                <a:cs typeface="Calibri" pitchFamily="34" charset="0"/>
              </a:rPr>
              <a:t>"&gt; &lt;h2&gt;destination&lt;/h2&gt;</a:t>
            </a:r>
            <a:br>
              <a:rPr lang="en-IN" sz="1800" b="1" cap="none" dirty="0" smtClean="0">
                <a:latin typeface="Calibri" pitchFamily="34" charset="0"/>
                <a:cs typeface="Calibri" pitchFamily="34" charset="0"/>
              </a:rPr>
            </a:br>
            <a:r>
              <a:rPr lang="en-IN" sz="1800" b="1" cap="none" dirty="0" smtClean="0">
                <a:latin typeface="Calibri" pitchFamily="34" charset="0"/>
                <a:cs typeface="Calibri" pitchFamily="34" charset="0"/>
              </a:rPr>
              <a:t> &lt;h3&gt;$price per person&lt;/h3&gt; &lt;h4&gt;🕓 ✈ duration&lt;/h4&gt; &lt;/div&gt; &lt;a </a:t>
            </a:r>
            <a:r>
              <a:rPr lang="en-IN" sz="1800" b="1" cap="none" dirty="0" err="1" smtClean="0">
                <a:latin typeface="Calibri" pitchFamily="34" charset="0"/>
                <a:cs typeface="Calibri" pitchFamily="34" charset="0"/>
              </a:rPr>
              <a:t>href</a:t>
            </a:r>
            <a:r>
              <a:rPr lang="en-IN" sz="1800" b="1" cap="none" dirty="0" smtClean="0">
                <a:latin typeface="Calibri" pitchFamily="34" charset="0"/>
                <a:cs typeface="Calibri" pitchFamily="34" charset="0"/>
              </a:rPr>
              <a:t>="#"&gt;buy now&lt;/a&gt; &lt;/div&gt;</a:t>
            </a:r>
            <a:endParaRPr lang="en-IN" sz="1800" b="1" cap="none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61" t="50596" r="17831" b="23214"/>
          <a:stretch/>
        </p:blipFill>
        <p:spPr bwMode="auto">
          <a:xfrm>
            <a:off x="8200569" y="3257550"/>
            <a:ext cx="3454401" cy="2322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 descr="Garden City Un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4050" y="400050"/>
            <a:ext cx="24384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219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Important CSS Functions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>
          <a:xfrm>
            <a:off x="693057" y="1107346"/>
            <a:ext cx="10515600" cy="5598254"/>
          </a:xfrm>
        </p:spPr>
        <p:txBody>
          <a:bodyPr>
            <a:normAutofit/>
          </a:bodyPr>
          <a:lstStyle/>
          <a:p>
            <a:r>
              <a:rPr lang="en-US" sz="1800" b="1" dirty="0" err="1">
                <a:latin typeface="Calibri" pitchFamily="34" charset="0"/>
                <a:cs typeface="Calibri" pitchFamily="34" charset="0"/>
              </a:rPr>
              <a:t>Flexbox</a:t>
            </a:r>
            <a:r>
              <a:rPr lang="en-US" sz="1800" b="1" dirty="0">
                <a:latin typeface="Calibri" pitchFamily="34" charset="0"/>
                <a:cs typeface="Calibri" pitchFamily="34" charset="0"/>
              </a:rPr>
              <a:t>: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Used for layout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control</a:t>
            </a:r>
          </a:p>
          <a:p>
            <a:pPr marL="0" indent="0">
              <a:buNone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.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serv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-contain {</a:t>
            </a:r>
          </a:p>
          <a:p>
            <a:pPr marL="0" indent="0">
              <a:buNone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    display: flex;</a:t>
            </a:r>
          </a:p>
          <a:p>
            <a:pPr marL="0" indent="0">
              <a:buNone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    justify-content: space-around;</a:t>
            </a:r>
          </a:p>
          <a:p>
            <a:pPr marL="0" indent="0">
              <a:buNone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    flex-wrap: wrap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;}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sz="1800" b="1" dirty="0">
                <a:latin typeface="Calibri" pitchFamily="34" charset="0"/>
                <a:cs typeface="Calibri" pitchFamily="34" charset="0"/>
              </a:rPr>
              <a:t>Responsive Design: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Ensuring the app works on all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devices.</a:t>
            </a:r>
          </a:p>
          <a:p>
            <a:pPr marL="0" indent="0">
              <a:buNone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@media (max-width: 768px) {</a:t>
            </a:r>
          </a:p>
          <a:p>
            <a:pPr marL="0" indent="0">
              <a:buNone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    .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serv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-box {</a:t>
            </a:r>
          </a:p>
          <a:p>
            <a:pPr marL="0" indent="0">
              <a:buNone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        width: 100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%;}}  </a:t>
            </a:r>
          </a:p>
          <a:p>
            <a:pPr marL="0" indent="0">
              <a:buNone/>
            </a:pPr>
            <a:r>
              <a:rPr lang="en-US" sz="1800" b="1" dirty="0" smtClean="0"/>
              <a:t>Styling </a:t>
            </a:r>
            <a:r>
              <a:rPr lang="en-US" sz="1800" b="1" dirty="0"/>
              <a:t>Buttons:</a:t>
            </a:r>
            <a:r>
              <a:rPr lang="en-US" sz="1800" dirty="0"/>
              <a:t> Consistent button design across the </a:t>
            </a:r>
            <a:r>
              <a:rPr lang="en-US" sz="1800" dirty="0" smtClean="0"/>
              <a:t>app</a:t>
            </a:r>
          </a:p>
          <a:p>
            <a:pPr marL="0" indent="0">
              <a:buNone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.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btn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    background-color: #ff9900;</a:t>
            </a:r>
          </a:p>
          <a:p>
            <a:pPr marL="0" indent="0">
              <a:buNone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    color: #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fff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    padding: 10px 20px;</a:t>
            </a:r>
          </a:p>
          <a:p>
            <a:pPr marL="0" indent="0">
              <a:buNone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    border-radius: 5px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;}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sz="1800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IN" sz="18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2" name="Picture 2" descr="Garden City Univers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0" y="342900"/>
            <a:ext cx="24384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219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code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64027" y="786581"/>
            <a:ext cx="5066324" cy="422365"/>
          </a:xfrm>
        </p:spPr>
        <p:txBody>
          <a:bodyPr/>
          <a:lstStyle/>
          <a:p>
            <a:r>
              <a:rPr lang="en-US" dirty="0" smtClean="0"/>
              <a:t>Tourism website </a:t>
            </a:r>
            <a:r>
              <a:rPr lang="en-US" dirty="0" smtClean="0"/>
              <a:t>– go trip 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493486" y="1586318"/>
            <a:ext cx="10515600" cy="3343275"/>
          </a:xfrm>
        </p:spPr>
        <p:txBody>
          <a:bodyPr/>
          <a:lstStyle/>
          <a:p>
            <a:r>
              <a:rPr lang="en-IN" dirty="0"/>
              <a:t>C:\Users\Admin\Desktop\go </a:t>
            </a:r>
            <a:r>
              <a:rPr lang="en-IN" dirty="0" smtClean="0"/>
              <a:t>trip\index.html</a:t>
            </a:r>
          </a:p>
          <a:p>
            <a:r>
              <a:rPr lang="en-IN" dirty="0"/>
              <a:t>C:\Users\Admin\Desktop\go trip\tour.css</a:t>
            </a:r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89" t="9374" r="4392" b="6250"/>
          <a:stretch/>
        </p:blipFill>
        <p:spPr bwMode="auto">
          <a:xfrm>
            <a:off x="952500" y="2819400"/>
            <a:ext cx="10585450" cy="3543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 descr="Garden City Universit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0075" y="400050"/>
            <a:ext cx="24384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5095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0</TotalTime>
  <Words>656</Words>
  <Application>Microsoft Office PowerPoint</Application>
  <PresentationFormat>Custom</PresentationFormat>
  <Paragraphs>88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Origin</vt:lpstr>
      <vt:lpstr>web designing   Travel and tourism   </vt:lpstr>
      <vt:lpstr>Introduction </vt:lpstr>
      <vt:lpstr> web development tools</vt:lpstr>
      <vt:lpstr>Brief introduction to the concept of tourism websites </vt:lpstr>
      <vt:lpstr>Why go trip?? </vt:lpstr>
      <vt:lpstr>HTML Tags Used</vt:lpstr>
      <vt:lpstr>btnpurpose: styles the call-to-action button. &lt;a class="btn"href="#"&gt;book now&lt;/a&gt;   serv purpose: styles the main section containing the trip planning information. &lt;div class="serv" id="serv"&gt; &lt;h2&gt;plan your trip&lt;/h2&gt; &lt;!-- &lt;/div&gt;  banner purpose: styles the banner section, which usually includes a promotional message and a form for user input.  serv-contain purpose: container for service boxes, utilizing flexbox for layout control.  serv-box &lt;div class="serv-box"&gt; &lt;div class="serv-inf0"&gt;  &lt;img class="img1" src="image-url"&gt; &lt;h2&gt;destination&lt;/h2&gt;  &lt;h3&gt;$price per person&lt;/h3&gt; &lt;h4&gt;🕓 ✈ duration&lt;/h4&gt; &lt;/div&gt; &lt;a href="#"&gt;buy now&lt;/a&gt; &lt;/div&gt;</vt:lpstr>
      <vt:lpstr>Important CSS Functions</vt:lpstr>
      <vt:lpstr>code</vt:lpstr>
      <vt:lpstr>How Our website  Enhances Customer Experience</vt:lpstr>
      <vt:lpstr>Summary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2023-02-03T18:15:18Z</dcterms:created>
  <dcterms:modified xsi:type="dcterms:W3CDTF">2024-07-14T21:01:14Z</dcterms:modified>
</cp:coreProperties>
</file>