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hyperlink" Target="https://github.com/jaiganesh362/TNSDC-GEN-AI" TargetMode="External"/><Relationship Id="rId5" Type="http://schemas.openxmlformats.org/officeDocument/2006/relationships/image" Target="../media/image12.png"/><Relationship Id="rId6"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p7"/>
          <p:cNvSpPr txBox="1"/>
          <p:nvPr/>
        </p:nvSpPr>
        <p:spPr>
          <a:xfrm>
            <a:off x="5589300" y="2781900"/>
            <a:ext cx="6312600" cy="1294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900">
                <a:latin typeface="Trebuchet MS"/>
                <a:ea typeface="Trebuchet MS"/>
                <a:cs typeface="Trebuchet MS"/>
                <a:sym typeface="Trebuchet MS"/>
              </a:rPr>
              <a:t>V JAIGANESH</a:t>
            </a:r>
            <a:endParaRPr sz="2900">
              <a:latin typeface="Trebuchet MS"/>
              <a:ea typeface="Trebuchet MS"/>
              <a:cs typeface="Trebuchet MS"/>
              <a:sym typeface="Trebuchet MS"/>
            </a:endParaRPr>
          </a:p>
          <a:p>
            <a:pPr indent="0" lvl="0" marL="12700" rtl="0" algn="l">
              <a:lnSpc>
                <a:spcPct val="100000"/>
              </a:lnSpc>
              <a:spcBef>
                <a:spcPts val="0"/>
              </a:spcBef>
              <a:spcAft>
                <a:spcPts val="0"/>
              </a:spcAft>
              <a:buNone/>
            </a:pPr>
            <a:r>
              <a:t/>
            </a:r>
            <a:endParaRPr sz="1900">
              <a:latin typeface="Trebuchet MS"/>
              <a:ea typeface="Trebuchet MS"/>
              <a:cs typeface="Trebuchet MS"/>
              <a:sym typeface="Trebuchet MS"/>
            </a:endParaRPr>
          </a:p>
          <a:p>
            <a:pPr indent="0" lvl="0" marL="12700" rtl="0" algn="l">
              <a:lnSpc>
                <a:spcPct val="100000"/>
              </a:lnSpc>
              <a:spcBef>
                <a:spcPts val="0"/>
              </a:spcBef>
              <a:spcAft>
                <a:spcPts val="0"/>
              </a:spcAft>
              <a:buNone/>
            </a:pPr>
            <a:r>
              <a:rPr lang="en-US" sz="1900">
                <a:latin typeface="Trebuchet MS"/>
                <a:ea typeface="Trebuchet MS"/>
                <a:cs typeface="Trebuchet MS"/>
                <a:sym typeface="Trebuchet MS"/>
              </a:rPr>
              <a:t>REG NO : </a:t>
            </a:r>
            <a:r>
              <a:rPr b="1" lang="en-US" sz="1600">
                <a:latin typeface="Trebuchet MS"/>
                <a:ea typeface="Trebuchet MS"/>
                <a:cs typeface="Trebuchet MS"/>
                <a:sym typeface="Trebuchet MS"/>
              </a:rPr>
              <a:t>211521243069</a:t>
            </a:r>
            <a:endParaRPr b="1" sz="1600">
              <a:latin typeface="Trebuchet MS"/>
              <a:ea typeface="Trebuchet MS"/>
              <a:cs typeface="Trebuchet MS"/>
              <a:sym typeface="Trebuchet MS"/>
            </a:endParaRPr>
          </a:p>
          <a:p>
            <a:pPr indent="0" lvl="0" marL="12700" rtl="0" algn="l">
              <a:lnSpc>
                <a:spcPct val="100000"/>
              </a:lnSpc>
              <a:spcBef>
                <a:spcPts val="0"/>
              </a:spcBef>
              <a:spcAft>
                <a:spcPts val="0"/>
              </a:spcAft>
              <a:buNone/>
            </a:pPr>
            <a:r>
              <a:rPr b="1" lang="en-US" sz="1600">
                <a:latin typeface="Trebuchet MS"/>
                <a:ea typeface="Trebuchet MS"/>
                <a:cs typeface="Trebuchet MS"/>
                <a:sym typeface="Trebuchet MS"/>
              </a:rPr>
              <a:t>COLLEGE NAME :PANIMALAR INSTITUTE OF TECHNOLOGY</a:t>
            </a:r>
            <a:endParaRPr b="1" sz="1600">
              <a:latin typeface="Trebuchet MS"/>
              <a:ea typeface="Trebuchet MS"/>
              <a:cs typeface="Trebuchet MS"/>
              <a:sym typeface="Trebuchet MS"/>
            </a:endParaRPr>
          </a:p>
        </p:txBody>
      </p:sp>
      <p:sp>
        <p:nvSpPr>
          <p:cNvPr id="59" name="Google Shape;59;p7"/>
          <p:cNvSpPr txBox="1"/>
          <p:nvPr/>
        </p:nvSpPr>
        <p:spPr>
          <a:xfrm>
            <a:off x="6604245" y="5532922"/>
            <a:ext cx="18594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6" name="Google Shape;196;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7" name="Google Shape;197;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8" name="Google Shape;198;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99" name="Google Shape;199;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0" name="Google Shape;200;p16"/>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01" name="Google Shape;201;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2" name="Google Shape;202;p16"/>
          <p:cNvSpPr txBox="1"/>
          <p:nvPr/>
        </p:nvSpPr>
        <p:spPr>
          <a:xfrm>
            <a:off x="752476" y="5778150"/>
            <a:ext cx="4520100" cy="6324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https://github.com/jaiganesh362/TNSDC-GEN-AI</a:t>
            </a:r>
            <a:endParaRPr sz="2000">
              <a:latin typeface="Trebuchet MS"/>
              <a:ea typeface="Trebuchet MS"/>
              <a:cs typeface="Trebuchet MS"/>
              <a:sym typeface="Trebuchet MS"/>
            </a:endParaRPr>
          </a:p>
        </p:txBody>
      </p:sp>
      <p:pic>
        <p:nvPicPr>
          <p:cNvPr id="203" name="Google Shape;203;p16"/>
          <p:cNvPicPr preferRelativeResize="0"/>
          <p:nvPr/>
        </p:nvPicPr>
        <p:blipFill>
          <a:blip r:embed="rId5">
            <a:alphaModFix/>
          </a:blip>
          <a:stretch>
            <a:fillRect/>
          </a:stretch>
        </p:blipFill>
        <p:spPr>
          <a:xfrm>
            <a:off x="2526025" y="2664188"/>
            <a:ext cx="4764682" cy="3038475"/>
          </a:xfrm>
          <a:prstGeom prst="rect">
            <a:avLst/>
          </a:prstGeom>
          <a:noFill/>
          <a:ln>
            <a:noFill/>
          </a:ln>
        </p:spPr>
      </p:pic>
      <p:pic>
        <p:nvPicPr>
          <p:cNvPr id="204" name="Google Shape;204;p16"/>
          <p:cNvPicPr preferRelativeResize="0"/>
          <p:nvPr/>
        </p:nvPicPr>
        <p:blipFill>
          <a:blip r:embed="rId6">
            <a:alphaModFix/>
          </a:blip>
          <a:stretch>
            <a:fillRect/>
          </a:stretch>
        </p:blipFill>
        <p:spPr>
          <a:xfrm>
            <a:off x="328925" y="1507789"/>
            <a:ext cx="12192000" cy="11564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225"/>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8"/>
          <p:cNvSpPr txBox="1"/>
          <p:nvPr>
            <p:ph type="title"/>
          </p:nvPr>
        </p:nvSpPr>
        <p:spPr>
          <a:xfrm>
            <a:off x="508315" y="495069"/>
            <a:ext cx="9764400" cy="17736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4250"/>
              <a:t>English to french translation using RNN</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88" name="Google Shape;88;p8"/>
          <p:cNvSpPr txBox="1"/>
          <p:nvPr/>
        </p:nvSpPr>
        <p:spPr>
          <a:xfrm>
            <a:off x="937000" y="2661475"/>
            <a:ext cx="8173800" cy="3003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300"/>
              </a:spcBef>
              <a:spcAft>
                <a:spcPts val="0"/>
              </a:spcAft>
              <a:buClr>
                <a:srgbClr val="1F1F1F"/>
              </a:buClr>
              <a:buSzPts val="1900"/>
              <a:buChar char="●"/>
            </a:pPr>
            <a:r>
              <a:rPr b="1" lang="en-US" sz="1900">
                <a:solidFill>
                  <a:srgbClr val="1F1F1F"/>
                </a:solidFill>
                <a:highlight>
                  <a:srgbClr val="FFFFFF"/>
                </a:highlight>
              </a:rPr>
              <a:t>How it Works:</a:t>
            </a:r>
            <a:r>
              <a:rPr lang="en-US" sz="1900">
                <a:solidFill>
                  <a:srgbClr val="1F1F1F"/>
                </a:solidFill>
                <a:highlight>
                  <a:srgbClr val="FFFFFF"/>
                </a:highlight>
              </a:rPr>
              <a:t> Imagine an RNN as a smart machine that reads an English sentence word by word. It learns the relationships and order of the words. Then, it uses this knowledge to build a corresponding French sentence, one word at a time.</a:t>
            </a:r>
            <a:endParaRPr sz="1900">
              <a:solidFill>
                <a:srgbClr val="1F1F1F"/>
              </a:solidFill>
              <a:highlight>
                <a:srgbClr val="FFFFFF"/>
              </a:highlight>
            </a:endParaRPr>
          </a:p>
          <a:p>
            <a:pPr indent="0" lvl="0" marL="0" rtl="0" algn="l">
              <a:spcBef>
                <a:spcPts val="300"/>
              </a:spcBef>
              <a:spcAft>
                <a:spcPts val="0"/>
              </a:spcAft>
              <a:buNone/>
            </a:pPr>
            <a:r>
              <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4" name="Google Shape;94;p9"/>
          <p:cNvGrpSpPr/>
          <p:nvPr/>
        </p:nvGrpSpPr>
        <p:grpSpPr>
          <a:xfrm>
            <a:off x="7448212" y="-237"/>
            <a:ext cx="4743796" cy="6858466"/>
            <a:chOff x="7448612" y="0"/>
            <a:chExt cx="4743796" cy="6858466"/>
          </a:xfrm>
        </p:grpSpPr>
        <p:sp>
          <p:nvSpPr>
            <p:cNvPr id="95" name="Google Shape;95;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 name="Google Shape;97;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4" name="Google Shape;104;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 name="Google Shape;10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8" name="Google Shape;108;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3" name="Google Shape;113;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4" name="Google Shape;114;p9"/>
          <p:cNvSpPr txBox="1"/>
          <p:nvPr/>
        </p:nvSpPr>
        <p:spPr>
          <a:xfrm>
            <a:off x="1405500" y="4206500"/>
            <a:ext cx="574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15" name="Google Shape;115;p9"/>
          <p:cNvSpPr txBox="1"/>
          <p:nvPr/>
        </p:nvSpPr>
        <p:spPr>
          <a:xfrm>
            <a:off x="1794000" y="1298525"/>
            <a:ext cx="9140700" cy="4698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300"/>
              </a:spcBef>
              <a:spcAft>
                <a:spcPts val="0"/>
              </a:spcAft>
              <a:buClr>
                <a:srgbClr val="1F1F1F"/>
              </a:buClr>
              <a:buSzPts val="2000"/>
              <a:buFont typeface="Times New Roman"/>
              <a:buChar char="●"/>
            </a:pPr>
            <a:r>
              <a:rPr b="1" lang="en-US" sz="2000">
                <a:solidFill>
                  <a:srgbClr val="1F1F1F"/>
                </a:solidFill>
                <a:highlight>
                  <a:srgbClr val="FFFFFF"/>
                </a:highlight>
                <a:latin typeface="Times New Roman"/>
                <a:ea typeface="Times New Roman"/>
                <a:cs typeface="Times New Roman"/>
                <a:sym typeface="Times New Roman"/>
              </a:rPr>
              <a:t>Introduction (1-2 min)</a:t>
            </a:r>
            <a:endParaRPr b="1" sz="2000">
              <a:solidFill>
                <a:srgbClr val="1F1F1F"/>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0"/>
              </a:spcBef>
              <a:spcAft>
                <a:spcPts val="0"/>
              </a:spcAft>
              <a:buClr>
                <a:srgbClr val="1F1F1F"/>
              </a:buClr>
              <a:buSzPts val="2000"/>
              <a:buFont typeface="Times New Roman"/>
              <a:buChar char="○"/>
            </a:pPr>
            <a:r>
              <a:rPr lang="en-US" sz="2000">
                <a:solidFill>
                  <a:srgbClr val="1F1F1F"/>
                </a:solidFill>
                <a:highlight>
                  <a:srgbClr val="FFFFFF"/>
                </a:highlight>
                <a:latin typeface="Times New Roman"/>
                <a:ea typeface="Times New Roman"/>
                <a:cs typeface="Times New Roman"/>
                <a:sym typeface="Times New Roman"/>
              </a:rPr>
              <a:t>What is English-to-French translation with RNNs?</a:t>
            </a:r>
            <a:endParaRPr sz="2000">
              <a:solidFill>
                <a:srgbClr val="1F1F1F"/>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1F1F1F"/>
              </a:buClr>
              <a:buSzPts val="2000"/>
              <a:buFont typeface="Times New Roman"/>
              <a:buChar char="●"/>
            </a:pPr>
            <a:r>
              <a:rPr b="1" lang="en-US" sz="2000">
                <a:solidFill>
                  <a:srgbClr val="1F1F1F"/>
                </a:solidFill>
                <a:highlight>
                  <a:srgbClr val="FFFFFF"/>
                </a:highlight>
                <a:latin typeface="Times New Roman"/>
                <a:ea typeface="Times New Roman"/>
                <a:cs typeface="Times New Roman"/>
                <a:sym typeface="Times New Roman"/>
              </a:rPr>
              <a:t>RNN Basics (2-3 min)</a:t>
            </a:r>
            <a:endParaRPr b="1" sz="2000">
              <a:solidFill>
                <a:srgbClr val="1F1F1F"/>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0"/>
              </a:spcBef>
              <a:spcAft>
                <a:spcPts val="0"/>
              </a:spcAft>
              <a:buClr>
                <a:srgbClr val="1F1F1F"/>
              </a:buClr>
              <a:buSzPts val="2000"/>
              <a:buFont typeface="Times New Roman"/>
              <a:buChar char="○"/>
            </a:pPr>
            <a:r>
              <a:rPr lang="en-US" sz="2000">
                <a:solidFill>
                  <a:srgbClr val="1F1F1F"/>
                </a:solidFill>
                <a:highlight>
                  <a:srgbClr val="FFFFFF"/>
                </a:highlight>
                <a:latin typeface="Times New Roman"/>
                <a:ea typeface="Times New Roman"/>
                <a:cs typeface="Times New Roman"/>
                <a:sym typeface="Times New Roman"/>
              </a:rPr>
              <a:t>Understanding Recurrent Neural Networks (RNNs)</a:t>
            </a:r>
            <a:endParaRPr sz="2000">
              <a:solidFill>
                <a:srgbClr val="1F1F1F"/>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1F1F1F"/>
              </a:buClr>
              <a:buSzPts val="2000"/>
              <a:buFont typeface="Times New Roman"/>
              <a:buChar char="●"/>
            </a:pPr>
            <a:r>
              <a:rPr b="1" lang="en-US" sz="2000">
                <a:solidFill>
                  <a:srgbClr val="1F1F1F"/>
                </a:solidFill>
                <a:highlight>
                  <a:srgbClr val="FFFFFF"/>
                </a:highlight>
                <a:latin typeface="Times New Roman"/>
                <a:ea typeface="Times New Roman"/>
                <a:cs typeface="Times New Roman"/>
                <a:sym typeface="Times New Roman"/>
              </a:rPr>
              <a:t>The Translation Process (4-5 min)</a:t>
            </a:r>
            <a:endParaRPr b="1" sz="2000">
              <a:solidFill>
                <a:srgbClr val="1F1F1F"/>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0"/>
              </a:spcBef>
              <a:spcAft>
                <a:spcPts val="0"/>
              </a:spcAft>
              <a:buClr>
                <a:srgbClr val="1F1F1F"/>
              </a:buClr>
              <a:buSzPts val="2000"/>
              <a:buFont typeface="Times New Roman"/>
              <a:buChar char="○"/>
            </a:pPr>
            <a:r>
              <a:rPr lang="en-US" sz="2000">
                <a:solidFill>
                  <a:srgbClr val="1F1F1F"/>
                </a:solidFill>
                <a:highlight>
                  <a:srgbClr val="FFFFFF"/>
                </a:highlight>
                <a:latin typeface="Times New Roman"/>
                <a:ea typeface="Times New Roman"/>
                <a:cs typeface="Times New Roman"/>
                <a:sym typeface="Times New Roman"/>
              </a:rPr>
              <a:t>How RNNs translate sentences: Data, Word Embeddings, and Architecture</a:t>
            </a:r>
            <a:endParaRPr sz="2000">
              <a:solidFill>
                <a:srgbClr val="1F1F1F"/>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1F1F1F"/>
              </a:buClr>
              <a:buSzPts val="2000"/>
              <a:buFont typeface="Times New Roman"/>
              <a:buChar char="●"/>
            </a:pPr>
            <a:r>
              <a:rPr b="1" lang="en-US" sz="2000">
                <a:solidFill>
                  <a:srgbClr val="1F1F1F"/>
                </a:solidFill>
                <a:highlight>
                  <a:srgbClr val="FFFFFF"/>
                </a:highlight>
                <a:latin typeface="Times New Roman"/>
                <a:ea typeface="Times New Roman"/>
                <a:cs typeface="Times New Roman"/>
                <a:sym typeface="Times New Roman"/>
              </a:rPr>
              <a:t>Benefits of RNNs (Optional: 1 min)</a:t>
            </a:r>
            <a:endParaRPr b="1" sz="2000">
              <a:solidFill>
                <a:srgbClr val="1F1F1F"/>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0"/>
              </a:spcBef>
              <a:spcAft>
                <a:spcPts val="0"/>
              </a:spcAft>
              <a:buClr>
                <a:srgbClr val="1F1F1F"/>
              </a:buClr>
              <a:buSzPts val="2000"/>
              <a:buFont typeface="Times New Roman"/>
              <a:buChar char="○"/>
            </a:pPr>
            <a:r>
              <a:rPr lang="en-US" sz="2000">
                <a:solidFill>
                  <a:srgbClr val="1F1F1F"/>
                </a:solidFill>
                <a:highlight>
                  <a:srgbClr val="FFFFFF"/>
                </a:highlight>
                <a:latin typeface="Times New Roman"/>
                <a:ea typeface="Times New Roman"/>
                <a:cs typeface="Times New Roman"/>
                <a:sym typeface="Times New Roman"/>
              </a:rPr>
              <a:t>Why use RNNs for translation?</a:t>
            </a:r>
            <a:endParaRPr sz="2000">
              <a:solidFill>
                <a:srgbClr val="1F1F1F"/>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1F1F1F"/>
              </a:buClr>
              <a:buSzPts val="2000"/>
              <a:buFont typeface="Times New Roman"/>
              <a:buChar char="●"/>
            </a:pPr>
            <a:r>
              <a:rPr b="1" lang="en-US" sz="2000">
                <a:solidFill>
                  <a:srgbClr val="1F1F1F"/>
                </a:solidFill>
                <a:highlight>
                  <a:srgbClr val="FFFFFF"/>
                </a:highlight>
                <a:latin typeface="Times New Roman"/>
                <a:ea typeface="Times New Roman"/>
                <a:cs typeface="Times New Roman"/>
                <a:sym typeface="Times New Roman"/>
              </a:rPr>
              <a:t>Conclusion (1-2 min)</a:t>
            </a:r>
            <a:endParaRPr b="1" sz="2000">
              <a:solidFill>
                <a:srgbClr val="1F1F1F"/>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0"/>
              </a:spcBef>
              <a:spcAft>
                <a:spcPts val="0"/>
              </a:spcAft>
              <a:buClr>
                <a:srgbClr val="1F1F1F"/>
              </a:buClr>
              <a:buSzPts val="2000"/>
              <a:buFont typeface="Times New Roman"/>
              <a:buChar char="○"/>
            </a:pPr>
            <a:r>
              <a:rPr lang="en-US" sz="2000">
                <a:solidFill>
                  <a:srgbClr val="1F1F1F"/>
                </a:solidFill>
                <a:highlight>
                  <a:srgbClr val="FFFFFF"/>
                </a:highlight>
                <a:latin typeface="Times New Roman"/>
                <a:ea typeface="Times New Roman"/>
                <a:cs typeface="Times New Roman"/>
                <a:sym typeface="Times New Roman"/>
              </a:rPr>
              <a:t>Key takeaways and future of RNN translation</a:t>
            </a:r>
            <a:endParaRPr sz="2000">
              <a:solidFill>
                <a:srgbClr val="1F1F1F"/>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10"/>
          <p:cNvGrpSpPr/>
          <p:nvPr/>
        </p:nvGrpSpPr>
        <p:grpSpPr>
          <a:xfrm>
            <a:off x="7991475" y="2933700"/>
            <a:ext cx="2762250" cy="3257550"/>
            <a:chOff x="7991475" y="2933700"/>
            <a:chExt cx="2762250" cy="3257550"/>
          </a:xfrm>
        </p:grpSpPr>
        <p:sp>
          <p:nvSpPr>
            <p:cNvPr id="121" name="Google Shape;121;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2" name="Google Shape;122;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3" name="Google Shape;123;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4" name="Google Shape;124;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5" name="Google Shape;125;p10"/>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6" name="Google Shape;126;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7" name="Google Shape;127;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8" name="Google Shape;128;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9" name="Google Shape;129;p10"/>
          <p:cNvSpPr txBox="1"/>
          <p:nvPr/>
        </p:nvSpPr>
        <p:spPr>
          <a:xfrm>
            <a:off x="1345675" y="2019300"/>
            <a:ext cx="6299700" cy="210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2100">
                <a:latin typeface="Calibri"/>
                <a:ea typeface="Calibri"/>
                <a:cs typeface="Calibri"/>
                <a:sym typeface="Calibri"/>
              </a:rPr>
              <a:t>The challenge is to develop a French-English translator using a Recurrent Neural Network (RNN). The translator should accurately and efficiently convert text from French to English and vice versa.</a:t>
            </a:r>
            <a:endParaRPr sz="2100">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11"/>
          <p:cNvGrpSpPr/>
          <p:nvPr/>
        </p:nvGrpSpPr>
        <p:grpSpPr>
          <a:xfrm>
            <a:off x="8658225" y="2647950"/>
            <a:ext cx="3533775" cy="3810000"/>
            <a:chOff x="8658225" y="2647950"/>
            <a:chExt cx="3533775" cy="3810000"/>
          </a:xfrm>
        </p:grpSpPr>
        <p:sp>
          <p:nvSpPr>
            <p:cNvPr id="135" name="Google Shape;135;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6" name="Google Shape;136;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7" name="Google Shape;137;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9" name="Google Shape;139;p11"/>
          <p:cNvSpPr txBox="1"/>
          <p:nvPr>
            <p:ph type="title"/>
          </p:nvPr>
        </p:nvSpPr>
        <p:spPr>
          <a:xfrm>
            <a:off x="739775" y="829627"/>
            <a:ext cx="52647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0" name="Google Shape;140;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2" name="Google Shape;142;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3" name="Google Shape;143;p11"/>
          <p:cNvSpPr txBox="1"/>
          <p:nvPr/>
        </p:nvSpPr>
        <p:spPr>
          <a:xfrm>
            <a:off x="1268700" y="2119650"/>
            <a:ext cx="5741700" cy="220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1800">
                <a:latin typeface="Calibri"/>
                <a:ea typeface="Calibri"/>
                <a:cs typeface="Calibri"/>
                <a:sym typeface="Calibri"/>
              </a:rPr>
              <a:t>The project aims to develop a French-English translator using a recurrent neural network (RNN), enhancing communication across language barriers. It will focus on natural language processing and deep learning techniques to ensure accurate and efficient translation.</a:t>
            </a:r>
            <a:endParaRPr sz="1800">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0" name="Google Shape;150;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1" name="Google Shape;151;p12"/>
          <p:cNvSpPr txBox="1"/>
          <p:nvPr>
            <p:ph type="title"/>
          </p:nvPr>
        </p:nvSpPr>
        <p:spPr>
          <a:xfrm>
            <a:off x="723890" y="624694"/>
            <a:ext cx="9764400" cy="1020600"/>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4" name="Google Shape;154;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5" name="Google Shape;155;p12"/>
          <p:cNvSpPr txBox="1"/>
          <p:nvPr/>
        </p:nvSpPr>
        <p:spPr>
          <a:xfrm>
            <a:off x="1375575" y="2100950"/>
            <a:ext cx="5741700" cy="393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1600">
                <a:solidFill>
                  <a:schemeClr val="dk1"/>
                </a:solidFill>
              </a:rPr>
              <a:t>Language Learners</a:t>
            </a:r>
            <a:endParaRPr b="1"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600">
                <a:solidFill>
                  <a:schemeClr val="dk1"/>
                </a:solidFill>
              </a:rPr>
              <a:t>Individuals who want to understand and communicate effectively in both French and English.</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600">
                <a:solidFill>
                  <a:schemeClr val="dk1"/>
                </a:solidFill>
              </a:rPr>
              <a:t>Students and Professionals</a:t>
            </a:r>
            <a:endParaRPr b="1"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600">
                <a:solidFill>
                  <a:schemeClr val="dk1"/>
                </a:solidFill>
              </a:rPr>
              <a:t>Those seeking to improve their language skills for academic, career, or personal development purposes.</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600">
                <a:solidFill>
                  <a:schemeClr val="dk1"/>
                </a:solidFill>
              </a:rPr>
              <a:t>Travelers</a:t>
            </a:r>
            <a:endParaRPr b="1"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600">
                <a:solidFill>
                  <a:schemeClr val="dk1"/>
                </a:solidFill>
              </a:rPr>
              <a:t>People who aspire to navigate French-speaking regions with confidence and ease</a:t>
            </a:r>
            <a:r>
              <a:rPr lang="en-US" sz="1300">
                <a:solidFill>
                  <a:schemeClr val="dk1"/>
                </a:solidFill>
              </a:rPr>
              <a:t>.</a:t>
            </a:r>
            <a:endParaRPr sz="1300">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3" name="Google Shape;163;p13"/>
          <p:cNvSpPr txBox="1"/>
          <p:nvPr>
            <p:ph type="title"/>
          </p:nvPr>
        </p:nvSpPr>
        <p:spPr>
          <a:xfrm>
            <a:off x="498365" y="435269"/>
            <a:ext cx="9764400" cy="15990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4" name="Google Shape;164;p1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5" name="Google Shape;165;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6" name="Google Shape;166;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7" name="Google Shape;167;p13"/>
          <p:cNvSpPr txBox="1"/>
          <p:nvPr/>
        </p:nvSpPr>
        <p:spPr>
          <a:xfrm>
            <a:off x="558175" y="2206950"/>
            <a:ext cx="7705200" cy="267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2100">
                <a:latin typeface="Calibri"/>
                <a:ea typeface="Calibri"/>
                <a:cs typeface="Calibri"/>
                <a:sym typeface="Calibri"/>
              </a:rPr>
              <a:t>Our solution, a French-English translator using RNN, offers a powerful and efficient way for users to communicate across language barriers.</a:t>
            </a:r>
            <a:endParaRPr sz="2100">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100">
                <a:latin typeface="Calibri"/>
                <a:ea typeface="Calibri"/>
                <a:cs typeface="Calibri"/>
                <a:sym typeface="Calibri"/>
              </a:rPr>
              <a:t>By utilizing the latest advances in machine learning, we are able to provide accurate and reliable translations that help bridge the gap between people from different cultures and backgrounds.</a:t>
            </a:r>
            <a:endParaRPr sz="2100">
              <a:latin typeface="Calibri"/>
              <a:ea typeface="Calibri"/>
              <a:cs typeface="Calibri"/>
              <a:sym typeface="Calibri"/>
            </a:endParaRPr>
          </a:p>
          <a:p>
            <a:pPr indent="0" lvl="0" marL="0" rtl="0" algn="l">
              <a:spcBef>
                <a:spcPts val="1200"/>
              </a:spcBef>
              <a:spcAft>
                <a:spcPts val="0"/>
              </a:spcAft>
              <a:buNone/>
            </a:pPr>
            <a:r>
              <a:t/>
            </a:r>
            <a:endParaRPr sz="21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5" name="Google Shape;175;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6" name="Google Shape;176;p14"/>
          <p:cNvSpPr txBox="1"/>
          <p:nvPr>
            <p:ph type="title"/>
          </p:nvPr>
        </p:nvSpPr>
        <p:spPr>
          <a:xfrm>
            <a:off x="388715" y="375469"/>
            <a:ext cx="9764400" cy="9429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77" name="Google Shape;177;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8" name="Google Shape;178;p14"/>
          <p:cNvSpPr txBox="1"/>
          <p:nvPr/>
        </p:nvSpPr>
        <p:spPr>
          <a:xfrm>
            <a:off x="1096375" y="2153100"/>
            <a:ext cx="8911500" cy="329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1700">
                <a:solidFill>
                  <a:schemeClr val="dk1"/>
                </a:solidFill>
              </a:rPr>
              <a:t>Improved Efficiency</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700">
                <a:solidFill>
                  <a:schemeClr val="dk1"/>
                </a:solidFill>
              </a:rPr>
              <a:t>Streamlining processes to save time and resources.</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700">
                <a:solidFill>
                  <a:schemeClr val="dk1"/>
                </a:solidFill>
              </a:rPr>
              <a:t>Enhanced User Experience</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700">
                <a:solidFill>
                  <a:schemeClr val="dk1"/>
                </a:solidFill>
              </a:rPr>
              <a:t>Providing a seamless and intuitive interface for users.</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700">
                <a:solidFill>
                  <a:schemeClr val="dk1"/>
                </a:solidFill>
              </a:rPr>
              <a:t>Advanced Technology Integration</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700">
                <a:solidFill>
                  <a:schemeClr val="dk1"/>
                </a:solidFill>
              </a:rPr>
              <a:t>Incorporating cutting-edge tools and innovations into the solution.</a:t>
            </a:r>
            <a:endParaRPr sz="1700">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4" name="Google Shape;184;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5" name="Google Shape;185;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6" name="Google Shape;186;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7" name="Google Shape;187;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8" name="Google Shape;188;p15"/>
          <p:cNvSpPr txBox="1"/>
          <p:nvPr/>
        </p:nvSpPr>
        <p:spPr>
          <a:xfrm>
            <a:off x="1138500" y="1357875"/>
            <a:ext cx="6686400" cy="4288200"/>
          </a:xfrm>
          <a:prstGeom prst="rect">
            <a:avLst/>
          </a:prstGeom>
          <a:noFill/>
          <a:ln>
            <a:noFill/>
          </a:ln>
        </p:spPr>
        <p:txBody>
          <a:bodyPr anchorCtr="0" anchor="t" bIns="0" lIns="0" spcFirstLastPara="1" rIns="0" wrap="square" tIns="12700">
            <a:spAutoFit/>
          </a:bodyPr>
          <a:lstStyle/>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Data Collection</a:t>
            </a:r>
            <a:endParaRPr b="1"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Gathering relevant and accurate data sources</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Preprocessing</a:t>
            </a:r>
            <a:endParaRPr b="1"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Cleaning and transforming data for analysis</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Model Development</a:t>
            </a:r>
            <a:endParaRPr b="1"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Building and training the RNN model</a:t>
            </a:r>
            <a:endParaRPr sz="1500">
              <a:solidFill>
                <a:schemeClr val="dk1"/>
              </a:solidFill>
            </a:endParaRPr>
          </a:p>
          <a:p>
            <a:pPr indent="0" lvl="0" marL="0" rtl="0" algn="l">
              <a:lnSpc>
                <a:spcPct val="115000"/>
              </a:lnSpc>
              <a:spcBef>
                <a:spcPts val="1200"/>
              </a:spcBef>
              <a:spcAft>
                <a:spcPts val="0"/>
              </a:spcAft>
              <a:buSzPts val="1100"/>
              <a:buNone/>
            </a:pPr>
            <a:r>
              <a:rPr lang="en-US" sz="1500">
                <a:solidFill>
                  <a:schemeClr val="dk1"/>
                </a:solidFill>
              </a:rPr>
              <a:t>As we move into the modelling phase, the process involves data collection from various sources to ensure the availability of quality data. This will be followed by preprocessing the data, removing any noise or inconsistencies. Finally, we will embark on developing the RNN model, carefully training it for accurate translation.</a:t>
            </a:r>
            <a:endParaRPr sz="1500">
              <a:solidFill>
                <a:schemeClr val="dk1"/>
              </a:solidFill>
            </a:endParaRPr>
          </a:p>
          <a:p>
            <a:pPr indent="0" lvl="0" marL="12700" rtl="0" algn="l">
              <a:lnSpc>
                <a:spcPct val="100000"/>
              </a:lnSpc>
              <a:spcBef>
                <a:spcPts val="1200"/>
              </a:spcBef>
              <a:spcAft>
                <a:spcPts val="0"/>
              </a:spcAft>
              <a:buNone/>
            </a:pPr>
            <a:r>
              <a:t/>
            </a:r>
            <a:endParaRPr sz="1800">
              <a:latin typeface="Trebuchet MS"/>
              <a:ea typeface="Trebuchet MS"/>
              <a:cs typeface="Trebuchet MS"/>
              <a:sym typeface="Trebuchet MS"/>
            </a:endParaRPr>
          </a:p>
        </p:txBody>
      </p:sp>
      <p:sp>
        <p:nvSpPr>
          <p:cNvPr id="189" name="Google Shape;189;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0" name="Google Shape;190;p15"/>
          <p:cNvSpPr txBox="1"/>
          <p:nvPr>
            <p:ph type="ctrTitle"/>
          </p:nvPr>
        </p:nvSpPr>
        <p:spPr>
          <a:xfrm>
            <a:off x="630125" y="340997"/>
            <a:ext cx="33045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