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 id="2147483660" r:id="rId2"/>
    <p:sldMasterId id="2147483648" r:id="rId3"/>
  </p:sldMasterIdLst>
  <p:sldIdLst>
    <p:sldId id="256" r:id="rId4"/>
    <p:sldId id="280" r:id="rId5"/>
    <p:sldId id="281" r:id="rId6"/>
    <p:sldId id="282" r:id="rId7"/>
    <p:sldId id="283" r:id="rId8"/>
    <p:sldId id="285" r:id="rId9"/>
    <p:sldId id="284" r:id="rId10"/>
    <p:sldId id="286" r:id="rId11"/>
    <p:sldId id="262" r:id="rId12"/>
    <p:sldId id="263" r:id="rId13"/>
    <p:sldId id="287" r:id="rId14"/>
    <p:sldId id="257" r:id="rId15"/>
    <p:sldId id="278" r:id="rId16"/>
    <p:sldId id="279" r:id="rId17"/>
    <p:sldId id="271" r:id="rId18"/>
    <p:sldId id="270" r:id="rId19"/>
    <p:sldId id="269" r:id="rId20"/>
    <p:sldId id="264" r:id="rId21"/>
    <p:sldId id="265" r:id="rId22"/>
    <p:sldId id="266" r:id="rId23"/>
    <p:sldId id="260" r:id="rId24"/>
    <p:sldId id="268" r:id="rId25"/>
    <p:sldId id="267" r:id="rId26"/>
    <p:sldId id="259" r:id="rId27"/>
    <p:sldId id="274" r:id="rId28"/>
    <p:sldId id="275" r:id="rId29"/>
    <p:sldId id="277" r:id="rId30"/>
    <p:sldId id="276" r:id="rId31"/>
    <p:sldId id="258" r:id="rId32"/>
    <p:sldId id="273"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NKATA SAI JAI HARSHA" initials="VSJH" lastIdx="1" clrIdx="0">
    <p:extLst>
      <p:ext uri="{19B8F6BF-5375-455C-9EA6-DF929625EA0E}">
        <p15:presenceInfo xmlns:p15="http://schemas.microsoft.com/office/powerpoint/2012/main" userId="39c6a642899dd00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87" autoAdjust="0"/>
    <p:restoredTop sz="94660"/>
  </p:normalViewPr>
  <p:slideViewPr>
    <p:cSldViewPr snapToGrid="0">
      <p:cViewPr varScale="1">
        <p:scale>
          <a:sx n="85" d="100"/>
          <a:sy n="85" d="100"/>
        </p:scale>
        <p:origin x="40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commentAuthors" Target="commentAuthor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C66243-4EF5-45BF-BA13-167A9E6DD7D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9D12FD2-A3B7-4EC1-9110-A98385069070}">
      <dgm:prSet/>
      <dgm:spPr/>
      <dgm:t>
        <a:bodyPr/>
        <a:lstStyle/>
        <a:p>
          <a:r>
            <a:rPr lang="en-US"/>
            <a:t>Studying the role of thermal power plant in electricity generation.</a:t>
          </a:r>
        </a:p>
      </dgm:t>
    </dgm:pt>
    <dgm:pt modelId="{D12A00B6-DD23-4D0C-8FA0-61F33BB9FE6A}" type="parTrans" cxnId="{E0D5CBD1-4702-41EE-BF4E-99729A603B46}">
      <dgm:prSet/>
      <dgm:spPr/>
      <dgm:t>
        <a:bodyPr/>
        <a:lstStyle/>
        <a:p>
          <a:endParaRPr lang="en-US"/>
        </a:p>
      </dgm:t>
    </dgm:pt>
    <dgm:pt modelId="{FEBC4135-ED7D-460B-B9AA-0A4D8C6BA94B}" type="sibTrans" cxnId="{E0D5CBD1-4702-41EE-BF4E-99729A603B46}">
      <dgm:prSet/>
      <dgm:spPr/>
      <dgm:t>
        <a:bodyPr/>
        <a:lstStyle/>
        <a:p>
          <a:endParaRPr lang="en-US"/>
        </a:p>
      </dgm:t>
    </dgm:pt>
    <dgm:pt modelId="{87251750-DCDF-48A5-B5B3-E41B14698F8A}">
      <dgm:prSet/>
      <dgm:spPr/>
      <dgm:t>
        <a:bodyPr/>
        <a:lstStyle/>
        <a:p>
          <a:r>
            <a:rPr lang="en-US"/>
            <a:t>Different types of steam turbines in thermal power plant.</a:t>
          </a:r>
        </a:p>
      </dgm:t>
    </dgm:pt>
    <dgm:pt modelId="{4B5859F5-4846-4B32-B022-F237FFC2BEA4}" type="parTrans" cxnId="{1AE6555A-382F-4107-A65F-70A775D0B1D0}">
      <dgm:prSet/>
      <dgm:spPr/>
      <dgm:t>
        <a:bodyPr/>
        <a:lstStyle/>
        <a:p>
          <a:endParaRPr lang="en-US"/>
        </a:p>
      </dgm:t>
    </dgm:pt>
    <dgm:pt modelId="{A7C019F3-1646-4A94-A614-FFA788D4F06B}" type="sibTrans" cxnId="{1AE6555A-382F-4107-A65F-70A775D0B1D0}">
      <dgm:prSet/>
      <dgm:spPr/>
      <dgm:t>
        <a:bodyPr/>
        <a:lstStyle/>
        <a:p>
          <a:endParaRPr lang="en-US"/>
        </a:p>
      </dgm:t>
    </dgm:pt>
    <dgm:pt modelId="{5F0B2900-C394-44FD-8A1C-DEBC88520B83}">
      <dgm:prSet/>
      <dgm:spPr/>
      <dgm:t>
        <a:bodyPr/>
        <a:lstStyle/>
        <a:p>
          <a:r>
            <a:rPr lang="en-US"/>
            <a:t>Thermodynamic Analysis of various cycles for power generation. </a:t>
          </a:r>
        </a:p>
      </dgm:t>
    </dgm:pt>
    <dgm:pt modelId="{B5E81DE9-85D4-4502-946C-10E6E02A8A80}" type="parTrans" cxnId="{3F0675AD-9E13-4DF5-9BEF-76C13C8DBC0A}">
      <dgm:prSet/>
      <dgm:spPr/>
      <dgm:t>
        <a:bodyPr/>
        <a:lstStyle/>
        <a:p>
          <a:endParaRPr lang="en-US"/>
        </a:p>
      </dgm:t>
    </dgm:pt>
    <dgm:pt modelId="{79EB4490-F5A2-4033-ADAA-D9A7310536C1}" type="sibTrans" cxnId="{3F0675AD-9E13-4DF5-9BEF-76C13C8DBC0A}">
      <dgm:prSet/>
      <dgm:spPr/>
      <dgm:t>
        <a:bodyPr/>
        <a:lstStyle/>
        <a:p>
          <a:endParaRPr lang="en-US"/>
        </a:p>
      </dgm:t>
    </dgm:pt>
    <dgm:pt modelId="{7FCC40E1-709E-4C63-9D7B-641E07F45A03}" type="pres">
      <dgm:prSet presAssocID="{58C66243-4EF5-45BF-BA13-167A9E6DD7DE}" presName="linear" presStyleCnt="0">
        <dgm:presLayoutVars>
          <dgm:animLvl val="lvl"/>
          <dgm:resizeHandles val="exact"/>
        </dgm:presLayoutVars>
      </dgm:prSet>
      <dgm:spPr/>
    </dgm:pt>
    <dgm:pt modelId="{3B100776-B635-4FE2-B053-3E2D858ED9ED}" type="pres">
      <dgm:prSet presAssocID="{C9D12FD2-A3B7-4EC1-9110-A98385069070}" presName="parentText" presStyleLbl="node1" presStyleIdx="0" presStyleCnt="3">
        <dgm:presLayoutVars>
          <dgm:chMax val="0"/>
          <dgm:bulletEnabled val="1"/>
        </dgm:presLayoutVars>
      </dgm:prSet>
      <dgm:spPr/>
    </dgm:pt>
    <dgm:pt modelId="{01C3A152-35CB-48DB-807E-5A3E41CB1F49}" type="pres">
      <dgm:prSet presAssocID="{FEBC4135-ED7D-460B-B9AA-0A4D8C6BA94B}" presName="spacer" presStyleCnt="0"/>
      <dgm:spPr/>
    </dgm:pt>
    <dgm:pt modelId="{819005F0-A4BE-4851-85B3-0EC273599A81}" type="pres">
      <dgm:prSet presAssocID="{87251750-DCDF-48A5-B5B3-E41B14698F8A}" presName="parentText" presStyleLbl="node1" presStyleIdx="1" presStyleCnt="3">
        <dgm:presLayoutVars>
          <dgm:chMax val="0"/>
          <dgm:bulletEnabled val="1"/>
        </dgm:presLayoutVars>
      </dgm:prSet>
      <dgm:spPr/>
    </dgm:pt>
    <dgm:pt modelId="{3059C91D-6295-4230-85F0-2B134DDB83B3}" type="pres">
      <dgm:prSet presAssocID="{A7C019F3-1646-4A94-A614-FFA788D4F06B}" presName="spacer" presStyleCnt="0"/>
      <dgm:spPr/>
    </dgm:pt>
    <dgm:pt modelId="{087D8A03-F42E-4822-BCC6-7DBDA9F6286C}" type="pres">
      <dgm:prSet presAssocID="{5F0B2900-C394-44FD-8A1C-DEBC88520B83}" presName="parentText" presStyleLbl="node1" presStyleIdx="2" presStyleCnt="3">
        <dgm:presLayoutVars>
          <dgm:chMax val="0"/>
          <dgm:bulletEnabled val="1"/>
        </dgm:presLayoutVars>
      </dgm:prSet>
      <dgm:spPr/>
    </dgm:pt>
  </dgm:ptLst>
  <dgm:cxnLst>
    <dgm:cxn modelId="{20E4793B-2B20-451D-B41F-33A44AE5BF3B}" type="presOf" srcId="{5F0B2900-C394-44FD-8A1C-DEBC88520B83}" destId="{087D8A03-F42E-4822-BCC6-7DBDA9F6286C}" srcOrd="0" destOrd="0" presId="urn:microsoft.com/office/officeart/2005/8/layout/vList2"/>
    <dgm:cxn modelId="{1AE6555A-382F-4107-A65F-70A775D0B1D0}" srcId="{58C66243-4EF5-45BF-BA13-167A9E6DD7DE}" destId="{87251750-DCDF-48A5-B5B3-E41B14698F8A}" srcOrd="1" destOrd="0" parTransId="{4B5859F5-4846-4B32-B022-F237FFC2BEA4}" sibTransId="{A7C019F3-1646-4A94-A614-FFA788D4F06B}"/>
    <dgm:cxn modelId="{6000398C-8500-4CD4-AFC8-647D46400CDC}" type="presOf" srcId="{C9D12FD2-A3B7-4EC1-9110-A98385069070}" destId="{3B100776-B635-4FE2-B053-3E2D858ED9ED}" srcOrd="0" destOrd="0" presId="urn:microsoft.com/office/officeart/2005/8/layout/vList2"/>
    <dgm:cxn modelId="{3F0675AD-9E13-4DF5-9BEF-76C13C8DBC0A}" srcId="{58C66243-4EF5-45BF-BA13-167A9E6DD7DE}" destId="{5F0B2900-C394-44FD-8A1C-DEBC88520B83}" srcOrd="2" destOrd="0" parTransId="{B5E81DE9-85D4-4502-946C-10E6E02A8A80}" sibTransId="{79EB4490-F5A2-4033-ADAA-D9A7310536C1}"/>
    <dgm:cxn modelId="{E0D5CBD1-4702-41EE-BF4E-99729A603B46}" srcId="{58C66243-4EF5-45BF-BA13-167A9E6DD7DE}" destId="{C9D12FD2-A3B7-4EC1-9110-A98385069070}" srcOrd="0" destOrd="0" parTransId="{D12A00B6-DD23-4D0C-8FA0-61F33BB9FE6A}" sibTransId="{FEBC4135-ED7D-460B-B9AA-0A4D8C6BA94B}"/>
    <dgm:cxn modelId="{3255CFDE-1C08-4101-9F03-FCF1219C671F}" type="presOf" srcId="{87251750-DCDF-48A5-B5B3-E41B14698F8A}" destId="{819005F0-A4BE-4851-85B3-0EC273599A81}" srcOrd="0" destOrd="0" presId="urn:microsoft.com/office/officeart/2005/8/layout/vList2"/>
    <dgm:cxn modelId="{67F1C7E5-F43C-48D4-A8A5-465295DB1AA7}" type="presOf" srcId="{58C66243-4EF5-45BF-BA13-167A9E6DD7DE}" destId="{7FCC40E1-709E-4C63-9D7B-641E07F45A03}" srcOrd="0" destOrd="0" presId="urn:microsoft.com/office/officeart/2005/8/layout/vList2"/>
    <dgm:cxn modelId="{2B2122FD-7AC7-4CC9-846F-C601B8818614}" type="presParOf" srcId="{7FCC40E1-709E-4C63-9D7B-641E07F45A03}" destId="{3B100776-B635-4FE2-B053-3E2D858ED9ED}" srcOrd="0" destOrd="0" presId="urn:microsoft.com/office/officeart/2005/8/layout/vList2"/>
    <dgm:cxn modelId="{3A7B4B96-1D2E-460B-8AFA-7EFDF8978BDA}" type="presParOf" srcId="{7FCC40E1-709E-4C63-9D7B-641E07F45A03}" destId="{01C3A152-35CB-48DB-807E-5A3E41CB1F49}" srcOrd="1" destOrd="0" presId="urn:microsoft.com/office/officeart/2005/8/layout/vList2"/>
    <dgm:cxn modelId="{E3CE71A3-AD71-4FB4-A206-59D526604DDD}" type="presParOf" srcId="{7FCC40E1-709E-4C63-9D7B-641E07F45A03}" destId="{819005F0-A4BE-4851-85B3-0EC273599A81}" srcOrd="2" destOrd="0" presId="urn:microsoft.com/office/officeart/2005/8/layout/vList2"/>
    <dgm:cxn modelId="{F632F756-8B1A-42CF-A36C-53B1AA7C1A3B}" type="presParOf" srcId="{7FCC40E1-709E-4C63-9D7B-641E07F45A03}" destId="{3059C91D-6295-4230-85F0-2B134DDB83B3}" srcOrd="3" destOrd="0" presId="urn:microsoft.com/office/officeart/2005/8/layout/vList2"/>
    <dgm:cxn modelId="{382C13EE-B413-4E62-A26E-36DD3A0B145E}" type="presParOf" srcId="{7FCC40E1-709E-4C63-9D7B-641E07F45A03}" destId="{087D8A03-F42E-4822-BCC6-7DBDA9F6286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5288FB-C3D0-415A-B134-94A0A18776ED}"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CF9525DB-19F1-4513-AC49-587F5EFFE8A8}">
      <dgm:prSet/>
      <dgm:spPr/>
      <dgm:t>
        <a:bodyPr/>
        <a:lstStyle/>
        <a:p>
          <a:r>
            <a:rPr lang="en-US"/>
            <a:t>what is steam?</a:t>
          </a:r>
        </a:p>
      </dgm:t>
    </dgm:pt>
    <dgm:pt modelId="{3B9F8A18-B426-4B28-A451-E8FFD5CF89E9}" type="parTrans" cxnId="{9DF8F86D-2B28-49E0-8B3B-F68C26A0B050}">
      <dgm:prSet/>
      <dgm:spPr/>
      <dgm:t>
        <a:bodyPr/>
        <a:lstStyle/>
        <a:p>
          <a:endParaRPr lang="en-US"/>
        </a:p>
      </dgm:t>
    </dgm:pt>
    <dgm:pt modelId="{AA1B3550-DC97-4632-88E0-215C9E7A1D6D}" type="sibTrans" cxnId="{9DF8F86D-2B28-49E0-8B3B-F68C26A0B050}">
      <dgm:prSet/>
      <dgm:spPr/>
      <dgm:t>
        <a:bodyPr/>
        <a:lstStyle/>
        <a:p>
          <a:endParaRPr lang="en-US"/>
        </a:p>
      </dgm:t>
    </dgm:pt>
    <dgm:pt modelId="{E8B13156-107E-4BCC-8ED8-F9A4D6650570}">
      <dgm:prSet/>
      <dgm:spPr/>
      <dgm:t>
        <a:bodyPr/>
        <a:lstStyle/>
        <a:p>
          <a:r>
            <a:rPr lang="en-US" i="0" baseline="0"/>
            <a:t>Steam is a vaporized as a working substance in the operation of steam turbine.</a:t>
          </a:r>
          <a:endParaRPr lang="en-US"/>
        </a:p>
      </dgm:t>
    </dgm:pt>
    <dgm:pt modelId="{1ED6BA0A-A922-4B8B-96B7-6AF13E02448A}" type="parTrans" cxnId="{4711697F-1563-4226-BF02-3B80B27AF3D6}">
      <dgm:prSet/>
      <dgm:spPr/>
      <dgm:t>
        <a:bodyPr/>
        <a:lstStyle/>
        <a:p>
          <a:endParaRPr lang="en-US"/>
        </a:p>
      </dgm:t>
    </dgm:pt>
    <dgm:pt modelId="{CFD2840B-5F45-4812-BCFE-9D6E437AA624}" type="sibTrans" cxnId="{4711697F-1563-4226-BF02-3B80B27AF3D6}">
      <dgm:prSet/>
      <dgm:spPr/>
      <dgm:t>
        <a:bodyPr/>
        <a:lstStyle/>
        <a:p>
          <a:endParaRPr lang="en-US"/>
        </a:p>
      </dgm:t>
    </dgm:pt>
    <dgm:pt modelId="{2EE354C0-DE70-48FF-867B-D9C9B25AF030}">
      <dgm:prSet/>
      <dgm:spPr/>
      <dgm:t>
        <a:bodyPr/>
        <a:lstStyle/>
        <a:p>
          <a:r>
            <a:rPr lang="en-US"/>
            <a:t>Steam Turbine.</a:t>
          </a:r>
        </a:p>
      </dgm:t>
    </dgm:pt>
    <dgm:pt modelId="{5DDFBCE1-62A0-4A51-80C5-A97D532179B2}" type="parTrans" cxnId="{5505FCE7-3A19-45AC-A85E-37F2D39814E2}">
      <dgm:prSet/>
      <dgm:spPr/>
      <dgm:t>
        <a:bodyPr/>
        <a:lstStyle/>
        <a:p>
          <a:endParaRPr lang="en-US"/>
        </a:p>
      </dgm:t>
    </dgm:pt>
    <dgm:pt modelId="{B9AA8FC9-FB61-4E9D-821A-AE5B576341F9}" type="sibTrans" cxnId="{5505FCE7-3A19-45AC-A85E-37F2D39814E2}">
      <dgm:prSet/>
      <dgm:spPr/>
      <dgm:t>
        <a:bodyPr/>
        <a:lstStyle/>
        <a:p>
          <a:endParaRPr lang="en-US"/>
        </a:p>
      </dgm:t>
    </dgm:pt>
    <dgm:pt modelId="{29C0CF5C-CA08-4B02-B7B9-9D993CFB1B3D}">
      <dgm:prSet/>
      <dgm:spPr/>
      <dgm:t>
        <a:bodyPr/>
        <a:lstStyle/>
        <a:p>
          <a:r>
            <a:rPr lang="en-US"/>
            <a:t>A steam turbine is a mechanical device that extracts thermal energy from pressurized steam and converts it into rotary motion.</a:t>
          </a:r>
        </a:p>
      </dgm:t>
    </dgm:pt>
    <dgm:pt modelId="{4BAD1CE1-9554-4ED4-94CD-B27D3C3E104A}" type="parTrans" cxnId="{3BD00576-06CD-4817-B757-7332F64E2022}">
      <dgm:prSet/>
      <dgm:spPr/>
      <dgm:t>
        <a:bodyPr/>
        <a:lstStyle/>
        <a:p>
          <a:endParaRPr lang="en-US"/>
        </a:p>
      </dgm:t>
    </dgm:pt>
    <dgm:pt modelId="{76CA3373-0A7F-4662-B1DD-44B1FF105369}" type="sibTrans" cxnId="{3BD00576-06CD-4817-B757-7332F64E2022}">
      <dgm:prSet/>
      <dgm:spPr/>
      <dgm:t>
        <a:bodyPr/>
        <a:lstStyle/>
        <a:p>
          <a:endParaRPr lang="en-US"/>
        </a:p>
      </dgm:t>
    </dgm:pt>
    <dgm:pt modelId="{E9AE6090-22BC-4C1A-98D1-4AFE5865D75E}">
      <dgm:prSet/>
      <dgm:spPr/>
      <dgm:t>
        <a:bodyPr/>
        <a:lstStyle/>
        <a:p>
          <a:r>
            <a:rPr lang="en-US"/>
            <a:t>Its modern manifestation was invented by Sir Charles Parsons in 1884</a:t>
          </a:r>
        </a:p>
      </dgm:t>
    </dgm:pt>
    <dgm:pt modelId="{BED2B326-FBD2-4F9D-AFC0-5A7B151113D0}" type="parTrans" cxnId="{3D27D149-8F5E-4099-B557-35D553ABC153}">
      <dgm:prSet/>
      <dgm:spPr/>
      <dgm:t>
        <a:bodyPr/>
        <a:lstStyle/>
        <a:p>
          <a:endParaRPr lang="en-US"/>
        </a:p>
      </dgm:t>
    </dgm:pt>
    <dgm:pt modelId="{523198E1-E23F-4B2F-ADAC-357054F9F0FD}" type="sibTrans" cxnId="{3D27D149-8F5E-4099-B557-35D553ABC153}">
      <dgm:prSet/>
      <dgm:spPr/>
      <dgm:t>
        <a:bodyPr/>
        <a:lstStyle/>
        <a:p>
          <a:endParaRPr lang="en-US"/>
        </a:p>
      </dgm:t>
    </dgm:pt>
    <dgm:pt modelId="{3C014979-9B41-46DF-90D1-E4114BF944AA}" type="pres">
      <dgm:prSet presAssocID="{D35288FB-C3D0-415A-B134-94A0A18776ED}" presName="linear" presStyleCnt="0">
        <dgm:presLayoutVars>
          <dgm:animLvl val="lvl"/>
          <dgm:resizeHandles val="exact"/>
        </dgm:presLayoutVars>
      </dgm:prSet>
      <dgm:spPr/>
    </dgm:pt>
    <dgm:pt modelId="{A020FE44-8CCA-493C-9F4C-83A18D58494C}" type="pres">
      <dgm:prSet presAssocID="{CF9525DB-19F1-4513-AC49-587F5EFFE8A8}" presName="parentText" presStyleLbl="node1" presStyleIdx="0" presStyleCnt="2">
        <dgm:presLayoutVars>
          <dgm:chMax val="0"/>
          <dgm:bulletEnabled val="1"/>
        </dgm:presLayoutVars>
      </dgm:prSet>
      <dgm:spPr/>
    </dgm:pt>
    <dgm:pt modelId="{3FCA4936-5AC4-4434-956F-6A2B36A62828}" type="pres">
      <dgm:prSet presAssocID="{CF9525DB-19F1-4513-AC49-587F5EFFE8A8}" presName="childText" presStyleLbl="revTx" presStyleIdx="0" presStyleCnt="2">
        <dgm:presLayoutVars>
          <dgm:bulletEnabled val="1"/>
        </dgm:presLayoutVars>
      </dgm:prSet>
      <dgm:spPr/>
    </dgm:pt>
    <dgm:pt modelId="{9F21F6CB-1253-4DCD-B0A9-883C95BDFBCF}" type="pres">
      <dgm:prSet presAssocID="{2EE354C0-DE70-48FF-867B-D9C9B25AF030}" presName="parentText" presStyleLbl="node1" presStyleIdx="1" presStyleCnt="2">
        <dgm:presLayoutVars>
          <dgm:chMax val="0"/>
          <dgm:bulletEnabled val="1"/>
        </dgm:presLayoutVars>
      </dgm:prSet>
      <dgm:spPr/>
    </dgm:pt>
    <dgm:pt modelId="{3720554C-A4E4-44BB-82E4-7B973309C0C3}" type="pres">
      <dgm:prSet presAssocID="{2EE354C0-DE70-48FF-867B-D9C9B25AF030}" presName="childText" presStyleLbl="revTx" presStyleIdx="1" presStyleCnt="2">
        <dgm:presLayoutVars>
          <dgm:bulletEnabled val="1"/>
        </dgm:presLayoutVars>
      </dgm:prSet>
      <dgm:spPr/>
    </dgm:pt>
  </dgm:ptLst>
  <dgm:cxnLst>
    <dgm:cxn modelId="{11B5E011-6491-4FF5-AEE4-E7EDF11C8CD7}" type="presOf" srcId="{2EE354C0-DE70-48FF-867B-D9C9B25AF030}" destId="{9F21F6CB-1253-4DCD-B0A9-883C95BDFBCF}" srcOrd="0" destOrd="0" presId="urn:microsoft.com/office/officeart/2005/8/layout/vList2"/>
    <dgm:cxn modelId="{C84B752B-422A-453B-878C-7A463AA26D7A}" type="presOf" srcId="{D35288FB-C3D0-415A-B134-94A0A18776ED}" destId="{3C014979-9B41-46DF-90D1-E4114BF944AA}" srcOrd="0" destOrd="0" presId="urn:microsoft.com/office/officeart/2005/8/layout/vList2"/>
    <dgm:cxn modelId="{3D27D149-8F5E-4099-B557-35D553ABC153}" srcId="{2EE354C0-DE70-48FF-867B-D9C9B25AF030}" destId="{E9AE6090-22BC-4C1A-98D1-4AFE5865D75E}" srcOrd="1" destOrd="0" parTransId="{BED2B326-FBD2-4F9D-AFC0-5A7B151113D0}" sibTransId="{523198E1-E23F-4B2F-ADAC-357054F9F0FD}"/>
    <dgm:cxn modelId="{FCD0DF4B-CBF4-49FC-98C1-84DF5F8FF402}" type="presOf" srcId="{E9AE6090-22BC-4C1A-98D1-4AFE5865D75E}" destId="{3720554C-A4E4-44BB-82E4-7B973309C0C3}" srcOrd="0" destOrd="1" presId="urn:microsoft.com/office/officeart/2005/8/layout/vList2"/>
    <dgm:cxn modelId="{9DF8F86D-2B28-49E0-8B3B-F68C26A0B050}" srcId="{D35288FB-C3D0-415A-B134-94A0A18776ED}" destId="{CF9525DB-19F1-4513-AC49-587F5EFFE8A8}" srcOrd="0" destOrd="0" parTransId="{3B9F8A18-B426-4B28-A451-E8FFD5CF89E9}" sibTransId="{AA1B3550-DC97-4632-88E0-215C9E7A1D6D}"/>
    <dgm:cxn modelId="{3BD00576-06CD-4817-B757-7332F64E2022}" srcId="{2EE354C0-DE70-48FF-867B-D9C9B25AF030}" destId="{29C0CF5C-CA08-4B02-B7B9-9D993CFB1B3D}" srcOrd="0" destOrd="0" parTransId="{4BAD1CE1-9554-4ED4-94CD-B27D3C3E104A}" sibTransId="{76CA3373-0A7F-4662-B1DD-44B1FF105369}"/>
    <dgm:cxn modelId="{D4E7767B-324B-4A37-B46B-28ED1339ED8B}" type="presOf" srcId="{CF9525DB-19F1-4513-AC49-587F5EFFE8A8}" destId="{A020FE44-8CCA-493C-9F4C-83A18D58494C}" srcOrd="0" destOrd="0" presId="urn:microsoft.com/office/officeart/2005/8/layout/vList2"/>
    <dgm:cxn modelId="{4711697F-1563-4226-BF02-3B80B27AF3D6}" srcId="{CF9525DB-19F1-4513-AC49-587F5EFFE8A8}" destId="{E8B13156-107E-4BCC-8ED8-F9A4D6650570}" srcOrd="0" destOrd="0" parTransId="{1ED6BA0A-A922-4B8B-96B7-6AF13E02448A}" sibTransId="{CFD2840B-5F45-4812-BCFE-9D6E437AA624}"/>
    <dgm:cxn modelId="{ED296B89-8A8A-45B5-8655-37C56FB554E1}" type="presOf" srcId="{29C0CF5C-CA08-4B02-B7B9-9D993CFB1B3D}" destId="{3720554C-A4E4-44BB-82E4-7B973309C0C3}" srcOrd="0" destOrd="0" presId="urn:microsoft.com/office/officeart/2005/8/layout/vList2"/>
    <dgm:cxn modelId="{AC039ACC-40E5-4832-B2DF-1154384DD798}" type="presOf" srcId="{E8B13156-107E-4BCC-8ED8-F9A4D6650570}" destId="{3FCA4936-5AC4-4434-956F-6A2B36A62828}" srcOrd="0" destOrd="0" presId="urn:microsoft.com/office/officeart/2005/8/layout/vList2"/>
    <dgm:cxn modelId="{5505FCE7-3A19-45AC-A85E-37F2D39814E2}" srcId="{D35288FB-C3D0-415A-B134-94A0A18776ED}" destId="{2EE354C0-DE70-48FF-867B-D9C9B25AF030}" srcOrd="1" destOrd="0" parTransId="{5DDFBCE1-62A0-4A51-80C5-A97D532179B2}" sibTransId="{B9AA8FC9-FB61-4E9D-821A-AE5B576341F9}"/>
    <dgm:cxn modelId="{B04766A4-10A9-4E43-8A70-9971701DC6B0}" type="presParOf" srcId="{3C014979-9B41-46DF-90D1-E4114BF944AA}" destId="{A020FE44-8CCA-493C-9F4C-83A18D58494C}" srcOrd="0" destOrd="0" presId="urn:microsoft.com/office/officeart/2005/8/layout/vList2"/>
    <dgm:cxn modelId="{CB7C752C-A4B4-4C08-8864-A295DB21C268}" type="presParOf" srcId="{3C014979-9B41-46DF-90D1-E4114BF944AA}" destId="{3FCA4936-5AC4-4434-956F-6A2B36A62828}" srcOrd="1" destOrd="0" presId="urn:microsoft.com/office/officeart/2005/8/layout/vList2"/>
    <dgm:cxn modelId="{419F9203-0198-49F5-A3D1-8D24BA7F6318}" type="presParOf" srcId="{3C014979-9B41-46DF-90D1-E4114BF944AA}" destId="{9F21F6CB-1253-4DCD-B0A9-883C95BDFBCF}" srcOrd="2" destOrd="0" presId="urn:microsoft.com/office/officeart/2005/8/layout/vList2"/>
    <dgm:cxn modelId="{51BFBF68-1124-4FC1-913E-03782377A108}" type="presParOf" srcId="{3C014979-9B41-46DF-90D1-E4114BF944AA}" destId="{3720554C-A4E4-44BB-82E4-7B973309C0C3}"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1A2354E-0660-4D56-9051-F9F1F47F4656}" type="doc">
      <dgm:prSet loTypeId="urn:microsoft.com/office/officeart/2005/8/layout/hierarchy1" loCatId="hierarchy" qsTypeId="urn:microsoft.com/office/officeart/2005/8/quickstyle/simple5" qsCatId="simple" csTypeId="urn:microsoft.com/office/officeart/2005/8/colors/accent3_2" csCatId="accent3"/>
      <dgm:spPr/>
      <dgm:t>
        <a:bodyPr/>
        <a:lstStyle/>
        <a:p>
          <a:endParaRPr lang="en-US"/>
        </a:p>
      </dgm:t>
    </dgm:pt>
    <dgm:pt modelId="{E7E8F7E3-3538-48A3-BB3F-1F8B1863CF99}">
      <dgm:prSet/>
      <dgm:spPr/>
      <dgm:t>
        <a:bodyPr/>
        <a:lstStyle/>
        <a:p>
          <a:r>
            <a:rPr lang="en-US" dirty="0"/>
            <a:t>Impulse Turbine</a:t>
          </a:r>
        </a:p>
      </dgm:t>
    </dgm:pt>
    <dgm:pt modelId="{B5ED9936-5994-41AD-A695-86ACFB8E73C7}" type="parTrans" cxnId="{03C67C00-6563-46B0-8126-640FE9C088A6}">
      <dgm:prSet/>
      <dgm:spPr/>
      <dgm:t>
        <a:bodyPr/>
        <a:lstStyle/>
        <a:p>
          <a:endParaRPr lang="en-US"/>
        </a:p>
      </dgm:t>
    </dgm:pt>
    <dgm:pt modelId="{DAD445D5-4716-4EED-8AD6-F544625D2CFB}" type="sibTrans" cxnId="{03C67C00-6563-46B0-8126-640FE9C088A6}">
      <dgm:prSet/>
      <dgm:spPr/>
      <dgm:t>
        <a:bodyPr/>
        <a:lstStyle/>
        <a:p>
          <a:endParaRPr lang="en-US"/>
        </a:p>
      </dgm:t>
    </dgm:pt>
    <dgm:pt modelId="{9771E9DF-E2A3-4E84-A559-DB78AC760441}">
      <dgm:prSet/>
      <dgm:spPr/>
      <dgm:t>
        <a:bodyPr/>
        <a:lstStyle/>
        <a:p>
          <a:r>
            <a:rPr lang="en-US" dirty="0"/>
            <a:t>Reaction Turbine</a:t>
          </a:r>
        </a:p>
      </dgm:t>
    </dgm:pt>
    <dgm:pt modelId="{729040F0-5DDB-4B94-A563-F1674704180F}" type="parTrans" cxnId="{7497E82C-D3F1-4083-BE2F-A03D9F4855CE}">
      <dgm:prSet/>
      <dgm:spPr/>
      <dgm:t>
        <a:bodyPr/>
        <a:lstStyle/>
        <a:p>
          <a:endParaRPr lang="en-US"/>
        </a:p>
      </dgm:t>
    </dgm:pt>
    <dgm:pt modelId="{DB0073B5-5C75-40C1-9B6C-228171200C83}" type="sibTrans" cxnId="{7497E82C-D3F1-4083-BE2F-A03D9F4855CE}">
      <dgm:prSet/>
      <dgm:spPr/>
      <dgm:t>
        <a:bodyPr/>
        <a:lstStyle/>
        <a:p>
          <a:endParaRPr lang="en-US"/>
        </a:p>
      </dgm:t>
    </dgm:pt>
    <dgm:pt modelId="{AA0D0FE5-02A1-47B1-9716-F2E97BC81355}" type="pres">
      <dgm:prSet presAssocID="{71A2354E-0660-4D56-9051-F9F1F47F4656}" presName="hierChild1" presStyleCnt="0">
        <dgm:presLayoutVars>
          <dgm:chPref val="1"/>
          <dgm:dir/>
          <dgm:animOne val="branch"/>
          <dgm:animLvl val="lvl"/>
          <dgm:resizeHandles/>
        </dgm:presLayoutVars>
      </dgm:prSet>
      <dgm:spPr/>
    </dgm:pt>
    <dgm:pt modelId="{C11C8E52-F2D0-478E-84CF-DBA38E65C4BF}" type="pres">
      <dgm:prSet presAssocID="{E7E8F7E3-3538-48A3-BB3F-1F8B1863CF99}" presName="hierRoot1" presStyleCnt="0"/>
      <dgm:spPr/>
    </dgm:pt>
    <dgm:pt modelId="{70BAA9A6-0FE2-4E04-978F-39C0FDDA3DEC}" type="pres">
      <dgm:prSet presAssocID="{E7E8F7E3-3538-48A3-BB3F-1F8B1863CF99}" presName="composite" presStyleCnt="0"/>
      <dgm:spPr/>
    </dgm:pt>
    <dgm:pt modelId="{8B52F44D-3D9D-4F6B-83E5-25BBF2EBB190}" type="pres">
      <dgm:prSet presAssocID="{E7E8F7E3-3538-48A3-BB3F-1F8B1863CF99}" presName="background" presStyleLbl="node0" presStyleIdx="0" presStyleCnt="2"/>
      <dgm:spPr/>
    </dgm:pt>
    <dgm:pt modelId="{7087B274-2939-4B30-B5E1-45D600D9E5A4}" type="pres">
      <dgm:prSet presAssocID="{E7E8F7E3-3538-48A3-BB3F-1F8B1863CF99}" presName="text" presStyleLbl="fgAcc0" presStyleIdx="0" presStyleCnt="2">
        <dgm:presLayoutVars>
          <dgm:chPref val="3"/>
        </dgm:presLayoutVars>
      </dgm:prSet>
      <dgm:spPr/>
    </dgm:pt>
    <dgm:pt modelId="{072375A9-06DB-4B05-91B7-BA20C3D7A37C}" type="pres">
      <dgm:prSet presAssocID="{E7E8F7E3-3538-48A3-BB3F-1F8B1863CF99}" presName="hierChild2" presStyleCnt="0"/>
      <dgm:spPr/>
    </dgm:pt>
    <dgm:pt modelId="{01F16545-A6BE-4436-9CAF-5093E3AB1C72}" type="pres">
      <dgm:prSet presAssocID="{9771E9DF-E2A3-4E84-A559-DB78AC760441}" presName="hierRoot1" presStyleCnt="0"/>
      <dgm:spPr/>
    </dgm:pt>
    <dgm:pt modelId="{118AEDD6-0ED5-4AD6-AEA1-F42854E15456}" type="pres">
      <dgm:prSet presAssocID="{9771E9DF-E2A3-4E84-A559-DB78AC760441}" presName="composite" presStyleCnt="0"/>
      <dgm:spPr/>
    </dgm:pt>
    <dgm:pt modelId="{953C5F3D-8CF2-40D9-8D53-2F2C155880BC}" type="pres">
      <dgm:prSet presAssocID="{9771E9DF-E2A3-4E84-A559-DB78AC760441}" presName="background" presStyleLbl="node0" presStyleIdx="1" presStyleCnt="2"/>
      <dgm:spPr/>
    </dgm:pt>
    <dgm:pt modelId="{570F77AC-8F0E-4BB6-A760-52AFCDAF15D1}" type="pres">
      <dgm:prSet presAssocID="{9771E9DF-E2A3-4E84-A559-DB78AC760441}" presName="text" presStyleLbl="fgAcc0" presStyleIdx="1" presStyleCnt="2">
        <dgm:presLayoutVars>
          <dgm:chPref val="3"/>
        </dgm:presLayoutVars>
      </dgm:prSet>
      <dgm:spPr/>
    </dgm:pt>
    <dgm:pt modelId="{F0A4AE7E-0679-4E04-B742-80B36AAC3256}" type="pres">
      <dgm:prSet presAssocID="{9771E9DF-E2A3-4E84-A559-DB78AC760441}" presName="hierChild2" presStyleCnt="0"/>
      <dgm:spPr/>
    </dgm:pt>
  </dgm:ptLst>
  <dgm:cxnLst>
    <dgm:cxn modelId="{03C67C00-6563-46B0-8126-640FE9C088A6}" srcId="{71A2354E-0660-4D56-9051-F9F1F47F4656}" destId="{E7E8F7E3-3538-48A3-BB3F-1F8B1863CF99}" srcOrd="0" destOrd="0" parTransId="{B5ED9936-5994-41AD-A695-86ACFB8E73C7}" sibTransId="{DAD445D5-4716-4EED-8AD6-F544625D2CFB}"/>
    <dgm:cxn modelId="{7497E82C-D3F1-4083-BE2F-A03D9F4855CE}" srcId="{71A2354E-0660-4D56-9051-F9F1F47F4656}" destId="{9771E9DF-E2A3-4E84-A559-DB78AC760441}" srcOrd="1" destOrd="0" parTransId="{729040F0-5DDB-4B94-A563-F1674704180F}" sibTransId="{DB0073B5-5C75-40C1-9B6C-228171200C83}"/>
    <dgm:cxn modelId="{00D5013A-289F-4C28-80A6-43CDB40F69BC}" type="presOf" srcId="{71A2354E-0660-4D56-9051-F9F1F47F4656}" destId="{AA0D0FE5-02A1-47B1-9716-F2E97BC81355}" srcOrd="0" destOrd="0" presId="urn:microsoft.com/office/officeart/2005/8/layout/hierarchy1"/>
    <dgm:cxn modelId="{DB141A67-DF15-4774-BAF2-087D636BE8F5}" type="presOf" srcId="{9771E9DF-E2A3-4E84-A559-DB78AC760441}" destId="{570F77AC-8F0E-4BB6-A760-52AFCDAF15D1}" srcOrd="0" destOrd="0" presId="urn:microsoft.com/office/officeart/2005/8/layout/hierarchy1"/>
    <dgm:cxn modelId="{C1E575F0-42AC-4997-B25B-9945BAFF067F}" type="presOf" srcId="{E7E8F7E3-3538-48A3-BB3F-1F8B1863CF99}" destId="{7087B274-2939-4B30-B5E1-45D600D9E5A4}" srcOrd="0" destOrd="0" presId="urn:microsoft.com/office/officeart/2005/8/layout/hierarchy1"/>
    <dgm:cxn modelId="{81A08E9A-048E-483C-B1BC-007974F70809}" type="presParOf" srcId="{AA0D0FE5-02A1-47B1-9716-F2E97BC81355}" destId="{C11C8E52-F2D0-478E-84CF-DBA38E65C4BF}" srcOrd="0" destOrd="0" presId="urn:microsoft.com/office/officeart/2005/8/layout/hierarchy1"/>
    <dgm:cxn modelId="{BAE7BFF5-D488-4A54-BF30-4F9C528A38A1}" type="presParOf" srcId="{C11C8E52-F2D0-478E-84CF-DBA38E65C4BF}" destId="{70BAA9A6-0FE2-4E04-978F-39C0FDDA3DEC}" srcOrd="0" destOrd="0" presId="urn:microsoft.com/office/officeart/2005/8/layout/hierarchy1"/>
    <dgm:cxn modelId="{EFEA9885-CAA5-495A-B66F-FFDA233B1B02}" type="presParOf" srcId="{70BAA9A6-0FE2-4E04-978F-39C0FDDA3DEC}" destId="{8B52F44D-3D9D-4F6B-83E5-25BBF2EBB190}" srcOrd="0" destOrd="0" presId="urn:microsoft.com/office/officeart/2005/8/layout/hierarchy1"/>
    <dgm:cxn modelId="{D99CC745-4F05-4112-971A-18D69DE93D14}" type="presParOf" srcId="{70BAA9A6-0FE2-4E04-978F-39C0FDDA3DEC}" destId="{7087B274-2939-4B30-B5E1-45D600D9E5A4}" srcOrd="1" destOrd="0" presId="urn:microsoft.com/office/officeart/2005/8/layout/hierarchy1"/>
    <dgm:cxn modelId="{BA322037-62BB-494B-A606-3EBA04FD741C}" type="presParOf" srcId="{C11C8E52-F2D0-478E-84CF-DBA38E65C4BF}" destId="{072375A9-06DB-4B05-91B7-BA20C3D7A37C}" srcOrd="1" destOrd="0" presId="urn:microsoft.com/office/officeart/2005/8/layout/hierarchy1"/>
    <dgm:cxn modelId="{0DBAD6FB-6932-4C86-87AE-1BB1B6CC412B}" type="presParOf" srcId="{AA0D0FE5-02A1-47B1-9716-F2E97BC81355}" destId="{01F16545-A6BE-4436-9CAF-5093E3AB1C72}" srcOrd="1" destOrd="0" presId="urn:microsoft.com/office/officeart/2005/8/layout/hierarchy1"/>
    <dgm:cxn modelId="{D70C85C5-F87A-44F4-ACA7-0D7EC589AB92}" type="presParOf" srcId="{01F16545-A6BE-4436-9CAF-5093E3AB1C72}" destId="{118AEDD6-0ED5-4AD6-AEA1-F42854E15456}" srcOrd="0" destOrd="0" presId="urn:microsoft.com/office/officeart/2005/8/layout/hierarchy1"/>
    <dgm:cxn modelId="{712F8E0D-3E44-4A8D-81C2-8B44ADD97653}" type="presParOf" srcId="{118AEDD6-0ED5-4AD6-AEA1-F42854E15456}" destId="{953C5F3D-8CF2-40D9-8D53-2F2C155880BC}" srcOrd="0" destOrd="0" presId="urn:microsoft.com/office/officeart/2005/8/layout/hierarchy1"/>
    <dgm:cxn modelId="{02C22150-1A15-47F0-89B7-6A1FA636F008}" type="presParOf" srcId="{118AEDD6-0ED5-4AD6-AEA1-F42854E15456}" destId="{570F77AC-8F0E-4BB6-A760-52AFCDAF15D1}" srcOrd="1" destOrd="0" presId="urn:microsoft.com/office/officeart/2005/8/layout/hierarchy1"/>
    <dgm:cxn modelId="{D1BA686B-F62E-4D87-85A3-0D603956DB1E}" type="presParOf" srcId="{01F16545-A6BE-4436-9CAF-5093E3AB1C72}" destId="{F0A4AE7E-0679-4E04-B742-80B36AAC3256}"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D4DEB68-FFD2-45E2-8666-1CC69B5E7D3E}"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81C5F856-2E54-4213-B09A-794EB8DA5EA3}">
      <dgm:prSet/>
      <dgm:spPr/>
      <dgm:t>
        <a:bodyPr/>
        <a:lstStyle/>
        <a:p>
          <a:r>
            <a:rPr lang="en-US"/>
            <a:t>To maximize turbine efficiency the steam is expanded, doing work, in several stages. These stages are characterized by how the energy is extracted from them and are known as either impulse or reaction turbines. </a:t>
          </a:r>
        </a:p>
      </dgm:t>
    </dgm:pt>
    <dgm:pt modelId="{F99A4487-2E11-45C0-A61C-F0170DB41E48}" type="parTrans" cxnId="{F4870482-E54D-402E-BB92-DA1D737F0267}">
      <dgm:prSet/>
      <dgm:spPr/>
      <dgm:t>
        <a:bodyPr/>
        <a:lstStyle/>
        <a:p>
          <a:endParaRPr lang="en-US"/>
        </a:p>
      </dgm:t>
    </dgm:pt>
    <dgm:pt modelId="{10C302BD-D1B6-4543-B4B8-525DA070C761}" type="sibTrans" cxnId="{F4870482-E54D-402E-BB92-DA1D737F0267}">
      <dgm:prSet/>
      <dgm:spPr/>
      <dgm:t>
        <a:bodyPr/>
        <a:lstStyle/>
        <a:p>
          <a:endParaRPr lang="en-US"/>
        </a:p>
      </dgm:t>
    </dgm:pt>
    <dgm:pt modelId="{925C62A8-D602-41FA-BD38-75893C5ED931}">
      <dgm:prSet/>
      <dgm:spPr/>
      <dgm:t>
        <a:bodyPr/>
        <a:lstStyle/>
        <a:p>
          <a:r>
            <a:rPr lang="en-US"/>
            <a:t>Most steam turbines use a mixture of the reaction and impulse designs: each stage behaves as either one or the other, but the overall turbine uses both. Typically, higher pressure sections are reaction type and lower pressure stages are impulse type.</a:t>
          </a:r>
        </a:p>
      </dgm:t>
    </dgm:pt>
    <dgm:pt modelId="{7A47F382-D150-4EF0-AB8F-81714956E8CC}" type="parTrans" cxnId="{FB8251E7-B911-4FCA-9C34-B5A6544689F7}">
      <dgm:prSet/>
      <dgm:spPr/>
      <dgm:t>
        <a:bodyPr/>
        <a:lstStyle/>
        <a:p>
          <a:endParaRPr lang="en-US"/>
        </a:p>
      </dgm:t>
    </dgm:pt>
    <dgm:pt modelId="{33614EBC-590C-4030-8472-F51DDDD6029C}" type="sibTrans" cxnId="{FB8251E7-B911-4FCA-9C34-B5A6544689F7}">
      <dgm:prSet/>
      <dgm:spPr/>
      <dgm:t>
        <a:bodyPr/>
        <a:lstStyle/>
        <a:p>
          <a:endParaRPr lang="en-US"/>
        </a:p>
      </dgm:t>
    </dgm:pt>
    <dgm:pt modelId="{05EA3360-9F71-420C-BE7D-8BDBDB68ACE4}" type="pres">
      <dgm:prSet presAssocID="{1D4DEB68-FFD2-45E2-8666-1CC69B5E7D3E}" presName="hierChild1" presStyleCnt="0">
        <dgm:presLayoutVars>
          <dgm:chPref val="1"/>
          <dgm:dir/>
          <dgm:animOne val="branch"/>
          <dgm:animLvl val="lvl"/>
          <dgm:resizeHandles/>
        </dgm:presLayoutVars>
      </dgm:prSet>
      <dgm:spPr/>
    </dgm:pt>
    <dgm:pt modelId="{B6A5606F-440E-409D-9A11-DDA4C60734BD}" type="pres">
      <dgm:prSet presAssocID="{81C5F856-2E54-4213-B09A-794EB8DA5EA3}" presName="hierRoot1" presStyleCnt="0"/>
      <dgm:spPr/>
    </dgm:pt>
    <dgm:pt modelId="{C3E9F0BF-B86F-489D-A076-9818F853782B}" type="pres">
      <dgm:prSet presAssocID="{81C5F856-2E54-4213-B09A-794EB8DA5EA3}" presName="composite" presStyleCnt="0"/>
      <dgm:spPr/>
    </dgm:pt>
    <dgm:pt modelId="{99B6F0A2-2575-4DB8-9981-C9240EF4C38D}" type="pres">
      <dgm:prSet presAssocID="{81C5F856-2E54-4213-B09A-794EB8DA5EA3}" presName="background" presStyleLbl="node0" presStyleIdx="0" presStyleCnt="2"/>
      <dgm:spPr/>
    </dgm:pt>
    <dgm:pt modelId="{3B60997D-C8AA-4554-969C-ED5C20251B3B}" type="pres">
      <dgm:prSet presAssocID="{81C5F856-2E54-4213-B09A-794EB8DA5EA3}" presName="text" presStyleLbl="fgAcc0" presStyleIdx="0" presStyleCnt="2">
        <dgm:presLayoutVars>
          <dgm:chPref val="3"/>
        </dgm:presLayoutVars>
      </dgm:prSet>
      <dgm:spPr/>
    </dgm:pt>
    <dgm:pt modelId="{C2015335-BBA9-48A6-99E8-CB2D62D06D1C}" type="pres">
      <dgm:prSet presAssocID="{81C5F856-2E54-4213-B09A-794EB8DA5EA3}" presName="hierChild2" presStyleCnt="0"/>
      <dgm:spPr/>
    </dgm:pt>
    <dgm:pt modelId="{E22FC467-0872-46C9-8A2F-FF8103A7B9EC}" type="pres">
      <dgm:prSet presAssocID="{925C62A8-D602-41FA-BD38-75893C5ED931}" presName="hierRoot1" presStyleCnt="0"/>
      <dgm:spPr/>
    </dgm:pt>
    <dgm:pt modelId="{D4F31BDB-A24A-4CFE-92F3-5A82C7B6FD6C}" type="pres">
      <dgm:prSet presAssocID="{925C62A8-D602-41FA-BD38-75893C5ED931}" presName="composite" presStyleCnt="0"/>
      <dgm:spPr/>
    </dgm:pt>
    <dgm:pt modelId="{264655AA-C087-45B0-BE32-8CF0C9447993}" type="pres">
      <dgm:prSet presAssocID="{925C62A8-D602-41FA-BD38-75893C5ED931}" presName="background" presStyleLbl="node0" presStyleIdx="1" presStyleCnt="2"/>
      <dgm:spPr/>
    </dgm:pt>
    <dgm:pt modelId="{A66F58C0-0831-416C-8E65-7A08B7214789}" type="pres">
      <dgm:prSet presAssocID="{925C62A8-D602-41FA-BD38-75893C5ED931}" presName="text" presStyleLbl="fgAcc0" presStyleIdx="1" presStyleCnt="2">
        <dgm:presLayoutVars>
          <dgm:chPref val="3"/>
        </dgm:presLayoutVars>
      </dgm:prSet>
      <dgm:spPr/>
    </dgm:pt>
    <dgm:pt modelId="{ED1AF370-C4C3-4B03-9CDA-929BE00E28F6}" type="pres">
      <dgm:prSet presAssocID="{925C62A8-D602-41FA-BD38-75893C5ED931}" presName="hierChild2" presStyleCnt="0"/>
      <dgm:spPr/>
    </dgm:pt>
  </dgm:ptLst>
  <dgm:cxnLst>
    <dgm:cxn modelId="{7DD27E5E-2D4B-46CE-9090-FC22498EBDE1}" type="presOf" srcId="{1D4DEB68-FFD2-45E2-8666-1CC69B5E7D3E}" destId="{05EA3360-9F71-420C-BE7D-8BDBDB68ACE4}" srcOrd="0" destOrd="0" presId="urn:microsoft.com/office/officeart/2005/8/layout/hierarchy1"/>
    <dgm:cxn modelId="{09FB3647-D557-45F5-9BAD-90DCA03E71C2}" type="presOf" srcId="{925C62A8-D602-41FA-BD38-75893C5ED931}" destId="{A66F58C0-0831-416C-8E65-7A08B7214789}" srcOrd="0" destOrd="0" presId="urn:microsoft.com/office/officeart/2005/8/layout/hierarchy1"/>
    <dgm:cxn modelId="{7754096E-C3B0-410C-A37D-F5B296426A82}" type="presOf" srcId="{81C5F856-2E54-4213-B09A-794EB8DA5EA3}" destId="{3B60997D-C8AA-4554-969C-ED5C20251B3B}" srcOrd="0" destOrd="0" presId="urn:microsoft.com/office/officeart/2005/8/layout/hierarchy1"/>
    <dgm:cxn modelId="{F4870482-E54D-402E-BB92-DA1D737F0267}" srcId="{1D4DEB68-FFD2-45E2-8666-1CC69B5E7D3E}" destId="{81C5F856-2E54-4213-B09A-794EB8DA5EA3}" srcOrd="0" destOrd="0" parTransId="{F99A4487-2E11-45C0-A61C-F0170DB41E48}" sibTransId="{10C302BD-D1B6-4543-B4B8-525DA070C761}"/>
    <dgm:cxn modelId="{FB8251E7-B911-4FCA-9C34-B5A6544689F7}" srcId="{1D4DEB68-FFD2-45E2-8666-1CC69B5E7D3E}" destId="{925C62A8-D602-41FA-BD38-75893C5ED931}" srcOrd="1" destOrd="0" parTransId="{7A47F382-D150-4EF0-AB8F-81714956E8CC}" sibTransId="{33614EBC-590C-4030-8472-F51DDDD6029C}"/>
    <dgm:cxn modelId="{0A68ED88-A058-461A-96A6-FBAFF44B47B7}" type="presParOf" srcId="{05EA3360-9F71-420C-BE7D-8BDBDB68ACE4}" destId="{B6A5606F-440E-409D-9A11-DDA4C60734BD}" srcOrd="0" destOrd="0" presId="urn:microsoft.com/office/officeart/2005/8/layout/hierarchy1"/>
    <dgm:cxn modelId="{0381F5B0-5B73-4941-9E25-67CD3252442B}" type="presParOf" srcId="{B6A5606F-440E-409D-9A11-DDA4C60734BD}" destId="{C3E9F0BF-B86F-489D-A076-9818F853782B}" srcOrd="0" destOrd="0" presId="urn:microsoft.com/office/officeart/2005/8/layout/hierarchy1"/>
    <dgm:cxn modelId="{78583A86-5CA6-420B-8CCB-06AC6D07CD3F}" type="presParOf" srcId="{C3E9F0BF-B86F-489D-A076-9818F853782B}" destId="{99B6F0A2-2575-4DB8-9981-C9240EF4C38D}" srcOrd="0" destOrd="0" presId="urn:microsoft.com/office/officeart/2005/8/layout/hierarchy1"/>
    <dgm:cxn modelId="{786C902F-EC0F-4979-BD2B-D9BADDA8F830}" type="presParOf" srcId="{C3E9F0BF-B86F-489D-A076-9818F853782B}" destId="{3B60997D-C8AA-4554-969C-ED5C20251B3B}" srcOrd="1" destOrd="0" presId="urn:microsoft.com/office/officeart/2005/8/layout/hierarchy1"/>
    <dgm:cxn modelId="{7CB06BD2-F46D-4DAF-8E03-1D85FACAB411}" type="presParOf" srcId="{B6A5606F-440E-409D-9A11-DDA4C60734BD}" destId="{C2015335-BBA9-48A6-99E8-CB2D62D06D1C}" srcOrd="1" destOrd="0" presId="urn:microsoft.com/office/officeart/2005/8/layout/hierarchy1"/>
    <dgm:cxn modelId="{3D5F9226-5D67-4F6A-B9DE-94759F8418E6}" type="presParOf" srcId="{05EA3360-9F71-420C-BE7D-8BDBDB68ACE4}" destId="{E22FC467-0872-46C9-8A2F-FF8103A7B9EC}" srcOrd="1" destOrd="0" presId="urn:microsoft.com/office/officeart/2005/8/layout/hierarchy1"/>
    <dgm:cxn modelId="{5B4144D7-F1DB-4369-9091-3483172B297B}" type="presParOf" srcId="{E22FC467-0872-46C9-8A2F-FF8103A7B9EC}" destId="{D4F31BDB-A24A-4CFE-92F3-5A82C7B6FD6C}" srcOrd="0" destOrd="0" presId="urn:microsoft.com/office/officeart/2005/8/layout/hierarchy1"/>
    <dgm:cxn modelId="{E5DEA143-9873-4511-83AD-47578D9B23E6}" type="presParOf" srcId="{D4F31BDB-A24A-4CFE-92F3-5A82C7B6FD6C}" destId="{264655AA-C087-45B0-BE32-8CF0C9447993}" srcOrd="0" destOrd="0" presId="urn:microsoft.com/office/officeart/2005/8/layout/hierarchy1"/>
    <dgm:cxn modelId="{66BE927C-85D8-468B-8AAB-AC26FA0BD10C}" type="presParOf" srcId="{D4F31BDB-A24A-4CFE-92F3-5A82C7B6FD6C}" destId="{A66F58C0-0831-416C-8E65-7A08B7214789}" srcOrd="1" destOrd="0" presId="urn:microsoft.com/office/officeart/2005/8/layout/hierarchy1"/>
    <dgm:cxn modelId="{678982B9-339B-4647-BFBC-95DB0AB85A93}" type="presParOf" srcId="{E22FC467-0872-46C9-8A2F-FF8103A7B9EC}" destId="{ED1AF370-C4C3-4B03-9CDA-929BE00E28F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4F98A35-D047-4829-A34E-BC8AF3B62C5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7E5742A-8E57-4533-81EC-55C89E26243B}">
      <dgm:prSet/>
      <dgm:spPr/>
      <dgm:t>
        <a:bodyPr/>
        <a:lstStyle/>
        <a:p>
          <a:r>
            <a:rPr lang="en-US" b="1"/>
            <a:t>Utility Steam Turbine Applications</a:t>
          </a:r>
          <a:endParaRPr lang="en-US"/>
        </a:p>
      </dgm:t>
    </dgm:pt>
    <dgm:pt modelId="{0C883F0F-0F18-4BFD-BA7F-F94744DE23D6}" type="parTrans" cxnId="{5261FCBB-EEDF-4D27-B9D3-208BAEF12BFA}">
      <dgm:prSet/>
      <dgm:spPr/>
      <dgm:t>
        <a:bodyPr/>
        <a:lstStyle/>
        <a:p>
          <a:endParaRPr lang="en-US"/>
        </a:p>
      </dgm:t>
    </dgm:pt>
    <dgm:pt modelId="{4A4EB67F-6860-4A72-B6B4-69BB9E2DABDB}" type="sibTrans" cxnId="{5261FCBB-EEDF-4D27-B9D3-208BAEF12BFA}">
      <dgm:prSet/>
      <dgm:spPr/>
      <dgm:t>
        <a:bodyPr/>
        <a:lstStyle/>
        <a:p>
          <a:endParaRPr lang="en-US"/>
        </a:p>
      </dgm:t>
    </dgm:pt>
    <dgm:pt modelId="{5B48801A-1707-43B9-871F-F91FF73B50A9}">
      <dgm:prSet/>
      <dgm:spPr/>
      <dgm:t>
        <a:bodyPr/>
        <a:lstStyle/>
        <a:p>
          <a:pPr algn="just"/>
          <a:r>
            <a:rPr lang="en-US" dirty="0">
              <a:latin typeface="Times New Roman" panose="02020603050405020304" pitchFamily="18" charset="0"/>
              <a:cs typeface="Times New Roman" panose="02020603050405020304" pitchFamily="18" charset="0"/>
            </a:rPr>
            <a:t>Applications for utility Steam Turbines are applied for control of straight condensing, reheat and non-reheat steam turbines up to 300MW. These upgrades may include integrated generator control for generator protection and excitation/ AVR upgrades, utilizing the latest commonly available industry-standard digital equipment.</a:t>
          </a:r>
        </a:p>
      </dgm:t>
    </dgm:pt>
    <dgm:pt modelId="{F8F74DB2-68F8-45F8-9795-7DD7FEA76935}" type="parTrans" cxnId="{E3834D97-C25D-4DB7-99DE-CE61CFF846F5}">
      <dgm:prSet/>
      <dgm:spPr/>
      <dgm:t>
        <a:bodyPr/>
        <a:lstStyle/>
        <a:p>
          <a:endParaRPr lang="en-US"/>
        </a:p>
      </dgm:t>
    </dgm:pt>
    <dgm:pt modelId="{041A5681-AF28-40BA-B8A9-8505D517B9E7}" type="sibTrans" cxnId="{E3834D97-C25D-4DB7-99DE-CE61CFF846F5}">
      <dgm:prSet/>
      <dgm:spPr/>
      <dgm:t>
        <a:bodyPr/>
        <a:lstStyle/>
        <a:p>
          <a:endParaRPr lang="en-US"/>
        </a:p>
      </dgm:t>
    </dgm:pt>
    <dgm:pt modelId="{1835CA54-96E4-4133-9AC3-09C3643127D7}">
      <dgm:prSet/>
      <dgm:spPr/>
      <dgm:t>
        <a:bodyPr/>
        <a:lstStyle/>
        <a:p>
          <a:r>
            <a:rPr lang="en-US" b="1"/>
            <a:t>Industrial application of steam turbine</a:t>
          </a:r>
          <a:endParaRPr lang="en-US"/>
        </a:p>
      </dgm:t>
    </dgm:pt>
    <dgm:pt modelId="{B858C670-03AC-4076-9DB7-9CB2D08F2427}" type="parTrans" cxnId="{3DAC6270-8B97-4DD8-A4D8-D48AE8B147C3}">
      <dgm:prSet/>
      <dgm:spPr/>
      <dgm:t>
        <a:bodyPr/>
        <a:lstStyle/>
        <a:p>
          <a:endParaRPr lang="en-US"/>
        </a:p>
      </dgm:t>
    </dgm:pt>
    <dgm:pt modelId="{9C84320E-7F23-4439-8091-961F59601D37}" type="sibTrans" cxnId="{3DAC6270-8B97-4DD8-A4D8-D48AE8B147C3}">
      <dgm:prSet/>
      <dgm:spPr/>
      <dgm:t>
        <a:bodyPr/>
        <a:lstStyle/>
        <a:p>
          <a:endParaRPr lang="en-US"/>
        </a:p>
      </dgm:t>
    </dgm:pt>
    <dgm:pt modelId="{49537E85-E1E4-4D1C-8648-E4C4884D55FF}">
      <dgm:prSet/>
      <dgm:spPr/>
      <dgm:t>
        <a:bodyPr/>
        <a:lstStyle/>
        <a:p>
          <a:pPr algn="just"/>
          <a:r>
            <a:rPr lang="en-US" dirty="0">
              <a:latin typeface="Times New Roman" panose="02020603050405020304" pitchFamily="18" charset="0"/>
              <a:cs typeface="Times New Roman" panose="02020603050405020304" pitchFamily="18" charset="0"/>
            </a:rPr>
            <a:t>Applications of Industrial Steam Turbines cover all straight condensing, non-condensing, and automatic extraction steam turbines. Specific design features are incorporated to address control issues often unique to process plants including paper mills, oil refineries, chemical plants, and other industrial applications, generator and mechanical drive.</a:t>
          </a:r>
        </a:p>
      </dgm:t>
    </dgm:pt>
    <dgm:pt modelId="{8BB466A9-9037-47A8-8CF2-2C09460AEFAB}" type="parTrans" cxnId="{B2022A93-DF78-4358-9D6F-D6F7160993F2}">
      <dgm:prSet/>
      <dgm:spPr/>
      <dgm:t>
        <a:bodyPr/>
        <a:lstStyle/>
        <a:p>
          <a:endParaRPr lang="en-US"/>
        </a:p>
      </dgm:t>
    </dgm:pt>
    <dgm:pt modelId="{580C2703-D392-4DDA-B546-343BA16DB946}" type="sibTrans" cxnId="{B2022A93-DF78-4358-9D6F-D6F7160993F2}">
      <dgm:prSet/>
      <dgm:spPr/>
      <dgm:t>
        <a:bodyPr/>
        <a:lstStyle/>
        <a:p>
          <a:endParaRPr lang="en-US"/>
        </a:p>
      </dgm:t>
    </dgm:pt>
    <dgm:pt modelId="{58AFA36F-B29D-4FFF-96D4-E6C5D0302F20}">
      <dgm:prSet/>
      <dgm:spPr/>
      <dgm:t>
        <a:bodyPr/>
        <a:lstStyle/>
        <a:p>
          <a:pPr algn="just"/>
          <a:r>
            <a:rPr lang="en-US">
              <a:latin typeface="Times New Roman" panose="02020603050405020304" pitchFamily="18" charset="0"/>
              <a:cs typeface="Times New Roman" panose="02020603050405020304" pitchFamily="18" charset="0"/>
            </a:rPr>
            <a:t>Some of the world’s largest turbines manufacturing companies that are seeing the rewards of research and steam turbine advances are coming together to develop highly efficient turbines. </a:t>
          </a:r>
        </a:p>
      </dgm:t>
    </dgm:pt>
    <dgm:pt modelId="{95137CD5-EF53-48A1-B8D8-C3C59491F178}" type="parTrans" cxnId="{DA6D79E1-46C9-4A8E-AFE2-1ABE11EF11D6}">
      <dgm:prSet/>
      <dgm:spPr/>
      <dgm:t>
        <a:bodyPr/>
        <a:lstStyle/>
        <a:p>
          <a:endParaRPr lang="en-US"/>
        </a:p>
      </dgm:t>
    </dgm:pt>
    <dgm:pt modelId="{D0D09823-FC42-4F77-9F16-34BE976F1B7F}" type="sibTrans" cxnId="{DA6D79E1-46C9-4A8E-AFE2-1ABE11EF11D6}">
      <dgm:prSet/>
      <dgm:spPr/>
      <dgm:t>
        <a:bodyPr/>
        <a:lstStyle/>
        <a:p>
          <a:endParaRPr lang="en-US"/>
        </a:p>
      </dgm:t>
    </dgm:pt>
    <dgm:pt modelId="{E14159A2-90C1-46D6-B979-A38B5F1C6531}">
      <dgm:prSet/>
      <dgm:spPr/>
      <dgm:t>
        <a:bodyPr/>
        <a:lstStyle/>
        <a:p>
          <a:pPr algn="just"/>
          <a:r>
            <a:rPr lang="en-US" dirty="0">
              <a:latin typeface="Times New Roman" panose="02020603050405020304" pitchFamily="18" charset="0"/>
              <a:cs typeface="Times New Roman" panose="02020603050405020304" pitchFamily="18" charset="0"/>
            </a:rPr>
            <a:t>The collaboration of Mitsubishi Heavy Machinery and General Electric Energy (GE Energy) for the conceptualization and design of a highly efficient “next- generation” steam turbine for its inception in combined cycle gas turbine power plants recently has further proved that there is still a lot to be achieved in steam turbine related research and development, and that the scope for improvement can be much higher.</a:t>
          </a:r>
        </a:p>
      </dgm:t>
    </dgm:pt>
    <dgm:pt modelId="{967A3EF4-C5C9-42BF-BFB4-98B4194B56AD}" type="parTrans" cxnId="{8E86F81E-7AB6-48C9-B3F8-86FDFAC74D54}">
      <dgm:prSet/>
      <dgm:spPr/>
      <dgm:t>
        <a:bodyPr/>
        <a:lstStyle/>
        <a:p>
          <a:endParaRPr lang="en-US"/>
        </a:p>
      </dgm:t>
    </dgm:pt>
    <dgm:pt modelId="{56DA4591-1488-4B53-92D1-35689B9256B0}" type="sibTrans" cxnId="{8E86F81E-7AB6-48C9-B3F8-86FDFAC74D54}">
      <dgm:prSet/>
      <dgm:spPr/>
      <dgm:t>
        <a:bodyPr/>
        <a:lstStyle/>
        <a:p>
          <a:endParaRPr lang="en-US"/>
        </a:p>
      </dgm:t>
    </dgm:pt>
    <dgm:pt modelId="{49AF81AF-48DA-4F6F-80AF-317A62D4F003}" type="pres">
      <dgm:prSet presAssocID="{14F98A35-D047-4829-A34E-BC8AF3B62C55}" presName="linear" presStyleCnt="0">
        <dgm:presLayoutVars>
          <dgm:animLvl val="lvl"/>
          <dgm:resizeHandles val="exact"/>
        </dgm:presLayoutVars>
      </dgm:prSet>
      <dgm:spPr/>
    </dgm:pt>
    <dgm:pt modelId="{59C9A943-42BB-4102-8988-18A259CA5DC2}" type="pres">
      <dgm:prSet presAssocID="{67E5742A-8E57-4533-81EC-55C89E26243B}" presName="parentText" presStyleLbl="node1" presStyleIdx="0" presStyleCnt="2">
        <dgm:presLayoutVars>
          <dgm:chMax val="0"/>
          <dgm:bulletEnabled val="1"/>
        </dgm:presLayoutVars>
      </dgm:prSet>
      <dgm:spPr/>
    </dgm:pt>
    <dgm:pt modelId="{76B0C89F-D2A4-4DB8-B789-E51356374005}" type="pres">
      <dgm:prSet presAssocID="{67E5742A-8E57-4533-81EC-55C89E26243B}" presName="childText" presStyleLbl="revTx" presStyleIdx="0" presStyleCnt="2">
        <dgm:presLayoutVars>
          <dgm:bulletEnabled val="1"/>
        </dgm:presLayoutVars>
      </dgm:prSet>
      <dgm:spPr/>
    </dgm:pt>
    <dgm:pt modelId="{7851E12E-FB9F-4B51-B7AF-D880C860A791}" type="pres">
      <dgm:prSet presAssocID="{1835CA54-96E4-4133-9AC3-09C3643127D7}" presName="parentText" presStyleLbl="node1" presStyleIdx="1" presStyleCnt="2">
        <dgm:presLayoutVars>
          <dgm:chMax val="0"/>
          <dgm:bulletEnabled val="1"/>
        </dgm:presLayoutVars>
      </dgm:prSet>
      <dgm:spPr/>
    </dgm:pt>
    <dgm:pt modelId="{21F7BA38-0137-4B42-A8D4-CF321A8A8E46}" type="pres">
      <dgm:prSet presAssocID="{1835CA54-96E4-4133-9AC3-09C3643127D7}" presName="childText" presStyleLbl="revTx" presStyleIdx="1" presStyleCnt="2">
        <dgm:presLayoutVars>
          <dgm:bulletEnabled val="1"/>
        </dgm:presLayoutVars>
      </dgm:prSet>
      <dgm:spPr/>
    </dgm:pt>
  </dgm:ptLst>
  <dgm:cxnLst>
    <dgm:cxn modelId="{020B8D1C-F8E9-4C5E-BDA5-43B1710BB439}" type="presOf" srcId="{67E5742A-8E57-4533-81EC-55C89E26243B}" destId="{59C9A943-42BB-4102-8988-18A259CA5DC2}" srcOrd="0" destOrd="0" presId="urn:microsoft.com/office/officeart/2005/8/layout/vList2"/>
    <dgm:cxn modelId="{8E86F81E-7AB6-48C9-B3F8-86FDFAC74D54}" srcId="{1835CA54-96E4-4133-9AC3-09C3643127D7}" destId="{E14159A2-90C1-46D6-B979-A38B5F1C6531}" srcOrd="2" destOrd="0" parTransId="{967A3EF4-C5C9-42BF-BFB4-98B4194B56AD}" sibTransId="{56DA4591-1488-4B53-92D1-35689B9256B0}"/>
    <dgm:cxn modelId="{182AEC31-E70D-4602-BB95-BC0CF4F79F25}" type="presOf" srcId="{14F98A35-D047-4829-A34E-BC8AF3B62C55}" destId="{49AF81AF-48DA-4F6F-80AF-317A62D4F003}" srcOrd="0" destOrd="0" presId="urn:microsoft.com/office/officeart/2005/8/layout/vList2"/>
    <dgm:cxn modelId="{22EB1E3F-751D-48B1-BC04-1D5BCE001A52}" type="presOf" srcId="{1835CA54-96E4-4133-9AC3-09C3643127D7}" destId="{7851E12E-FB9F-4B51-B7AF-D880C860A791}" srcOrd="0" destOrd="0" presId="urn:microsoft.com/office/officeart/2005/8/layout/vList2"/>
    <dgm:cxn modelId="{3DAC6270-8B97-4DD8-A4D8-D48AE8B147C3}" srcId="{14F98A35-D047-4829-A34E-BC8AF3B62C55}" destId="{1835CA54-96E4-4133-9AC3-09C3643127D7}" srcOrd="1" destOrd="0" parTransId="{B858C670-03AC-4076-9DB7-9CB2D08F2427}" sibTransId="{9C84320E-7F23-4439-8091-961F59601D37}"/>
    <dgm:cxn modelId="{3F6E5951-B5C8-4A4C-9209-40FDA4426D4B}" type="presOf" srcId="{58AFA36F-B29D-4FFF-96D4-E6C5D0302F20}" destId="{21F7BA38-0137-4B42-A8D4-CF321A8A8E46}" srcOrd="0" destOrd="1" presId="urn:microsoft.com/office/officeart/2005/8/layout/vList2"/>
    <dgm:cxn modelId="{B2022A93-DF78-4358-9D6F-D6F7160993F2}" srcId="{1835CA54-96E4-4133-9AC3-09C3643127D7}" destId="{49537E85-E1E4-4D1C-8648-E4C4884D55FF}" srcOrd="0" destOrd="0" parTransId="{8BB466A9-9037-47A8-8CF2-2C09460AEFAB}" sibTransId="{580C2703-D392-4DDA-B546-343BA16DB946}"/>
    <dgm:cxn modelId="{E3834D97-C25D-4DB7-99DE-CE61CFF846F5}" srcId="{67E5742A-8E57-4533-81EC-55C89E26243B}" destId="{5B48801A-1707-43B9-871F-F91FF73B50A9}" srcOrd="0" destOrd="0" parTransId="{F8F74DB2-68F8-45F8-9795-7DD7FEA76935}" sibTransId="{041A5681-AF28-40BA-B8A9-8505D517B9E7}"/>
    <dgm:cxn modelId="{5F23E79A-5508-4561-91F5-8BE0B02832B8}" type="presOf" srcId="{49537E85-E1E4-4D1C-8648-E4C4884D55FF}" destId="{21F7BA38-0137-4B42-A8D4-CF321A8A8E46}" srcOrd="0" destOrd="0" presId="urn:microsoft.com/office/officeart/2005/8/layout/vList2"/>
    <dgm:cxn modelId="{5261FCBB-EEDF-4D27-B9D3-208BAEF12BFA}" srcId="{14F98A35-D047-4829-A34E-BC8AF3B62C55}" destId="{67E5742A-8E57-4533-81EC-55C89E26243B}" srcOrd="0" destOrd="0" parTransId="{0C883F0F-0F18-4BFD-BA7F-F94744DE23D6}" sibTransId="{4A4EB67F-6860-4A72-B6B4-69BB9E2DABDB}"/>
    <dgm:cxn modelId="{DDF120CF-B9BF-45A1-9EA0-6BCED01B44B6}" type="presOf" srcId="{5B48801A-1707-43B9-871F-F91FF73B50A9}" destId="{76B0C89F-D2A4-4DB8-B789-E51356374005}" srcOrd="0" destOrd="0" presId="urn:microsoft.com/office/officeart/2005/8/layout/vList2"/>
    <dgm:cxn modelId="{DA6D79E1-46C9-4A8E-AFE2-1ABE11EF11D6}" srcId="{1835CA54-96E4-4133-9AC3-09C3643127D7}" destId="{58AFA36F-B29D-4FFF-96D4-E6C5D0302F20}" srcOrd="1" destOrd="0" parTransId="{95137CD5-EF53-48A1-B8D8-C3C59491F178}" sibTransId="{D0D09823-FC42-4F77-9F16-34BE976F1B7F}"/>
    <dgm:cxn modelId="{29057BE8-0C13-46AD-A6F0-2BF13E48DC14}" type="presOf" srcId="{E14159A2-90C1-46D6-B979-A38B5F1C6531}" destId="{21F7BA38-0137-4B42-A8D4-CF321A8A8E46}" srcOrd="0" destOrd="2" presId="urn:microsoft.com/office/officeart/2005/8/layout/vList2"/>
    <dgm:cxn modelId="{AA51F099-55E5-4E27-99FF-EE98940A8938}" type="presParOf" srcId="{49AF81AF-48DA-4F6F-80AF-317A62D4F003}" destId="{59C9A943-42BB-4102-8988-18A259CA5DC2}" srcOrd="0" destOrd="0" presId="urn:microsoft.com/office/officeart/2005/8/layout/vList2"/>
    <dgm:cxn modelId="{3715EF53-83CD-4CFE-A62B-D112AEE5C087}" type="presParOf" srcId="{49AF81AF-48DA-4F6F-80AF-317A62D4F003}" destId="{76B0C89F-D2A4-4DB8-B789-E51356374005}" srcOrd="1" destOrd="0" presId="urn:microsoft.com/office/officeart/2005/8/layout/vList2"/>
    <dgm:cxn modelId="{DA6E4981-69BC-4415-88E8-AEB5B4C0DB61}" type="presParOf" srcId="{49AF81AF-48DA-4F6F-80AF-317A62D4F003}" destId="{7851E12E-FB9F-4B51-B7AF-D880C860A791}" srcOrd="2" destOrd="0" presId="urn:microsoft.com/office/officeart/2005/8/layout/vList2"/>
    <dgm:cxn modelId="{9C505883-E729-4251-83A2-9F170C437343}" type="presParOf" srcId="{49AF81AF-48DA-4F6F-80AF-317A62D4F003}" destId="{21F7BA38-0137-4B42-A8D4-CF321A8A8E46}"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100776-B635-4FE2-B053-3E2D858ED9ED}">
      <dsp:nvSpPr>
        <dsp:cNvPr id="0" name=""/>
        <dsp:cNvSpPr/>
      </dsp:nvSpPr>
      <dsp:spPr>
        <a:xfrm>
          <a:off x="0" y="377021"/>
          <a:ext cx="8959892" cy="643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Studying the role of thermal power plant in electricity generation.</a:t>
          </a:r>
        </a:p>
      </dsp:txBody>
      <dsp:txXfrm>
        <a:off x="31413" y="408434"/>
        <a:ext cx="8897066" cy="580674"/>
      </dsp:txXfrm>
    </dsp:sp>
    <dsp:sp modelId="{819005F0-A4BE-4851-85B3-0EC273599A81}">
      <dsp:nvSpPr>
        <dsp:cNvPr id="0" name=""/>
        <dsp:cNvSpPr/>
      </dsp:nvSpPr>
      <dsp:spPr>
        <a:xfrm>
          <a:off x="0" y="1092521"/>
          <a:ext cx="8959892" cy="643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Different types of steam turbines in thermal power plant.</a:t>
          </a:r>
        </a:p>
      </dsp:txBody>
      <dsp:txXfrm>
        <a:off x="31413" y="1123934"/>
        <a:ext cx="8897066" cy="580674"/>
      </dsp:txXfrm>
    </dsp:sp>
    <dsp:sp modelId="{087D8A03-F42E-4822-BCC6-7DBDA9F6286C}">
      <dsp:nvSpPr>
        <dsp:cNvPr id="0" name=""/>
        <dsp:cNvSpPr/>
      </dsp:nvSpPr>
      <dsp:spPr>
        <a:xfrm>
          <a:off x="0" y="1808021"/>
          <a:ext cx="8959892" cy="643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Thermodynamic Analysis of various cycles for power generation. </a:t>
          </a:r>
        </a:p>
      </dsp:txBody>
      <dsp:txXfrm>
        <a:off x="31413" y="1839434"/>
        <a:ext cx="8897066" cy="5806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20FE44-8CCA-493C-9F4C-83A18D58494C}">
      <dsp:nvSpPr>
        <dsp:cNvPr id="0" name=""/>
        <dsp:cNvSpPr/>
      </dsp:nvSpPr>
      <dsp:spPr>
        <a:xfrm>
          <a:off x="0" y="7271"/>
          <a:ext cx="5367528" cy="7675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what is steam?</a:t>
          </a:r>
        </a:p>
      </dsp:txBody>
      <dsp:txXfrm>
        <a:off x="37467" y="44738"/>
        <a:ext cx="5292594" cy="692586"/>
      </dsp:txXfrm>
    </dsp:sp>
    <dsp:sp modelId="{3FCA4936-5AC4-4434-956F-6A2B36A62828}">
      <dsp:nvSpPr>
        <dsp:cNvPr id="0" name=""/>
        <dsp:cNvSpPr/>
      </dsp:nvSpPr>
      <dsp:spPr>
        <a:xfrm>
          <a:off x="0" y="774791"/>
          <a:ext cx="5367528" cy="1159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419"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i="0" kern="1200" baseline="0"/>
            <a:t>Steam is a vaporized as a working substance in the operation of steam turbine.</a:t>
          </a:r>
          <a:endParaRPr lang="en-US" sz="2500" kern="1200"/>
        </a:p>
      </dsp:txBody>
      <dsp:txXfrm>
        <a:off x="0" y="774791"/>
        <a:ext cx="5367528" cy="1159200"/>
      </dsp:txXfrm>
    </dsp:sp>
    <dsp:sp modelId="{9F21F6CB-1253-4DCD-B0A9-883C95BDFBCF}">
      <dsp:nvSpPr>
        <dsp:cNvPr id="0" name=""/>
        <dsp:cNvSpPr/>
      </dsp:nvSpPr>
      <dsp:spPr>
        <a:xfrm>
          <a:off x="0" y="1933991"/>
          <a:ext cx="5367528" cy="76752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Steam Turbine.</a:t>
          </a:r>
        </a:p>
      </dsp:txBody>
      <dsp:txXfrm>
        <a:off x="37467" y="1971458"/>
        <a:ext cx="5292594" cy="692586"/>
      </dsp:txXfrm>
    </dsp:sp>
    <dsp:sp modelId="{3720554C-A4E4-44BB-82E4-7B973309C0C3}">
      <dsp:nvSpPr>
        <dsp:cNvPr id="0" name=""/>
        <dsp:cNvSpPr/>
      </dsp:nvSpPr>
      <dsp:spPr>
        <a:xfrm>
          <a:off x="0" y="2701512"/>
          <a:ext cx="5367528" cy="264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419"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kern="1200"/>
            <a:t>A steam turbine is a mechanical device that extracts thermal energy from pressurized steam and converts it into rotary motion.</a:t>
          </a:r>
        </a:p>
        <a:p>
          <a:pPr marL="228600" lvl="1" indent="-228600" algn="l" defTabSz="1111250">
            <a:lnSpc>
              <a:spcPct val="90000"/>
            </a:lnSpc>
            <a:spcBef>
              <a:spcPct val="0"/>
            </a:spcBef>
            <a:spcAft>
              <a:spcPct val="20000"/>
            </a:spcAft>
            <a:buChar char="•"/>
          </a:pPr>
          <a:r>
            <a:rPr lang="en-US" sz="2500" kern="1200"/>
            <a:t>Its modern manifestation was invented by Sir Charles Parsons in 1884</a:t>
          </a:r>
        </a:p>
      </dsp:txBody>
      <dsp:txXfrm>
        <a:off x="0" y="2701512"/>
        <a:ext cx="5367528" cy="26496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52F44D-3D9D-4F6B-83E5-25BBF2EBB190}">
      <dsp:nvSpPr>
        <dsp:cNvPr id="0" name=""/>
        <dsp:cNvSpPr/>
      </dsp:nvSpPr>
      <dsp:spPr>
        <a:xfrm>
          <a:off x="841" y="1103692"/>
          <a:ext cx="2952644" cy="1874929"/>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7087B274-2939-4B30-B5E1-45D600D9E5A4}">
      <dsp:nvSpPr>
        <dsp:cNvPr id="0" name=""/>
        <dsp:cNvSpPr/>
      </dsp:nvSpPr>
      <dsp:spPr>
        <a:xfrm>
          <a:off x="328912" y="1415360"/>
          <a:ext cx="2952644" cy="1874929"/>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US" sz="4900" kern="1200" dirty="0"/>
            <a:t>Impulse Turbine</a:t>
          </a:r>
        </a:p>
      </dsp:txBody>
      <dsp:txXfrm>
        <a:off x="383827" y="1470275"/>
        <a:ext cx="2842814" cy="1765099"/>
      </dsp:txXfrm>
    </dsp:sp>
    <dsp:sp modelId="{953C5F3D-8CF2-40D9-8D53-2F2C155880BC}">
      <dsp:nvSpPr>
        <dsp:cNvPr id="0" name=""/>
        <dsp:cNvSpPr/>
      </dsp:nvSpPr>
      <dsp:spPr>
        <a:xfrm>
          <a:off x="3609629" y="1103692"/>
          <a:ext cx="2952644" cy="1874929"/>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570F77AC-8F0E-4BB6-A760-52AFCDAF15D1}">
      <dsp:nvSpPr>
        <dsp:cNvPr id="0" name=""/>
        <dsp:cNvSpPr/>
      </dsp:nvSpPr>
      <dsp:spPr>
        <a:xfrm>
          <a:off x="3937700" y="1415360"/>
          <a:ext cx="2952644" cy="1874929"/>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US" sz="4900" kern="1200" dirty="0"/>
            <a:t>Reaction Turbine</a:t>
          </a:r>
        </a:p>
      </dsp:txBody>
      <dsp:txXfrm>
        <a:off x="3992615" y="1470275"/>
        <a:ext cx="2842814" cy="17650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B6F0A2-2575-4DB8-9981-C9240EF4C38D}">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60997D-C8AA-4554-969C-ED5C20251B3B}">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To maximize turbine efficiency the steam is expanded, doing work, in several stages. These stages are characterized by how the energy is extracted from them and are known as either impulse or reaction turbines. </a:t>
          </a:r>
        </a:p>
      </dsp:txBody>
      <dsp:txXfrm>
        <a:off x="696297" y="538547"/>
        <a:ext cx="4171627" cy="2590157"/>
      </dsp:txXfrm>
    </dsp:sp>
    <dsp:sp modelId="{264655AA-C087-45B0-BE32-8CF0C9447993}">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6F58C0-0831-416C-8E65-7A08B7214789}">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Most steam turbines use a mixture of the reaction and impulse designs: each stage behaves as either one or the other, but the overall turbine uses both. Typically, higher pressure sections are reaction type and lower pressure stages are impulse type.</a:t>
          </a:r>
        </a:p>
      </dsp:txBody>
      <dsp:txXfrm>
        <a:off x="5991936" y="538547"/>
        <a:ext cx="4171627" cy="25901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C9A943-42BB-4102-8988-18A259CA5DC2}">
      <dsp:nvSpPr>
        <dsp:cNvPr id="0" name=""/>
        <dsp:cNvSpPr/>
      </dsp:nvSpPr>
      <dsp:spPr>
        <a:xfrm>
          <a:off x="0" y="240895"/>
          <a:ext cx="10183906" cy="57563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a:t>Utility Steam Turbine Applications</a:t>
          </a:r>
          <a:endParaRPr lang="en-US" sz="2400" kern="1200"/>
        </a:p>
      </dsp:txBody>
      <dsp:txXfrm>
        <a:off x="28100" y="268995"/>
        <a:ext cx="10127706" cy="519439"/>
      </dsp:txXfrm>
    </dsp:sp>
    <dsp:sp modelId="{76B0C89F-D2A4-4DB8-B789-E51356374005}">
      <dsp:nvSpPr>
        <dsp:cNvPr id="0" name=""/>
        <dsp:cNvSpPr/>
      </dsp:nvSpPr>
      <dsp:spPr>
        <a:xfrm>
          <a:off x="0" y="816535"/>
          <a:ext cx="10183906" cy="1068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3339" tIns="30480" rIns="170688" bIns="30480" numCol="1" spcCol="1270" anchor="t" anchorCtr="0">
          <a:noAutofit/>
        </a:bodyPr>
        <a:lstStyle/>
        <a:p>
          <a:pPr marL="171450" lvl="1" indent="-171450" algn="just" defTabSz="844550">
            <a:lnSpc>
              <a:spcPct val="90000"/>
            </a:lnSpc>
            <a:spcBef>
              <a:spcPct val="0"/>
            </a:spcBef>
            <a:spcAft>
              <a:spcPct val="20000"/>
            </a:spcAft>
            <a:buChar char="•"/>
          </a:pPr>
          <a:r>
            <a:rPr lang="en-US" sz="1900" kern="1200" dirty="0">
              <a:latin typeface="Times New Roman" panose="02020603050405020304" pitchFamily="18" charset="0"/>
              <a:cs typeface="Times New Roman" panose="02020603050405020304" pitchFamily="18" charset="0"/>
            </a:rPr>
            <a:t>Applications for utility Steam Turbines are applied for control of straight condensing, reheat and non-reheat steam turbines up to 300MW. These upgrades may include integrated generator control for generator protection and excitation/ AVR upgrades, utilizing the latest commonly available industry-standard digital equipment.</a:t>
          </a:r>
        </a:p>
      </dsp:txBody>
      <dsp:txXfrm>
        <a:off x="0" y="816535"/>
        <a:ext cx="10183906" cy="1068120"/>
      </dsp:txXfrm>
    </dsp:sp>
    <dsp:sp modelId="{7851E12E-FB9F-4B51-B7AF-D880C860A791}">
      <dsp:nvSpPr>
        <dsp:cNvPr id="0" name=""/>
        <dsp:cNvSpPr/>
      </dsp:nvSpPr>
      <dsp:spPr>
        <a:xfrm>
          <a:off x="0" y="1884655"/>
          <a:ext cx="10183906" cy="57563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a:t>Industrial application of steam turbine</a:t>
          </a:r>
          <a:endParaRPr lang="en-US" sz="2400" kern="1200"/>
        </a:p>
      </dsp:txBody>
      <dsp:txXfrm>
        <a:off x="28100" y="1912755"/>
        <a:ext cx="10127706" cy="519439"/>
      </dsp:txXfrm>
    </dsp:sp>
    <dsp:sp modelId="{21F7BA38-0137-4B42-A8D4-CF321A8A8E46}">
      <dsp:nvSpPr>
        <dsp:cNvPr id="0" name=""/>
        <dsp:cNvSpPr/>
      </dsp:nvSpPr>
      <dsp:spPr>
        <a:xfrm>
          <a:off x="0" y="2460295"/>
          <a:ext cx="10183906" cy="2931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3339" tIns="30480" rIns="170688" bIns="30480" numCol="1" spcCol="1270" anchor="t" anchorCtr="0">
          <a:noAutofit/>
        </a:bodyPr>
        <a:lstStyle/>
        <a:p>
          <a:pPr marL="171450" lvl="1" indent="-171450" algn="just" defTabSz="844550">
            <a:lnSpc>
              <a:spcPct val="90000"/>
            </a:lnSpc>
            <a:spcBef>
              <a:spcPct val="0"/>
            </a:spcBef>
            <a:spcAft>
              <a:spcPct val="20000"/>
            </a:spcAft>
            <a:buChar char="•"/>
          </a:pPr>
          <a:r>
            <a:rPr lang="en-US" sz="1900" kern="1200" dirty="0">
              <a:latin typeface="Times New Roman" panose="02020603050405020304" pitchFamily="18" charset="0"/>
              <a:cs typeface="Times New Roman" panose="02020603050405020304" pitchFamily="18" charset="0"/>
            </a:rPr>
            <a:t>Applications of Industrial Steam Turbines cover all straight condensing, non-condensing, and automatic extraction steam turbines. Specific design features are incorporated to address control issues often unique to process plants including paper mills, oil refineries, chemical plants, and other industrial applications, generator and mechanical drive.</a:t>
          </a:r>
        </a:p>
        <a:p>
          <a:pPr marL="171450" lvl="1" indent="-171450" algn="just" defTabSz="844550">
            <a:lnSpc>
              <a:spcPct val="90000"/>
            </a:lnSpc>
            <a:spcBef>
              <a:spcPct val="0"/>
            </a:spcBef>
            <a:spcAft>
              <a:spcPct val="20000"/>
            </a:spcAft>
            <a:buChar char="•"/>
          </a:pPr>
          <a:r>
            <a:rPr lang="en-US" sz="1900" kern="1200">
              <a:latin typeface="Times New Roman" panose="02020603050405020304" pitchFamily="18" charset="0"/>
              <a:cs typeface="Times New Roman" panose="02020603050405020304" pitchFamily="18" charset="0"/>
            </a:rPr>
            <a:t>Some of the world’s largest turbines manufacturing companies that are seeing the rewards of research and steam turbine advances are coming together to develop highly efficient turbines. </a:t>
          </a:r>
        </a:p>
        <a:p>
          <a:pPr marL="171450" lvl="1" indent="-171450" algn="just" defTabSz="844550">
            <a:lnSpc>
              <a:spcPct val="90000"/>
            </a:lnSpc>
            <a:spcBef>
              <a:spcPct val="0"/>
            </a:spcBef>
            <a:spcAft>
              <a:spcPct val="20000"/>
            </a:spcAft>
            <a:buChar char="•"/>
          </a:pPr>
          <a:r>
            <a:rPr lang="en-US" sz="1900" kern="1200" dirty="0">
              <a:latin typeface="Times New Roman" panose="02020603050405020304" pitchFamily="18" charset="0"/>
              <a:cs typeface="Times New Roman" panose="02020603050405020304" pitchFamily="18" charset="0"/>
            </a:rPr>
            <a:t>The collaboration of Mitsubishi Heavy Machinery and General Electric Energy (GE Energy) for the conceptualization and design of a highly efficient “next- generation” steam turbine for its inception in combined cycle gas turbine power plants recently has further proved that there is still a lot to be achieved in steam turbine related research and development, and that the scope for improvement can be much higher.</a:t>
          </a:r>
        </a:p>
      </dsp:txBody>
      <dsp:txXfrm>
        <a:off x="0" y="2460295"/>
        <a:ext cx="10183906" cy="29311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3AFF6-0EBA-4AC4-824A-219DA32B96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D1E6D87-735E-4CA5-BCC5-238B1F7382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45F0D73-CE69-47C6-A4D0-6131CBA4B7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19D5BAF-03D8-4172-B667-0420C88C0F82}"/>
              </a:ext>
            </a:extLst>
          </p:cNvPr>
          <p:cNvSpPr>
            <a:spLocks noGrp="1"/>
          </p:cNvSpPr>
          <p:nvPr>
            <p:ph type="dt" sz="half" idx="10"/>
          </p:nvPr>
        </p:nvSpPr>
        <p:spPr/>
        <p:txBody>
          <a:bodyPr/>
          <a:lstStyle/>
          <a:p>
            <a:fld id="{130CD56C-736B-40F6-9788-4B79B84C3A39}" type="datetimeFigureOut">
              <a:rPr lang="en-IN" smtClean="0"/>
              <a:t>26-11-2021</a:t>
            </a:fld>
            <a:endParaRPr lang="en-IN"/>
          </a:p>
        </p:txBody>
      </p:sp>
      <p:sp>
        <p:nvSpPr>
          <p:cNvPr id="6" name="Footer Placeholder 5">
            <a:extLst>
              <a:ext uri="{FF2B5EF4-FFF2-40B4-BE49-F238E27FC236}">
                <a16:creationId xmlns:a16="http://schemas.microsoft.com/office/drawing/2014/main" id="{FA04CEF7-9007-45EC-9FFD-A0D3C34243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F484EE-78B6-4A6C-AC38-13A9737E0A6E}"/>
              </a:ext>
            </a:extLst>
          </p:cNvPr>
          <p:cNvSpPr>
            <a:spLocks noGrp="1"/>
          </p:cNvSpPr>
          <p:nvPr>
            <p:ph type="sldNum" sz="quarter" idx="12"/>
          </p:nvPr>
        </p:nvSpPr>
        <p:spPr/>
        <p:txBody>
          <a:bodyPr/>
          <a:lstStyle/>
          <a:p>
            <a:fld id="{330CC799-05EC-4ED8-A2E3-88E1C7D0CE5C}" type="slidenum">
              <a:rPr lang="en-IN" smtClean="0"/>
              <a:t>‹#›</a:t>
            </a:fld>
            <a:endParaRPr lang="en-IN"/>
          </a:p>
        </p:txBody>
      </p:sp>
    </p:spTree>
    <p:extLst>
      <p:ext uri="{BB962C8B-B14F-4D97-AF65-F5344CB8AC3E}">
        <p14:creationId xmlns:p14="http://schemas.microsoft.com/office/powerpoint/2010/main" val="835614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CC5E0-A221-4FCE-9099-58D02AC029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4AF48D-22D9-4074-9AE1-1DF4396B48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CBD98D-42BE-4E17-A9C2-C75A05BAAFF8}"/>
              </a:ext>
            </a:extLst>
          </p:cNvPr>
          <p:cNvSpPr>
            <a:spLocks noGrp="1"/>
          </p:cNvSpPr>
          <p:nvPr>
            <p:ph type="dt" sz="half" idx="10"/>
          </p:nvPr>
        </p:nvSpPr>
        <p:spPr/>
        <p:txBody>
          <a:bodyPr/>
          <a:lstStyle/>
          <a:p>
            <a:fld id="{130CD56C-736B-40F6-9788-4B79B84C3A39}" type="datetimeFigureOut">
              <a:rPr lang="en-IN" smtClean="0"/>
              <a:t>26-11-2021</a:t>
            </a:fld>
            <a:endParaRPr lang="en-IN"/>
          </a:p>
        </p:txBody>
      </p:sp>
      <p:sp>
        <p:nvSpPr>
          <p:cNvPr id="5" name="Footer Placeholder 4">
            <a:extLst>
              <a:ext uri="{FF2B5EF4-FFF2-40B4-BE49-F238E27FC236}">
                <a16:creationId xmlns:a16="http://schemas.microsoft.com/office/drawing/2014/main" id="{4CA47F5C-56EA-4EEB-9FA3-6A1D1F6609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BEB861-E983-4D7D-BBBF-85E94D9403F5}"/>
              </a:ext>
            </a:extLst>
          </p:cNvPr>
          <p:cNvSpPr>
            <a:spLocks noGrp="1"/>
          </p:cNvSpPr>
          <p:nvPr>
            <p:ph type="sldNum" sz="quarter" idx="12"/>
          </p:nvPr>
        </p:nvSpPr>
        <p:spPr/>
        <p:txBody>
          <a:bodyPr/>
          <a:lstStyle/>
          <a:p>
            <a:fld id="{330CC799-05EC-4ED8-A2E3-88E1C7D0CE5C}" type="slidenum">
              <a:rPr lang="en-IN" smtClean="0"/>
              <a:t>‹#›</a:t>
            </a:fld>
            <a:endParaRPr lang="en-IN"/>
          </a:p>
        </p:txBody>
      </p:sp>
    </p:spTree>
    <p:extLst>
      <p:ext uri="{BB962C8B-B14F-4D97-AF65-F5344CB8AC3E}">
        <p14:creationId xmlns:p14="http://schemas.microsoft.com/office/powerpoint/2010/main" val="326376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11/26/2021</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11/26/2021</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11/26/2021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11/26/2021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11/26/2021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11/26/2021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11/26/2021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11/26/2021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4BA976-3AA6-49A2-9C48-F2F84EA987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C51705-085E-4D10-B3F5-6C7C81225E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180090-F8B8-4C8D-8A66-B6F00CF239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0CD56C-736B-40F6-9788-4B79B84C3A39}" type="datetimeFigureOut">
              <a:rPr lang="en-IN" smtClean="0"/>
              <a:t>26-11-2021</a:t>
            </a:fld>
            <a:endParaRPr lang="en-IN"/>
          </a:p>
        </p:txBody>
      </p:sp>
      <p:sp>
        <p:nvSpPr>
          <p:cNvPr id="5" name="Footer Placeholder 4">
            <a:extLst>
              <a:ext uri="{FF2B5EF4-FFF2-40B4-BE49-F238E27FC236}">
                <a16:creationId xmlns:a16="http://schemas.microsoft.com/office/drawing/2014/main" id="{27B87740-6403-4B87-BB0C-78F1895397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E2409A-31BA-473E-BF5A-410C65AA26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CC799-05EC-4ED8-A2E3-88E1C7D0CE5C}" type="slidenum">
              <a:rPr lang="en-IN" smtClean="0"/>
              <a:t>‹#›</a:t>
            </a:fld>
            <a:endParaRPr lang="en-IN"/>
          </a:p>
        </p:txBody>
      </p:sp>
    </p:spTree>
    <p:extLst>
      <p:ext uri="{BB962C8B-B14F-4D97-AF65-F5344CB8AC3E}">
        <p14:creationId xmlns:p14="http://schemas.microsoft.com/office/powerpoint/2010/main" val="1722635883"/>
      </p:ext>
    </p:extLst>
  </p:cSld>
  <p:clrMap bg1="lt1" tx1="dk1" bg2="lt2" tx2="dk2" accent1="accent1" accent2="accent2" accent3="accent3" accent4="accent4" accent5="accent5" accent6="accent6" hlink="hlink" folHlink="folHlink"/>
  <p:sldLayoutIdLst>
    <p:sldLayoutId id="2147483652" r:id="rId1"/>
    <p:sldLayoutId id="214748366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11/26/2021</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50" r:id="rId1"/>
    <p:sldLayoutId id="2147483649"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6.jpeg"/><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hyperlink" Target="https://nptel.ac.in/courses/112/107/112107216/" TargetMode="Externa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F4AD318-2FB6-4C6E-931E-58E404FA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1A118E35-1CBF-4863-8497-F4DF1A166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2" y="752748"/>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Shape 11">
            <a:extLst>
              <a:ext uri="{FF2B5EF4-FFF2-40B4-BE49-F238E27FC236}">
                <a16:creationId xmlns:a16="http://schemas.microsoft.com/office/drawing/2014/main" id="{6E187274-5DC2-4BE0-AF99-925D6D973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7094" y="761999"/>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BF90149-E5EE-4AC8-AC98-080AA53ECB97}"/>
              </a:ext>
            </a:extLst>
          </p:cNvPr>
          <p:cNvSpPr>
            <a:spLocks noGrp="1"/>
          </p:cNvSpPr>
          <p:nvPr>
            <p:ph type="ctrTitle"/>
          </p:nvPr>
        </p:nvSpPr>
        <p:spPr>
          <a:xfrm>
            <a:off x="1069849" y="1298448"/>
            <a:ext cx="7056444" cy="3255264"/>
          </a:xfrm>
        </p:spPr>
        <p:txBody>
          <a:bodyPr>
            <a:normAutofit/>
          </a:bodyPr>
          <a:lstStyle/>
          <a:p>
            <a:pPr algn="r"/>
            <a:r>
              <a:rPr lang="en-US" sz="5400" kern="1200" dirty="0">
                <a:solidFill>
                  <a:schemeClr val="accent1"/>
                </a:solidFill>
                <a:latin typeface="Aharoni" panose="02010803020104030203" pitchFamily="2" charset="-79"/>
                <a:ea typeface="Adobe Heiti Std R" panose="020B0400000000000000" pitchFamily="34" charset="-128"/>
                <a:cs typeface="Aharoni" panose="02010803020104030203" pitchFamily="2" charset="-79"/>
              </a:rPr>
              <a:t>Seminar Course</a:t>
            </a:r>
            <a:br>
              <a:rPr lang="en-US" sz="5000" kern="1200" dirty="0">
                <a:solidFill>
                  <a:schemeClr val="accent1"/>
                </a:solidFill>
                <a:latin typeface="Aharoni" panose="02010803020104030203" pitchFamily="2" charset="-79"/>
                <a:ea typeface="Adobe Heiti Std R" panose="020B0400000000000000" pitchFamily="34" charset="-128"/>
                <a:cs typeface="Aharoni" panose="02010803020104030203" pitchFamily="2" charset="-79"/>
              </a:rPr>
            </a:br>
            <a:br>
              <a:rPr lang="en-US" sz="5000" kern="1200" dirty="0">
                <a:solidFill>
                  <a:schemeClr val="accent1"/>
                </a:solidFill>
                <a:latin typeface="Aharoni" panose="02010803020104030203" pitchFamily="2" charset="-79"/>
                <a:cs typeface="Aharoni" panose="02010803020104030203" pitchFamily="2" charset="-79"/>
              </a:rPr>
            </a:br>
            <a:r>
              <a:rPr lang="en-US" sz="5000" b="0" i="0" u="none" strike="noStrike" kern="1200" dirty="0">
                <a:solidFill>
                  <a:schemeClr val="accent1"/>
                </a:solidFill>
                <a:effectLst/>
                <a:latin typeface="Adobe Heiti Std R" panose="020B0400000000000000" pitchFamily="34" charset="-128"/>
                <a:ea typeface="Adobe Heiti Std R" panose="020B0400000000000000" pitchFamily="34" charset="-128"/>
                <a:cs typeface="Aharoni" panose="02010803020104030203" pitchFamily="2" charset="-79"/>
              </a:rPr>
              <a:t>Steam turbines in Thermal power plants.</a:t>
            </a:r>
            <a:endParaRPr lang="en-IN" sz="5000" dirty="0">
              <a:solidFill>
                <a:schemeClr val="accent1"/>
              </a:solidFill>
              <a:latin typeface="Adobe Heiti Std R" panose="020B0400000000000000" pitchFamily="34" charset="-128"/>
              <a:ea typeface="Adobe Heiti Std R" panose="020B0400000000000000" pitchFamily="34" charset="-128"/>
              <a:cs typeface="Aharoni" panose="02010803020104030203" pitchFamily="2" charset="-79"/>
            </a:endParaRPr>
          </a:p>
        </p:txBody>
      </p:sp>
      <p:sp>
        <p:nvSpPr>
          <p:cNvPr id="3" name="Subtitle 2">
            <a:extLst>
              <a:ext uri="{FF2B5EF4-FFF2-40B4-BE49-F238E27FC236}">
                <a16:creationId xmlns:a16="http://schemas.microsoft.com/office/drawing/2014/main" id="{2803D332-CECD-4ACC-A37B-3DBB3237A0E3}"/>
              </a:ext>
            </a:extLst>
          </p:cNvPr>
          <p:cNvSpPr>
            <a:spLocks noGrp="1"/>
          </p:cNvSpPr>
          <p:nvPr>
            <p:ph type="subTitle" idx="1"/>
          </p:nvPr>
        </p:nvSpPr>
        <p:spPr>
          <a:xfrm>
            <a:off x="8126293" y="4084889"/>
            <a:ext cx="3851341" cy="1709159"/>
          </a:xfrm>
        </p:spPr>
        <p:txBody>
          <a:bodyPr>
            <a:normAutofit/>
          </a:bodyPr>
          <a:lstStyle/>
          <a:p>
            <a:pPr algn="r"/>
            <a:r>
              <a:rPr lang="en-US" sz="2000" dirty="0">
                <a:solidFill>
                  <a:srgbClr val="FFFFFF"/>
                </a:solidFill>
                <a:latin typeface="Adobe Ming Std L" panose="02020300000000000000" pitchFamily="18" charset="-128"/>
                <a:ea typeface="Adobe Ming Std L" panose="02020300000000000000" pitchFamily="18" charset="-128"/>
              </a:rPr>
              <a:t>By </a:t>
            </a:r>
          </a:p>
          <a:p>
            <a:pPr algn="r"/>
            <a:r>
              <a:rPr lang="en-US" sz="2000" dirty="0">
                <a:solidFill>
                  <a:srgbClr val="FFFFFF"/>
                </a:solidFill>
                <a:latin typeface="Adobe Ming Std L" panose="02020300000000000000" pitchFamily="18" charset="-128"/>
                <a:ea typeface="Adobe Ming Std L" panose="02020300000000000000" pitchFamily="18" charset="-128"/>
              </a:rPr>
              <a:t>Gunda Venkata Sai Jai Harsha.</a:t>
            </a:r>
          </a:p>
          <a:p>
            <a:pPr algn="r"/>
            <a:r>
              <a:rPr lang="en-US" sz="2000" dirty="0">
                <a:solidFill>
                  <a:srgbClr val="FFFFFF"/>
                </a:solidFill>
                <a:latin typeface="Adobe Ming Std L" panose="02020300000000000000" pitchFamily="18" charset="-128"/>
                <a:ea typeface="Adobe Ming Std L" panose="02020300000000000000" pitchFamily="18" charset="-128"/>
              </a:rPr>
              <a:t>190C2050003</a:t>
            </a:r>
          </a:p>
          <a:p>
            <a:pPr algn="r"/>
            <a:r>
              <a:rPr lang="en-US" sz="2000" dirty="0">
                <a:solidFill>
                  <a:srgbClr val="FFFFFF"/>
                </a:solidFill>
                <a:latin typeface="Adobe Ming Std L" panose="02020300000000000000" pitchFamily="18" charset="-128"/>
                <a:ea typeface="Adobe Ming Std L" panose="02020300000000000000" pitchFamily="18" charset="-128"/>
              </a:rPr>
              <a:t>Mech 19.</a:t>
            </a:r>
          </a:p>
          <a:p>
            <a:pPr algn="r"/>
            <a:endParaRPr lang="en-IN" sz="1500" dirty="0">
              <a:solidFill>
                <a:srgbClr val="FFFFFF"/>
              </a:solidFill>
            </a:endParaRPr>
          </a:p>
        </p:txBody>
      </p:sp>
    </p:spTree>
    <p:extLst>
      <p:ext uri="{BB962C8B-B14F-4D97-AF65-F5344CB8AC3E}">
        <p14:creationId xmlns:p14="http://schemas.microsoft.com/office/powerpoint/2010/main" val="2492580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7C4B5-F91E-46F4-9D68-BD897593BD2A}"/>
              </a:ext>
            </a:extLst>
          </p:cNvPr>
          <p:cNvSpPr>
            <a:spLocks noGrp="1"/>
          </p:cNvSpPr>
          <p:nvPr>
            <p:ph type="title"/>
          </p:nvPr>
        </p:nvSpPr>
        <p:spPr/>
        <p:txBody>
          <a:bodyPr/>
          <a:lstStyle/>
          <a:p>
            <a:r>
              <a:rPr lang="en-US"/>
              <a:t>General Layout</a:t>
            </a:r>
            <a:endParaRPr lang="en-IN" dirty="0"/>
          </a:p>
        </p:txBody>
      </p:sp>
      <p:sp>
        <p:nvSpPr>
          <p:cNvPr id="3" name="Content Placeholder 2">
            <a:extLst>
              <a:ext uri="{FF2B5EF4-FFF2-40B4-BE49-F238E27FC236}">
                <a16:creationId xmlns:a16="http://schemas.microsoft.com/office/drawing/2014/main" id="{855C919C-5DB8-46A4-8D67-FD80079F6053}"/>
              </a:ext>
            </a:extLst>
          </p:cNvPr>
          <p:cNvSpPr>
            <a:spLocks noGrp="1"/>
          </p:cNvSpPr>
          <p:nvPr>
            <p:ph idx="1"/>
          </p:nvPr>
        </p:nvSpPr>
        <p:spPr>
          <a:xfrm>
            <a:off x="838200" y="1825625"/>
            <a:ext cx="5715000" cy="4351338"/>
          </a:xfrm>
        </p:spPr>
        <p:txBody>
          <a:bodyPr>
            <a:normAutofit fontScale="55000" lnSpcReduction="20000"/>
          </a:bodyPr>
          <a:lstStyle/>
          <a:p>
            <a:r>
              <a:rPr lang="en-US" sz="2800">
                <a:solidFill>
                  <a:srgbClr val="595959"/>
                </a:solidFill>
                <a:latin typeface="Times New Roman" panose="02020603050405020304" pitchFamily="18" charset="0"/>
                <a:cs typeface="Times New Roman" panose="02020603050405020304" pitchFamily="18" charset="0"/>
              </a:rPr>
              <a:t>Components of thermal Power Plant.</a:t>
            </a:r>
          </a:p>
          <a:p>
            <a:pPr marL="0" indent="0" fontAlgn="base">
              <a:buNone/>
            </a:pPr>
            <a:r>
              <a:rPr lang="en-IN" sz="2800">
                <a:solidFill>
                  <a:srgbClr val="595959"/>
                </a:solidFill>
                <a:latin typeface="Times New Roman" panose="02020603050405020304" pitchFamily="18" charset="0"/>
                <a:cs typeface="Times New Roman" panose="02020603050405020304" pitchFamily="18" charset="0"/>
              </a:rPr>
              <a:t>1. Coal Storage</a:t>
            </a:r>
            <a:endParaRPr lang="en-IN" sz="2800">
              <a:solidFill>
                <a:srgbClr val="595959"/>
              </a:solidFill>
              <a:effectLst/>
              <a:latin typeface="Times New Roman" panose="02020603050405020304" pitchFamily="18" charset="0"/>
              <a:cs typeface="Times New Roman" panose="02020603050405020304" pitchFamily="18" charset="0"/>
            </a:endParaRPr>
          </a:p>
          <a:p>
            <a:pPr marL="0" indent="0" fontAlgn="base">
              <a:buNone/>
            </a:pPr>
            <a:r>
              <a:rPr lang="en-IN" sz="2800">
                <a:solidFill>
                  <a:srgbClr val="595959"/>
                </a:solidFill>
                <a:latin typeface="Times New Roman" panose="02020603050405020304" pitchFamily="18" charset="0"/>
                <a:cs typeface="Times New Roman" panose="02020603050405020304" pitchFamily="18" charset="0"/>
              </a:rPr>
              <a:t>2. Coal Handling</a:t>
            </a:r>
            <a:endParaRPr lang="en-IN" sz="2800">
              <a:solidFill>
                <a:srgbClr val="595959"/>
              </a:solidFill>
              <a:effectLst/>
              <a:latin typeface="Times New Roman" panose="02020603050405020304" pitchFamily="18" charset="0"/>
              <a:cs typeface="Times New Roman" panose="02020603050405020304" pitchFamily="18" charset="0"/>
            </a:endParaRPr>
          </a:p>
          <a:p>
            <a:pPr marL="0" indent="0" fontAlgn="base">
              <a:buNone/>
            </a:pPr>
            <a:r>
              <a:rPr lang="en-IN" sz="2800">
                <a:solidFill>
                  <a:srgbClr val="595959"/>
                </a:solidFill>
                <a:latin typeface="Times New Roman" panose="02020603050405020304" pitchFamily="18" charset="0"/>
                <a:cs typeface="Times New Roman" panose="02020603050405020304" pitchFamily="18" charset="0"/>
              </a:rPr>
              <a:t>3. Boiler</a:t>
            </a:r>
            <a:endParaRPr lang="en-IN" sz="2800">
              <a:solidFill>
                <a:srgbClr val="595959"/>
              </a:solidFill>
              <a:effectLst/>
              <a:latin typeface="Times New Roman" panose="02020603050405020304" pitchFamily="18" charset="0"/>
              <a:cs typeface="Times New Roman" panose="02020603050405020304" pitchFamily="18" charset="0"/>
            </a:endParaRPr>
          </a:p>
          <a:p>
            <a:pPr marL="0" indent="0" fontAlgn="base">
              <a:buNone/>
            </a:pPr>
            <a:r>
              <a:rPr lang="en-IN" sz="2800">
                <a:solidFill>
                  <a:srgbClr val="595959"/>
                </a:solidFill>
                <a:latin typeface="Times New Roman" panose="02020603050405020304" pitchFamily="18" charset="0"/>
                <a:cs typeface="Times New Roman" panose="02020603050405020304" pitchFamily="18" charset="0"/>
              </a:rPr>
              <a:t>4. Air-preheater</a:t>
            </a:r>
            <a:endParaRPr lang="en-IN" sz="2800">
              <a:solidFill>
                <a:srgbClr val="595959"/>
              </a:solidFill>
              <a:effectLst/>
              <a:latin typeface="Times New Roman" panose="02020603050405020304" pitchFamily="18" charset="0"/>
              <a:cs typeface="Times New Roman" panose="02020603050405020304" pitchFamily="18" charset="0"/>
            </a:endParaRPr>
          </a:p>
          <a:p>
            <a:pPr marL="0" indent="0" fontAlgn="base">
              <a:buNone/>
            </a:pPr>
            <a:r>
              <a:rPr lang="en-IN" sz="2800">
                <a:solidFill>
                  <a:srgbClr val="595959"/>
                </a:solidFill>
                <a:latin typeface="Times New Roman" panose="02020603050405020304" pitchFamily="18" charset="0"/>
                <a:cs typeface="Times New Roman" panose="02020603050405020304" pitchFamily="18" charset="0"/>
              </a:rPr>
              <a:t>5. Economiser</a:t>
            </a:r>
            <a:endParaRPr lang="en-IN" sz="2800">
              <a:solidFill>
                <a:srgbClr val="595959"/>
              </a:solidFill>
              <a:effectLst/>
              <a:latin typeface="Times New Roman" panose="02020603050405020304" pitchFamily="18" charset="0"/>
              <a:cs typeface="Times New Roman" panose="02020603050405020304" pitchFamily="18" charset="0"/>
            </a:endParaRPr>
          </a:p>
          <a:p>
            <a:pPr marL="0" indent="0" fontAlgn="base">
              <a:buNone/>
            </a:pPr>
            <a:r>
              <a:rPr lang="en-IN" sz="2800">
                <a:solidFill>
                  <a:srgbClr val="595959"/>
                </a:solidFill>
                <a:latin typeface="Times New Roman" panose="02020603050405020304" pitchFamily="18" charset="0"/>
                <a:cs typeface="Times New Roman" panose="02020603050405020304" pitchFamily="18" charset="0"/>
              </a:rPr>
              <a:t>6. Steam Turbine.</a:t>
            </a:r>
            <a:endParaRPr lang="en-IN" sz="2800">
              <a:solidFill>
                <a:srgbClr val="595959"/>
              </a:solidFill>
              <a:effectLst/>
              <a:latin typeface="Times New Roman" panose="02020603050405020304" pitchFamily="18" charset="0"/>
              <a:cs typeface="Times New Roman" panose="02020603050405020304" pitchFamily="18" charset="0"/>
            </a:endParaRPr>
          </a:p>
          <a:p>
            <a:pPr marL="0" indent="0" fontAlgn="base">
              <a:buNone/>
            </a:pPr>
            <a:r>
              <a:rPr lang="en-IN" sz="2800">
                <a:solidFill>
                  <a:srgbClr val="595959"/>
                </a:solidFill>
                <a:latin typeface="Times New Roman" panose="02020603050405020304" pitchFamily="18" charset="0"/>
                <a:cs typeface="Times New Roman" panose="02020603050405020304" pitchFamily="18" charset="0"/>
              </a:rPr>
              <a:t>7. Generator</a:t>
            </a:r>
            <a:endParaRPr lang="en-IN" sz="2800">
              <a:solidFill>
                <a:srgbClr val="595959"/>
              </a:solidFill>
              <a:effectLst/>
              <a:latin typeface="Times New Roman" panose="02020603050405020304" pitchFamily="18" charset="0"/>
              <a:cs typeface="Times New Roman" panose="02020603050405020304" pitchFamily="18" charset="0"/>
            </a:endParaRPr>
          </a:p>
          <a:p>
            <a:pPr marL="0" indent="0" fontAlgn="base">
              <a:buNone/>
            </a:pPr>
            <a:r>
              <a:rPr lang="en-IN" sz="2800">
                <a:solidFill>
                  <a:srgbClr val="595959"/>
                </a:solidFill>
                <a:latin typeface="Times New Roman" panose="02020603050405020304" pitchFamily="18" charset="0"/>
                <a:cs typeface="Times New Roman" panose="02020603050405020304" pitchFamily="18" charset="0"/>
              </a:rPr>
              <a:t>8. Ash Storage</a:t>
            </a:r>
            <a:endParaRPr lang="en-IN" sz="2800">
              <a:solidFill>
                <a:srgbClr val="595959"/>
              </a:solidFill>
              <a:effectLst/>
              <a:latin typeface="Times New Roman" panose="02020603050405020304" pitchFamily="18" charset="0"/>
              <a:cs typeface="Times New Roman" panose="02020603050405020304" pitchFamily="18" charset="0"/>
            </a:endParaRPr>
          </a:p>
          <a:p>
            <a:pPr marL="0" indent="0" fontAlgn="base">
              <a:buNone/>
            </a:pPr>
            <a:r>
              <a:rPr lang="en-IN" sz="2800">
                <a:solidFill>
                  <a:srgbClr val="595959"/>
                </a:solidFill>
                <a:latin typeface="Times New Roman" panose="02020603050405020304" pitchFamily="18" charset="0"/>
                <a:cs typeface="Times New Roman" panose="02020603050405020304" pitchFamily="18" charset="0"/>
              </a:rPr>
              <a:t>9. Dust Collector</a:t>
            </a:r>
            <a:endParaRPr lang="en-IN" sz="2800">
              <a:solidFill>
                <a:srgbClr val="595959"/>
              </a:solidFill>
              <a:effectLst/>
              <a:latin typeface="Times New Roman" panose="02020603050405020304" pitchFamily="18" charset="0"/>
              <a:cs typeface="Times New Roman" panose="02020603050405020304" pitchFamily="18" charset="0"/>
            </a:endParaRPr>
          </a:p>
          <a:p>
            <a:pPr marL="0" indent="0" fontAlgn="base">
              <a:buNone/>
            </a:pPr>
            <a:r>
              <a:rPr lang="en-IN" sz="2800">
                <a:solidFill>
                  <a:srgbClr val="595959"/>
                </a:solidFill>
                <a:latin typeface="Times New Roman" panose="02020603050405020304" pitchFamily="18" charset="0"/>
                <a:cs typeface="Times New Roman" panose="02020603050405020304" pitchFamily="18" charset="0"/>
              </a:rPr>
              <a:t>10. Condenser</a:t>
            </a:r>
            <a:endParaRPr lang="en-IN" sz="2800">
              <a:solidFill>
                <a:srgbClr val="595959"/>
              </a:solidFill>
              <a:effectLst/>
              <a:latin typeface="Times New Roman" panose="02020603050405020304" pitchFamily="18" charset="0"/>
              <a:cs typeface="Times New Roman" panose="02020603050405020304" pitchFamily="18" charset="0"/>
            </a:endParaRPr>
          </a:p>
          <a:p>
            <a:pPr marL="0" indent="0" fontAlgn="base">
              <a:buNone/>
            </a:pPr>
            <a:r>
              <a:rPr lang="en-IN" sz="2800">
                <a:solidFill>
                  <a:srgbClr val="595959"/>
                </a:solidFill>
                <a:latin typeface="Times New Roman" panose="02020603050405020304" pitchFamily="18" charset="0"/>
                <a:cs typeface="Times New Roman" panose="02020603050405020304" pitchFamily="18" charset="0"/>
              </a:rPr>
              <a:t>11. Cooling Tower</a:t>
            </a:r>
            <a:endParaRPr lang="en-IN" sz="2800">
              <a:solidFill>
                <a:srgbClr val="595959"/>
              </a:solidFill>
              <a:effectLst/>
              <a:latin typeface="Times New Roman" panose="02020603050405020304" pitchFamily="18" charset="0"/>
              <a:cs typeface="Times New Roman" panose="02020603050405020304" pitchFamily="18" charset="0"/>
            </a:endParaRPr>
          </a:p>
          <a:p>
            <a:pPr marL="0" indent="0" fontAlgn="base">
              <a:buNone/>
            </a:pPr>
            <a:r>
              <a:rPr lang="en-IN" sz="2800">
                <a:solidFill>
                  <a:srgbClr val="595959"/>
                </a:solidFill>
                <a:latin typeface="Times New Roman" panose="02020603050405020304" pitchFamily="18" charset="0"/>
                <a:cs typeface="Times New Roman" panose="02020603050405020304" pitchFamily="18" charset="0"/>
              </a:rPr>
              <a:t>12. Chimney</a:t>
            </a:r>
            <a:endParaRPr lang="en-IN" sz="2800">
              <a:solidFill>
                <a:srgbClr val="595959"/>
              </a:solidFill>
              <a:effectLst/>
              <a:latin typeface="Times New Roman" panose="02020603050405020304" pitchFamily="18" charset="0"/>
              <a:cs typeface="Times New Roman" panose="02020603050405020304" pitchFamily="18" charset="0"/>
            </a:endParaRPr>
          </a:p>
          <a:p>
            <a:pPr marL="0" indent="0" fontAlgn="base">
              <a:buNone/>
            </a:pPr>
            <a:r>
              <a:rPr lang="en-IN" sz="2800">
                <a:solidFill>
                  <a:srgbClr val="595959"/>
                </a:solidFill>
                <a:latin typeface="Times New Roman" panose="02020603050405020304" pitchFamily="18" charset="0"/>
                <a:cs typeface="Times New Roman" panose="02020603050405020304" pitchFamily="18" charset="0"/>
              </a:rPr>
              <a:t>13. Feed Water Pump</a:t>
            </a:r>
          </a:p>
          <a:p>
            <a:pPr marL="0" indent="0" fontAlgn="base">
              <a:buNone/>
            </a:pPr>
            <a:r>
              <a:rPr lang="en-IN" sz="2800">
                <a:solidFill>
                  <a:srgbClr val="595959"/>
                </a:solidFill>
                <a:latin typeface="Times New Roman" panose="02020603050405020304" pitchFamily="18" charset="0"/>
                <a:cs typeface="Times New Roman" panose="02020603050405020304" pitchFamily="18" charset="0"/>
              </a:rPr>
              <a:t>Mainly we will discuss about the steam turbine </a:t>
            </a:r>
          </a:p>
          <a:p>
            <a:endParaRPr lang="en-IN" dirty="0"/>
          </a:p>
        </p:txBody>
      </p:sp>
      <p:pic>
        <p:nvPicPr>
          <p:cNvPr id="4" name="Picture 3">
            <a:extLst>
              <a:ext uri="{FF2B5EF4-FFF2-40B4-BE49-F238E27FC236}">
                <a16:creationId xmlns:a16="http://schemas.microsoft.com/office/drawing/2014/main" id="{31E4DC88-3B98-4563-AAFC-C51CFD77E9CD}"/>
              </a:ext>
            </a:extLst>
          </p:cNvPr>
          <p:cNvPicPr>
            <a:picLocks noChangeAspect="1"/>
          </p:cNvPicPr>
          <p:nvPr/>
        </p:nvPicPr>
        <p:blipFill>
          <a:blip r:embed="rId2"/>
          <a:stretch>
            <a:fillRect/>
          </a:stretch>
        </p:blipFill>
        <p:spPr>
          <a:xfrm>
            <a:off x="6553200" y="1945815"/>
            <a:ext cx="4797056" cy="3549821"/>
          </a:xfrm>
          <a:prstGeom prst="rect">
            <a:avLst/>
          </a:prstGeom>
        </p:spPr>
      </p:pic>
    </p:spTree>
    <p:extLst>
      <p:ext uri="{BB962C8B-B14F-4D97-AF65-F5344CB8AC3E}">
        <p14:creationId xmlns:p14="http://schemas.microsoft.com/office/powerpoint/2010/main" val="3032244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4EB384-AB05-43C2-89C6-DC3434904DB9}"/>
              </a:ext>
            </a:extLst>
          </p:cNvPr>
          <p:cNvSpPr>
            <a:spLocks noGrp="1"/>
          </p:cNvSpPr>
          <p:nvPr>
            <p:ph type="title"/>
          </p:nvPr>
        </p:nvSpPr>
        <p:spPr>
          <a:xfrm>
            <a:off x="841248" y="548640"/>
            <a:ext cx="3600860" cy="5431536"/>
          </a:xfrm>
        </p:spPr>
        <p:txBody>
          <a:bodyPr>
            <a:normAutofit/>
          </a:bodyPr>
          <a:lstStyle/>
          <a:p>
            <a:r>
              <a:rPr lang="en-US" sz="5400"/>
              <a:t>Working principle.</a:t>
            </a:r>
            <a:endParaRPr lang="en-IN" sz="5400"/>
          </a:p>
        </p:txBody>
      </p:sp>
      <p:sp>
        <p:nvSpPr>
          <p:cNvPr id="1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F791BFE-D9CF-4C66-BA98-FB7DF2397685}"/>
              </a:ext>
            </a:extLst>
          </p:cNvPr>
          <p:cNvSpPr>
            <a:spLocks noGrp="1"/>
          </p:cNvSpPr>
          <p:nvPr>
            <p:ph idx="1"/>
          </p:nvPr>
        </p:nvSpPr>
        <p:spPr>
          <a:xfrm>
            <a:off x="5126418" y="552091"/>
            <a:ext cx="6224335" cy="5431536"/>
          </a:xfrm>
        </p:spPr>
        <p:txBody>
          <a:bodyPr anchor="ctr">
            <a:normAutofit/>
          </a:bodyPr>
          <a:lstStyle/>
          <a:p>
            <a:r>
              <a:rPr lang="en-US" sz="2200"/>
              <a:t>Firstly, the water is taken into the boiler from a water source. The boiler is heated with the help of coal.</a:t>
            </a:r>
          </a:p>
          <a:p>
            <a:r>
              <a:rPr lang="en-US" sz="2200"/>
              <a:t>The increase in temperature helps in the transformation of water into steam. The steam generated in the boiler is sent through a steam turbine .</a:t>
            </a:r>
          </a:p>
          <a:p>
            <a:r>
              <a:rPr lang="en-US" sz="2200"/>
              <a:t>The turbine has blades that rotate when high velocity stemflows across them. This rotation of turbine blades is used to generate electricity.</a:t>
            </a:r>
          </a:p>
          <a:p>
            <a:r>
              <a:rPr lang="en-US" sz="2200"/>
              <a:t> A generator is connected to the steam turbine. When the turbine turns, electricity is generated and given as output by the generator, which is then supplied to the consumers. Through high-voltage power lines.</a:t>
            </a:r>
            <a:endParaRPr lang="en-IN" sz="2200"/>
          </a:p>
        </p:txBody>
      </p:sp>
    </p:spTree>
    <p:extLst>
      <p:ext uri="{BB962C8B-B14F-4D97-AF65-F5344CB8AC3E}">
        <p14:creationId xmlns:p14="http://schemas.microsoft.com/office/powerpoint/2010/main" val="749427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9F5D7F-1BBC-4096-ADA7-AA9C9E4D28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6D370DD-716B-4528-B475-331F84CEA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3"/>
            <a:ext cx="7052486"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8CFD7AD-8F55-418F-8A8E-6235D4B9FD40}"/>
              </a:ext>
            </a:extLst>
          </p:cNvPr>
          <p:cNvSpPr>
            <a:spLocks noGrp="1"/>
          </p:cNvSpPr>
          <p:nvPr>
            <p:ph type="title"/>
          </p:nvPr>
        </p:nvSpPr>
        <p:spPr>
          <a:xfrm>
            <a:off x="289248" y="1123837"/>
            <a:ext cx="6451110" cy="1255469"/>
          </a:xfrm>
        </p:spPr>
        <p:txBody>
          <a:bodyPr>
            <a:normAutofit/>
          </a:bodyPr>
          <a:lstStyle/>
          <a:p>
            <a:r>
              <a:rPr lang="en-US" dirty="0"/>
              <a:t>STEAM TURBINE</a:t>
            </a:r>
            <a:endParaRPr lang="en-IN" dirty="0"/>
          </a:p>
        </p:txBody>
      </p:sp>
      <p:sp>
        <p:nvSpPr>
          <p:cNvPr id="3" name="Content Placeholder 2">
            <a:extLst>
              <a:ext uri="{FF2B5EF4-FFF2-40B4-BE49-F238E27FC236}">
                <a16:creationId xmlns:a16="http://schemas.microsoft.com/office/drawing/2014/main" id="{340BB0B0-DF24-4664-A021-6A17307C4E8E}"/>
              </a:ext>
            </a:extLst>
          </p:cNvPr>
          <p:cNvSpPr>
            <a:spLocks noGrp="1"/>
          </p:cNvSpPr>
          <p:nvPr>
            <p:ph idx="1"/>
          </p:nvPr>
        </p:nvSpPr>
        <p:spPr>
          <a:xfrm>
            <a:off x="289248" y="2510395"/>
            <a:ext cx="6451109" cy="3274586"/>
          </a:xfrm>
        </p:spPr>
        <p:txBody>
          <a:bodyPr anchor="t">
            <a:normAutofit/>
          </a:bodyPr>
          <a:lstStyle/>
          <a:p>
            <a:pPr algn="just"/>
            <a:r>
              <a:rPr lang="en-US" sz="1800" dirty="0">
                <a:latin typeface="Times New Roman" panose="02020603050405020304" pitchFamily="18" charset="0"/>
                <a:cs typeface="Times New Roman" panose="02020603050405020304" pitchFamily="18" charset="0"/>
              </a:rPr>
              <a:t>A turbine is a device that converts chemical energy into mechanical energy, specifically when a rotor of multiple blades or vanes is driven by the movement of a fluid or gas. </a:t>
            </a:r>
          </a:p>
          <a:p>
            <a:pPr algn="just"/>
            <a:r>
              <a:rPr lang="en-US" sz="1800" dirty="0">
                <a:latin typeface="Times New Roman" panose="02020603050405020304" pitchFamily="18" charset="0"/>
                <a:cs typeface="Times New Roman" panose="02020603050405020304" pitchFamily="18" charset="0"/>
              </a:rPr>
              <a:t>In the case of a steam turbine, the pressure and flow of newly condensed steam rapidly turns the rotor. This movement is possible because the water to steam conversion results in a rapidly expanding gas.</a:t>
            </a:r>
          </a:p>
          <a:p>
            <a:pPr algn="just"/>
            <a:r>
              <a:rPr lang="en-US" sz="1800" dirty="0">
                <a:latin typeface="Times New Roman" panose="02020603050405020304" pitchFamily="18" charset="0"/>
                <a:cs typeface="Times New Roman" panose="02020603050405020304" pitchFamily="18" charset="0"/>
              </a:rPr>
              <a:t>As the turbine's rotor runs, the rotating shaft can work applications, then electricity generation starts.</a:t>
            </a:r>
          </a:p>
          <a:p>
            <a:endParaRPr lang="en-US" dirty="0"/>
          </a:p>
          <a:p>
            <a:endParaRPr lang="en-IN" dirty="0">
              <a:solidFill>
                <a:srgbClr val="FFFFFF"/>
              </a:solidFill>
            </a:endParaRPr>
          </a:p>
        </p:txBody>
      </p:sp>
      <p:pic>
        <p:nvPicPr>
          <p:cNvPr id="4" name="Picture 2" descr="Steam turbine 3D model - TurboSquid 1149386">
            <a:extLst>
              <a:ext uri="{FF2B5EF4-FFF2-40B4-BE49-F238E27FC236}">
                <a16:creationId xmlns:a16="http://schemas.microsoft.com/office/drawing/2014/main" id="{3E80F3B7-D7DA-4884-8E90-A8238FBB808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tretch/>
        </p:blipFill>
        <p:spPr bwMode="auto">
          <a:xfrm>
            <a:off x="7153153" y="1994700"/>
            <a:ext cx="4574655" cy="2859456"/>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E79D076F-656A-4CD9-83AD-AF8F4B28C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02286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44816-920C-4B3A-8341-FCB64F8997D8}"/>
              </a:ext>
            </a:extLst>
          </p:cNvPr>
          <p:cNvSpPr>
            <a:spLocks noGrp="1"/>
          </p:cNvSpPr>
          <p:nvPr>
            <p:ph type="title"/>
          </p:nvPr>
        </p:nvSpPr>
        <p:spPr/>
        <p:txBody>
          <a:bodyPr/>
          <a:lstStyle/>
          <a:p>
            <a:r>
              <a:rPr lang="en-US" dirty="0"/>
              <a:t>Parts of Steam turbine.</a:t>
            </a:r>
            <a:endParaRPr lang="en-IN" dirty="0"/>
          </a:p>
        </p:txBody>
      </p:sp>
      <p:sp>
        <p:nvSpPr>
          <p:cNvPr id="3" name="Content Placeholder 2">
            <a:extLst>
              <a:ext uri="{FF2B5EF4-FFF2-40B4-BE49-F238E27FC236}">
                <a16:creationId xmlns:a16="http://schemas.microsoft.com/office/drawing/2014/main" id="{A83C47DB-D713-4D1B-9108-F0E42E7863D8}"/>
              </a:ext>
            </a:extLst>
          </p:cNvPr>
          <p:cNvSpPr>
            <a:spLocks noGrp="1"/>
          </p:cNvSpPr>
          <p:nvPr>
            <p:ph idx="1"/>
          </p:nvPr>
        </p:nvSpPr>
        <p:spPr>
          <a:xfrm>
            <a:off x="3869268" y="864108"/>
            <a:ext cx="7315200" cy="5432520"/>
          </a:xfrm>
        </p:spPr>
        <p:txBody>
          <a:bodyPr>
            <a:noAutofit/>
          </a:bodyPr>
          <a:lstStyle/>
          <a:p>
            <a:pPr marL="0" indent="0" algn="just">
              <a:buNone/>
            </a:pPr>
            <a:r>
              <a:rPr lang="en-US" sz="1100" b="1" dirty="0">
                <a:latin typeface="Times New Roman" panose="02020603050405020304" pitchFamily="18" charset="0"/>
                <a:cs typeface="Times New Roman" panose="02020603050405020304" pitchFamily="18" charset="0"/>
              </a:rPr>
              <a:t>A</a:t>
            </a:r>
            <a:r>
              <a:rPr lang="en-US" sz="1200" b="1" dirty="0">
                <a:latin typeface="Times New Roman" panose="02020603050405020304" pitchFamily="18" charset="0"/>
                <a:cs typeface="Times New Roman" panose="02020603050405020304" pitchFamily="18" charset="0"/>
              </a:rPr>
              <a:t>) Nozzle: </a:t>
            </a:r>
            <a:r>
              <a:rPr lang="en-US" sz="1200" dirty="0">
                <a:latin typeface="Times New Roman" panose="02020603050405020304" pitchFamily="18" charset="0"/>
                <a:cs typeface="Times New Roman" panose="02020603050405020304" pitchFamily="18" charset="0"/>
              </a:rPr>
              <a:t>The</a:t>
            </a:r>
            <a:r>
              <a:rPr lang="en-US" sz="1200" b="1"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 nozzle expands steam of comparatively low velocity and high static pressure within considerable</a:t>
            </a:r>
          </a:p>
          <a:p>
            <a:pPr marL="0" indent="0" algn="just">
              <a:buNone/>
            </a:pPr>
            <a:r>
              <a:rPr lang="en-US" sz="1200" dirty="0">
                <a:latin typeface="Times New Roman" panose="02020603050405020304" pitchFamily="18" charset="0"/>
                <a:cs typeface="Times New Roman" panose="02020603050405020304" pitchFamily="18" charset="0"/>
              </a:rPr>
              <a:t>increase in velocity. The nozzle is so positioned as to direct the flow of steam into the rotor passage.</a:t>
            </a:r>
          </a:p>
          <a:p>
            <a:pPr marL="0" indent="0" algn="just">
              <a:buNone/>
            </a:pPr>
            <a:r>
              <a:rPr lang="en-US" sz="1200" b="1" dirty="0">
                <a:latin typeface="Times New Roman" panose="02020603050405020304" pitchFamily="18" charset="0"/>
                <a:cs typeface="Times New Roman" panose="02020603050405020304" pitchFamily="18" charset="0"/>
              </a:rPr>
              <a:t>b) Diffuser:</a:t>
            </a:r>
          </a:p>
          <a:p>
            <a:pPr marL="0" indent="0" algn="just">
              <a:buNone/>
            </a:pPr>
            <a:r>
              <a:rPr lang="en-US" sz="1200" dirty="0">
                <a:latin typeface="Times New Roman" panose="02020603050405020304" pitchFamily="18" charset="0"/>
                <a:cs typeface="Times New Roman" panose="02020603050405020304" pitchFamily="18" charset="0"/>
              </a:rPr>
              <a:t>It is a mechanical device that is designed to control the characteristics of steam at the entrance to a</a:t>
            </a:r>
          </a:p>
          <a:p>
            <a:pPr marL="0" indent="0" algn="just">
              <a:buNone/>
            </a:pPr>
            <a:r>
              <a:rPr lang="en-US" sz="1200" dirty="0">
                <a:latin typeface="Times New Roman" panose="02020603050405020304" pitchFamily="18" charset="0"/>
                <a:cs typeface="Times New Roman" panose="02020603050405020304" pitchFamily="18" charset="0"/>
              </a:rPr>
              <a:t>thermodynamic open system. Diffusers are used to slow the steam's velocity and to enhance its mixing into the</a:t>
            </a:r>
          </a:p>
          <a:p>
            <a:pPr marL="0" indent="0" algn="just">
              <a:buNone/>
            </a:pPr>
            <a:r>
              <a:rPr lang="en-US" sz="1200" dirty="0">
                <a:latin typeface="Times New Roman" panose="02020603050405020304" pitchFamily="18" charset="0"/>
                <a:cs typeface="Times New Roman" panose="02020603050405020304" pitchFamily="18" charset="0"/>
              </a:rPr>
              <a:t>surrounding steam. In contrast, a nozzle is often intended to increase the discharge velocity and to direct the</a:t>
            </a:r>
          </a:p>
          <a:p>
            <a:pPr marL="0" indent="0" algn="just">
              <a:buNone/>
            </a:pPr>
            <a:r>
              <a:rPr lang="en-US" sz="1200" dirty="0">
                <a:latin typeface="Times New Roman" panose="02020603050405020304" pitchFamily="18" charset="0"/>
                <a:cs typeface="Times New Roman" panose="02020603050405020304" pitchFamily="18" charset="0"/>
              </a:rPr>
              <a:t>flow in one direction.</a:t>
            </a:r>
          </a:p>
          <a:p>
            <a:pPr marL="0" indent="0" algn="just">
              <a:buNone/>
            </a:pPr>
            <a:r>
              <a:rPr lang="en-US" sz="1200" dirty="0">
                <a:latin typeface="Times New Roman" panose="02020603050405020304" pitchFamily="18" charset="0"/>
                <a:cs typeface="Times New Roman" panose="02020603050405020304" pitchFamily="18" charset="0"/>
              </a:rPr>
              <a:t>c) </a:t>
            </a:r>
            <a:r>
              <a:rPr lang="en-US" sz="1200" b="1" dirty="0">
                <a:latin typeface="Times New Roman" panose="02020603050405020304" pitchFamily="18" charset="0"/>
                <a:cs typeface="Times New Roman" panose="02020603050405020304" pitchFamily="18" charset="0"/>
              </a:rPr>
              <a:t>Blades Or Buckets: </a:t>
            </a:r>
            <a:r>
              <a:rPr lang="en-US" sz="1200" dirty="0">
                <a:latin typeface="Times New Roman" panose="02020603050405020304" pitchFamily="18" charset="0"/>
                <a:cs typeface="Times New Roman" panose="02020603050405020304" pitchFamily="18" charset="0"/>
              </a:rPr>
              <a:t>The blades or buckets form the rotor flow passage and serves to change the direction and</a:t>
            </a:r>
          </a:p>
          <a:p>
            <a:pPr marL="0" indent="0" algn="just">
              <a:buNone/>
            </a:pPr>
            <a:r>
              <a:rPr lang="en-US" sz="1200" dirty="0">
                <a:latin typeface="Times New Roman" panose="02020603050405020304" pitchFamily="18" charset="0"/>
                <a:cs typeface="Times New Roman" panose="02020603050405020304" pitchFamily="18" charset="0"/>
              </a:rPr>
              <a:t>hence the momentum of the steam received in the stationary nozzles.</a:t>
            </a:r>
          </a:p>
          <a:p>
            <a:pPr marL="0" indent="0" algn="just">
              <a:buNone/>
            </a:pPr>
            <a:r>
              <a:rPr lang="en-US" sz="1200" dirty="0">
                <a:latin typeface="Times New Roman" panose="02020603050405020304" pitchFamily="18" charset="0"/>
                <a:cs typeface="Times New Roman" panose="02020603050405020304" pitchFamily="18" charset="0"/>
              </a:rPr>
              <a:t>d) </a:t>
            </a:r>
            <a:r>
              <a:rPr lang="en-US" sz="1200" b="1" dirty="0">
                <a:latin typeface="Times New Roman" panose="02020603050405020304" pitchFamily="18" charset="0"/>
                <a:cs typeface="Times New Roman" panose="02020603050405020304" pitchFamily="18" charset="0"/>
              </a:rPr>
              <a:t>Guide Or Guide blades: </a:t>
            </a:r>
            <a:r>
              <a:rPr lang="en-US" sz="1200" dirty="0">
                <a:latin typeface="Times New Roman" panose="02020603050405020304" pitchFamily="18" charset="0"/>
                <a:cs typeface="Times New Roman" panose="02020603050405020304" pitchFamily="18" charset="0"/>
              </a:rPr>
              <a:t>Often a turbine is arranged with a series of rotor flow passages. Intervening between</a:t>
            </a:r>
          </a:p>
          <a:p>
            <a:pPr marL="0" indent="0" algn="just">
              <a:buNone/>
            </a:pPr>
            <a:r>
              <a:rPr lang="en-US" sz="1200" dirty="0">
                <a:latin typeface="Times New Roman" panose="02020603050405020304" pitchFamily="18" charset="0"/>
                <a:cs typeface="Times New Roman" panose="02020603050405020304" pitchFamily="18" charset="0"/>
              </a:rPr>
              <a:t>the blades comprising the rotor passages are rows of stationary guide blades. The purpose of this guide is to</a:t>
            </a:r>
          </a:p>
          <a:p>
            <a:pPr marL="0" indent="0" algn="just">
              <a:buNone/>
            </a:pPr>
            <a:r>
              <a:rPr lang="en-US" sz="1200" dirty="0">
                <a:latin typeface="Times New Roman" panose="02020603050405020304" pitchFamily="18" charset="0"/>
                <a:cs typeface="Times New Roman" panose="02020603050405020304" pitchFamily="18" charset="0"/>
              </a:rPr>
              <a:t>reverse the direction of steam leaving the preceding moving blade row so that general direction of steam leaving</a:t>
            </a:r>
          </a:p>
          <a:p>
            <a:pPr marL="0" indent="0" algn="just">
              <a:buNone/>
            </a:pPr>
            <a:r>
              <a:rPr lang="en-US" sz="1200" dirty="0">
                <a:latin typeface="Times New Roman" panose="02020603050405020304" pitchFamily="18" charset="0"/>
                <a:cs typeface="Times New Roman" panose="02020603050405020304" pitchFamily="18" charset="0"/>
              </a:rPr>
              <a:t>the preceding moving blade rows is similar. If guide blades were not provided, opposing force would be exerted</a:t>
            </a:r>
          </a:p>
          <a:p>
            <a:pPr marL="0" indent="0" algn="just">
              <a:buNone/>
            </a:pPr>
            <a:r>
              <a:rPr lang="en-US" sz="1200" dirty="0">
                <a:latin typeface="Times New Roman" panose="02020603050405020304" pitchFamily="18" charset="0"/>
                <a:cs typeface="Times New Roman" panose="02020603050405020304" pitchFamily="18" charset="0"/>
              </a:rPr>
              <a:t>on the rotor which would largely negate each other.</a:t>
            </a:r>
          </a:p>
          <a:p>
            <a:pPr marL="0" indent="0" algn="just">
              <a:buNone/>
            </a:pPr>
            <a:r>
              <a:rPr lang="en-US" sz="1200" dirty="0">
                <a:latin typeface="Times New Roman" panose="02020603050405020304" pitchFamily="18" charset="0"/>
                <a:cs typeface="Times New Roman" panose="02020603050405020304" pitchFamily="18" charset="0"/>
              </a:rPr>
              <a:t>e) </a:t>
            </a:r>
            <a:r>
              <a:rPr lang="en-US" sz="1200" b="1" dirty="0">
                <a:latin typeface="Times New Roman" panose="02020603050405020304" pitchFamily="18" charset="0"/>
                <a:cs typeface="Times New Roman" panose="02020603050405020304" pitchFamily="18" charset="0"/>
              </a:rPr>
              <a:t>Casing Shell Or Cylinder: </a:t>
            </a:r>
            <a:r>
              <a:rPr lang="en-US" sz="1200" dirty="0">
                <a:latin typeface="Times New Roman" panose="02020603050405020304" pitchFamily="18" charset="0"/>
                <a:cs typeface="Times New Roman" panose="02020603050405020304" pitchFamily="18" charset="0"/>
              </a:rPr>
              <a:t>The turbine enclosure is generally called the casing although the other two names</a:t>
            </a:r>
          </a:p>
          <a:p>
            <a:pPr marL="0" indent="0" algn="just">
              <a:buNone/>
            </a:pPr>
            <a:r>
              <a:rPr lang="en-US" sz="1200" dirty="0">
                <a:latin typeface="Times New Roman" panose="02020603050405020304" pitchFamily="18" charset="0"/>
                <a:cs typeface="Times New Roman" panose="02020603050405020304" pitchFamily="18" charset="0"/>
              </a:rPr>
              <a:t>are in common use. The nozzle and guide are fixed on casing, which in addition to confining the steam serves as</a:t>
            </a:r>
          </a:p>
          <a:p>
            <a:pPr marL="0" indent="0" algn="just">
              <a:buNone/>
            </a:pPr>
            <a:r>
              <a:rPr lang="en-US" sz="1200" dirty="0">
                <a:latin typeface="Times New Roman" panose="02020603050405020304" pitchFamily="18" charset="0"/>
                <a:cs typeface="Times New Roman" panose="02020603050405020304" pitchFamily="18" charset="0"/>
              </a:rPr>
              <a:t>support for the bearings. Sometimes the word cylinder is restricted as a cylindrical form attached to inside of the</a:t>
            </a:r>
          </a:p>
          <a:p>
            <a:pPr marL="0" indent="0" algn="just">
              <a:buNone/>
            </a:pPr>
            <a:r>
              <a:rPr lang="en-US" sz="1200" dirty="0">
                <a:latin typeface="Times New Roman" panose="02020603050405020304" pitchFamily="18" charset="0"/>
                <a:cs typeface="Times New Roman" panose="02020603050405020304" pitchFamily="18" charset="0"/>
              </a:rPr>
              <a:t>casing to which the guides are fixed.</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4861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BC8F78-E91B-48A6-86B4-28FD4F8EBAA6}"/>
              </a:ext>
            </a:extLst>
          </p:cNvPr>
          <p:cNvSpPr>
            <a:spLocks noGrp="1"/>
          </p:cNvSpPr>
          <p:nvPr>
            <p:ph idx="4294967295"/>
          </p:nvPr>
        </p:nvSpPr>
        <p:spPr>
          <a:xfrm>
            <a:off x="1273216" y="868362"/>
            <a:ext cx="9248172" cy="5121275"/>
          </a:xfrm>
        </p:spPr>
        <p:txBody>
          <a:bodyPr>
            <a:normAutofit fontScale="70000" lnSpcReduction="20000"/>
          </a:bodyPr>
          <a:lstStyle/>
          <a:p>
            <a:pPr marL="0" indent="0" algn="just">
              <a:buNone/>
            </a:pPr>
            <a:r>
              <a:rPr lang="en-US" dirty="0">
                <a:latin typeface="Times New Roman" panose="02020603050405020304" pitchFamily="18" charset="0"/>
                <a:cs typeface="Times New Roman" panose="02020603050405020304" pitchFamily="18" charset="0"/>
              </a:rPr>
              <a:t>f) </a:t>
            </a:r>
            <a:r>
              <a:rPr lang="en-US" b="1" dirty="0">
                <a:latin typeface="Times New Roman" panose="02020603050405020304" pitchFamily="18" charset="0"/>
                <a:cs typeface="Times New Roman" panose="02020603050405020304" pitchFamily="18" charset="0"/>
              </a:rPr>
              <a:t>Shaft, Rotor, Spindle: </a:t>
            </a:r>
            <a:r>
              <a:rPr lang="en-US" dirty="0">
                <a:latin typeface="Times New Roman" panose="02020603050405020304" pitchFamily="18" charset="0"/>
                <a:cs typeface="Times New Roman" panose="02020603050405020304" pitchFamily="18" charset="0"/>
              </a:rPr>
              <a:t>These terms are applied to the rotating assembly which carries the blades.</a:t>
            </a:r>
          </a:p>
          <a:p>
            <a:pPr marL="0" indent="0" algn="just">
              <a:buNone/>
            </a:pPr>
            <a:r>
              <a:rPr lang="en-US" dirty="0">
                <a:latin typeface="Times New Roman" panose="02020603050405020304" pitchFamily="18" charset="0"/>
                <a:cs typeface="Times New Roman" panose="02020603050405020304" pitchFamily="18" charset="0"/>
              </a:rPr>
              <a:t>g) Disc Or Wheel: The moving blades are attached to the disc which in turn is keyed to the shaft.</a:t>
            </a:r>
          </a:p>
          <a:p>
            <a:pPr marL="0" indent="0" algn="just">
              <a:buNone/>
            </a:pPr>
            <a:r>
              <a:rPr lang="en-US" dirty="0">
                <a:latin typeface="Times New Roman" panose="02020603050405020304" pitchFamily="18" charset="0"/>
                <a:cs typeface="Times New Roman" panose="02020603050405020304" pitchFamily="18" charset="0"/>
              </a:rPr>
              <a:t>h) </a:t>
            </a:r>
            <a:r>
              <a:rPr lang="en-US" b="1" dirty="0">
                <a:latin typeface="Times New Roman" panose="02020603050405020304" pitchFamily="18" charset="0"/>
                <a:cs typeface="Times New Roman" panose="02020603050405020304" pitchFamily="18" charset="0"/>
              </a:rPr>
              <a:t>Diaphragm: </a:t>
            </a:r>
            <a:r>
              <a:rPr lang="en-US" dirty="0">
                <a:latin typeface="Times New Roman" panose="02020603050405020304" pitchFamily="18" charset="0"/>
                <a:cs typeface="Times New Roman" panose="02020603050405020304" pitchFamily="18" charset="0"/>
              </a:rPr>
              <a:t>The diaphragm which is fixed to the cylinder or casing contains the nozzle and serves to</a:t>
            </a:r>
          </a:p>
          <a:p>
            <a:pPr marL="0" indent="0" algn="just">
              <a:buNone/>
            </a:pPr>
            <a:r>
              <a:rPr lang="en-US" dirty="0">
                <a:latin typeface="Times New Roman" panose="02020603050405020304" pitchFamily="18" charset="0"/>
                <a:cs typeface="Times New Roman" panose="02020603050405020304" pitchFamily="18" charset="0"/>
              </a:rPr>
              <a:t>confine the steam flow to nozzle passage.</a:t>
            </a:r>
          </a:p>
          <a:p>
            <a:pPr marL="0" indent="0" algn="just">
              <a:buNone/>
            </a:pP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Packing</a:t>
            </a:r>
            <a:r>
              <a:rPr lang="en-US" dirty="0">
                <a:latin typeface="Times New Roman" panose="02020603050405020304" pitchFamily="18" charset="0"/>
                <a:cs typeface="Times New Roman" panose="02020603050405020304" pitchFamily="18" charset="0"/>
              </a:rPr>
              <a:t>: Packing in the form of carbon rings minimizes the leaking in the annular space between the</a:t>
            </a:r>
          </a:p>
          <a:p>
            <a:pPr marL="0" indent="0" algn="just">
              <a:buNone/>
            </a:pPr>
            <a:r>
              <a:rPr lang="en-US" dirty="0">
                <a:latin typeface="Times New Roman" panose="02020603050405020304" pitchFamily="18" charset="0"/>
                <a:cs typeface="Times New Roman" panose="02020603050405020304" pitchFamily="18" charset="0"/>
              </a:rPr>
              <a:t>diaphragm and shaft.</a:t>
            </a:r>
          </a:p>
          <a:p>
            <a:pPr marL="0" indent="0" algn="just">
              <a:buNone/>
            </a:pPr>
            <a:r>
              <a:rPr lang="en-US" dirty="0">
                <a:latin typeface="Times New Roman" panose="02020603050405020304" pitchFamily="18" charset="0"/>
                <a:cs typeface="Times New Roman" panose="02020603050405020304" pitchFamily="18" charset="0"/>
              </a:rPr>
              <a:t>j) </a:t>
            </a:r>
            <a:r>
              <a:rPr lang="en-US" b="1" dirty="0">
                <a:latin typeface="Times New Roman" panose="02020603050405020304" pitchFamily="18" charset="0"/>
                <a:cs typeface="Times New Roman" panose="02020603050405020304" pitchFamily="18" charset="0"/>
              </a:rPr>
              <a:t>Thrust Bearings</a:t>
            </a:r>
            <a:r>
              <a:rPr lang="en-US" dirty="0">
                <a:latin typeface="Times New Roman" panose="02020603050405020304" pitchFamily="18" charset="0"/>
                <a:cs typeface="Times New Roman" panose="02020603050405020304" pitchFamily="18" charset="0"/>
              </a:rPr>
              <a:t>: Usually a combination of Kingsbury and collar types absorbs the axial forces.</a:t>
            </a:r>
          </a:p>
          <a:p>
            <a:pPr marL="0" indent="0" algn="just">
              <a:buNone/>
            </a:pPr>
            <a:r>
              <a:rPr lang="en-US" dirty="0">
                <a:latin typeface="Times New Roman" panose="02020603050405020304" pitchFamily="18" charset="0"/>
                <a:cs typeface="Times New Roman" panose="02020603050405020304" pitchFamily="18" charset="0"/>
              </a:rPr>
              <a:t>k) </a:t>
            </a:r>
            <a:r>
              <a:rPr lang="en-US" b="1" dirty="0">
                <a:latin typeface="Times New Roman" panose="02020603050405020304" pitchFamily="18" charset="0"/>
                <a:cs typeface="Times New Roman" panose="02020603050405020304" pitchFamily="18" charset="0"/>
              </a:rPr>
              <a:t>Exhaust Hood: </a:t>
            </a:r>
            <a:r>
              <a:rPr lang="en-US" dirty="0">
                <a:latin typeface="Times New Roman" panose="02020603050405020304" pitchFamily="18" charset="0"/>
                <a:cs typeface="Times New Roman" panose="02020603050405020304" pitchFamily="18" charset="0"/>
              </a:rPr>
              <a:t>The exhaust hood is the portion of the casing which collects and delivers the exhaust steam</a:t>
            </a:r>
          </a:p>
          <a:p>
            <a:pPr marL="0" indent="0" algn="just">
              <a:buNone/>
            </a:pPr>
            <a:r>
              <a:rPr lang="en-US" dirty="0">
                <a:latin typeface="Times New Roman" panose="02020603050405020304" pitchFamily="18" charset="0"/>
                <a:cs typeface="Times New Roman" panose="02020603050405020304" pitchFamily="18" charset="0"/>
              </a:rPr>
              <a:t>to exhaust pipe or condenser.</a:t>
            </a:r>
          </a:p>
          <a:p>
            <a:pPr marL="0" indent="0" algn="just">
              <a:buNone/>
            </a:pPr>
            <a:r>
              <a:rPr lang="en-US" dirty="0">
                <a:latin typeface="Times New Roman" panose="02020603050405020304" pitchFamily="18" charset="0"/>
                <a:cs typeface="Times New Roman" panose="02020603050405020304" pitchFamily="18" charset="0"/>
              </a:rPr>
              <a:t>l) </a:t>
            </a:r>
            <a:r>
              <a:rPr lang="en-US" b="1" dirty="0">
                <a:latin typeface="Times New Roman" panose="02020603050405020304" pitchFamily="18" charset="0"/>
                <a:cs typeface="Times New Roman" panose="02020603050405020304" pitchFamily="18" charset="0"/>
              </a:rPr>
              <a:t>Steam Chest: </a:t>
            </a:r>
            <a:r>
              <a:rPr lang="en-US" dirty="0">
                <a:latin typeface="Times New Roman" panose="02020603050405020304" pitchFamily="18" charset="0"/>
                <a:cs typeface="Times New Roman" panose="02020603050405020304" pitchFamily="18" charset="0"/>
              </a:rPr>
              <a:t>The steam chest is the supply chamber from which steam is admitted to the nozzles.</a:t>
            </a:r>
          </a:p>
          <a:p>
            <a:pPr marL="0" indent="0" algn="just">
              <a:buNone/>
            </a:pPr>
            <a:r>
              <a:rPr lang="en-US" dirty="0">
                <a:latin typeface="Times New Roman" panose="02020603050405020304" pitchFamily="18" charset="0"/>
                <a:cs typeface="Times New Roman" panose="02020603050405020304" pitchFamily="18" charset="0"/>
              </a:rPr>
              <a:t>m) </a:t>
            </a:r>
            <a:r>
              <a:rPr lang="en-US" b="1" dirty="0">
                <a:latin typeface="Times New Roman" panose="02020603050405020304" pitchFamily="18" charset="0"/>
                <a:cs typeface="Times New Roman" panose="02020603050405020304" pitchFamily="18" charset="0"/>
              </a:rPr>
              <a:t>Governor: </a:t>
            </a:r>
            <a:r>
              <a:rPr lang="en-US" dirty="0">
                <a:latin typeface="Times New Roman" panose="02020603050405020304" pitchFamily="18" charset="0"/>
                <a:cs typeface="Times New Roman" panose="02020603050405020304" pitchFamily="18" charset="0"/>
              </a:rPr>
              <a:t>The governing system may be designated to control steam flow so as to maintain constant speed</a:t>
            </a:r>
          </a:p>
          <a:p>
            <a:pPr marL="0" indent="0" algn="just">
              <a:buNone/>
            </a:pPr>
            <a:r>
              <a:rPr lang="en-US" dirty="0">
                <a:latin typeface="Times New Roman" panose="02020603050405020304" pitchFamily="18" charset="0"/>
                <a:cs typeface="Times New Roman" panose="02020603050405020304" pitchFamily="18" charset="0"/>
              </a:rPr>
              <a:t>with load fluctuations to maintain constant pressure with variation of demand for processed steam or both.</a:t>
            </a:r>
          </a:p>
          <a:p>
            <a:pPr marL="0" indent="0" algn="just">
              <a:buNone/>
            </a:pPr>
            <a:r>
              <a:rPr lang="en-US" dirty="0">
                <a:latin typeface="Times New Roman" panose="02020603050405020304" pitchFamily="18" charset="0"/>
                <a:cs typeface="Times New Roman" panose="02020603050405020304" pitchFamily="18" charset="0"/>
              </a:rPr>
              <a:t>n) </a:t>
            </a:r>
            <a:r>
              <a:rPr lang="en-US" b="1" dirty="0">
                <a:latin typeface="Times New Roman" panose="02020603050405020304" pitchFamily="18" charset="0"/>
                <a:cs typeface="Times New Roman" panose="02020603050405020304" pitchFamily="18" charset="0"/>
              </a:rPr>
              <a:t>Throttle Or Stop Valves: </a:t>
            </a:r>
            <a:r>
              <a:rPr lang="en-US" dirty="0">
                <a:latin typeface="Times New Roman" panose="02020603050405020304" pitchFamily="18" charset="0"/>
                <a:cs typeface="Times New Roman" panose="02020603050405020304" pitchFamily="18" charset="0"/>
              </a:rPr>
              <a:t>The throttle and stop valves are located in the steam supply line to the turbine. The</a:t>
            </a:r>
          </a:p>
          <a:p>
            <a:pPr marL="0" indent="0" algn="just">
              <a:buNone/>
            </a:pPr>
            <a:r>
              <a:rPr lang="en-US" dirty="0">
                <a:latin typeface="Times New Roman" panose="02020603050405020304" pitchFamily="18" charset="0"/>
                <a:cs typeface="Times New Roman" panose="02020603050405020304" pitchFamily="18" charset="0"/>
              </a:rPr>
              <a:t>stop valve is hydraulically operated quick opening and shutting valves designed to be either fully opened or</a:t>
            </a:r>
          </a:p>
          <a:p>
            <a:pPr marL="0" indent="0" algn="just">
              <a:buNone/>
            </a:pPr>
            <a:r>
              <a:rPr lang="en-US" dirty="0">
                <a:latin typeface="Times New Roman" panose="02020603050405020304" pitchFamily="18" charset="0"/>
                <a:cs typeface="Times New Roman" panose="02020603050405020304" pitchFamily="18" charset="0"/>
              </a:rPr>
              <a:t>shut.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9723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B88E7-E5C6-4BB4-AAD7-DDA2AF3429AF}"/>
              </a:ext>
            </a:extLst>
          </p:cNvPr>
          <p:cNvSpPr>
            <a:spLocks noGrp="1"/>
          </p:cNvSpPr>
          <p:nvPr>
            <p:ph type="title"/>
          </p:nvPr>
        </p:nvSpPr>
        <p:spPr/>
        <p:txBody>
          <a:bodyPr>
            <a:normAutofit/>
          </a:bodyPr>
          <a:lstStyle/>
          <a:p>
            <a:r>
              <a:rPr lang="en-US" b="1" dirty="0">
                <a:effectLst/>
                <a:latin typeface="Calibri" panose="020F0502020204030204" pitchFamily="34" charset="0"/>
                <a:ea typeface="Calibri" panose="020F0502020204030204" pitchFamily="34" charset="0"/>
                <a:cs typeface="Mangal" panose="02040503050203030202" pitchFamily="18" charset="0"/>
              </a:rPr>
              <a:t>How are Steam Turbines Classified?</a:t>
            </a:r>
            <a:br>
              <a:rPr lang="en-IN"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C51C38E7-6296-4C5F-9A9A-D772F29927A1}"/>
              </a:ext>
            </a:extLst>
          </p:cNvPr>
          <p:cNvSpPr>
            <a:spLocks noGrp="1"/>
          </p:cNvSpPr>
          <p:nvPr>
            <p:ph idx="1"/>
          </p:nvPr>
        </p:nvSpPr>
        <p:spPr>
          <a:xfrm>
            <a:off x="3869268" y="622998"/>
            <a:ext cx="7315200" cy="5486400"/>
          </a:xfrm>
        </p:spPr>
        <p:txBody>
          <a:bodyPr>
            <a:normAutofit fontScale="77500" lnSpcReduction="20000"/>
          </a:bodyPr>
          <a:lstStyle/>
          <a:p>
            <a:pPr marL="0" marR="0" indent="0" algn="just">
              <a:lnSpc>
                <a:spcPct val="120000"/>
              </a:lnSpc>
              <a:spcBef>
                <a:spcPts val="480"/>
              </a:spcBef>
              <a:spcAft>
                <a:spcPts val="6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Steam Turbines can be classified based on  factors. Some of the important methods of steam turbine classified  below:</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a:lnSpc>
                <a:spcPct val="120000"/>
              </a:lnSpc>
              <a:spcBef>
                <a:spcPts val="480"/>
              </a:spcBef>
              <a:spcAft>
                <a:spcPts val="600"/>
              </a:spcAft>
              <a:buNone/>
            </a:pPr>
            <a:r>
              <a:rPr lang="en-US" sz="1800" b="1" kern="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Based on Stage Design:</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2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Steam turbines use different stages to achieve their ultimate power conversion goal. Depending on the stages used by a particular turbine, it is classified as Impulse Turbine, or Reaction type.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a:lnSpc>
                <a:spcPct val="120000"/>
              </a:lnSpc>
              <a:spcBef>
                <a:spcPts val="480"/>
              </a:spcBef>
              <a:spcAft>
                <a:spcPts val="600"/>
              </a:spcAft>
              <a:buNone/>
            </a:pPr>
            <a:r>
              <a:rPr lang="en-US" sz="1800" b="1" kern="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Based on the Arrangement of its Main Shaft:</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20000"/>
              </a:lnSpc>
              <a:spcBef>
                <a:spcPts val="480"/>
              </a:spcBef>
              <a:spcAft>
                <a:spcPts val="6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Depending on the shaft arrangement of the steam turbine, they may be classified as Single housing (casing), tandem compound (two or more housings, with shafts that are coupled in line with each other) and Cross compound turbines (the shafts here are not in line).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a:lnSpc>
                <a:spcPct val="120000"/>
              </a:lnSpc>
              <a:spcBef>
                <a:spcPts val="480"/>
              </a:spcBef>
              <a:spcAft>
                <a:spcPts val="600"/>
              </a:spcAft>
              <a:buNone/>
            </a:pPr>
            <a:r>
              <a:rPr lang="en-US" sz="1800" b="1" kern="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Based on Supply of Steam and Steam Exhaust Condition:</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20000"/>
              </a:lnSpc>
              <a:spcBef>
                <a:spcPts val="480"/>
              </a:spcBef>
              <a:spcAft>
                <a:spcPts val="6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They may be classified as Condensing, Non-Condensing, Controlled or Automatic extraction type, Reheat (the steam is bypassed at an intermediate level, reheated and sent again) and Mixed pressure steam turbines (they have more than one source of steam at different pressures).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a:lnSpc>
                <a:spcPct val="120000"/>
              </a:lnSpc>
              <a:spcBef>
                <a:spcPts val="480"/>
              </a:spcBef>
              <a:spcAft>
                <a:spcPts val="600"/>
              </a:spcAft>
              <a:buNone/>
            </a:pPr>
            <a:r>
              <a:rPr lang="en-US" sz="1800" b="1" kern="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Based on Direction of Steam Flow:</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20000"/>
              </a:lnSpc>
              <a:spcBef>
                <a:spcPts val="480"/>
              </a:spcBef>
              <a:spcAft>
                <a:spcPts val="6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They may be axial, radial or tangential flow steam turbines.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a:lnSpc>
                <a:spcPct val="120000"/>
              </a:lnSpc>
              <a:spcBef>
                <a:spcPts val="480"/>
              </a:spcBef>
              <a:spcAft>
                <a:spcPts val="600"/>
              </a:spcAft>
              <a:buNone/>
            </a:pPr>
            <a:r>
              <a:rPr lang="en-US" sz="1800" b="1" kern="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Based on Steam Supply:</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20000"/>
              </a:lnSpc>
              <a:spcBef>
                <a:spcPts val="480"/>
              </a:spcBef>
              <a:spcAft>
                <a:spcPts val="6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Superheated steam turbine or saturated steam turbine.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41059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C512124-0D13-4ED9-80B7-52AE15B6B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Oil refinery against blue sky">
            <a:extLst>
              <a:ext uri="{FF2B5EF4-FFF2-40B4-BE49-F238E27FC236}">
                <a16:creationId xmlns:a16="http://schemas.microsoft.com/office/drawing/2014/main" id="{EEE3EAB3-90BF-4BA9-A4E1-AED529904C21}"/>
              </a:ext>
            </a:extLst>
          </p:cNvPr>
          <p:cNvPicPr>
            <a:picLocks noChangeAspect="1"/>
          </p:cNvPicPr>
          <p:nvPr/>
        </p:nvPicPr>
        <p:blipFill rotWithShape="1">
          <a:blip r:embed="rId2">
            <a:alphaModFix amt="35000"/>
          </a:blip>
          <a:srcRect/>
          <a:stretch/>
        </p:blipFill>
        <p:spPr>
          <a:xfrm>
            <a:off x="20" y="10"/>
            <a:ext cx="12191980" cy="6857990"/>
          </a:xfrm>
          <a:prstGeom prst="rect">
            <a:avLst/>
          </a:prstGeom>
        </p:spPr>
      </p:pic>
      <p:sp>
        <p:nvSpPr>
          <p:cNvPr id="4" name="Title 3">
            <a:extLst>
              <a:ext uri="{FF2B5EF4-FFF2-40B4-BE49-F238E27FC236}">
                <a16:creationId xmlns:a16="http://schemas.microsoft.com/office/drawing/2014/main" id="{620D099D-1DA5-4F3A-8122-0375963B1F14}"/>
              </a:ext>
            </a:extLst>
          </p:cNvPr>
          <p:cNvSpPr>
            <a:spLocks noGrp="1"/>
          </p:cNvSpPr>
          <p:nvPr>
            <p:ph type="ctrTitle"/>
          </p:nvPr>
        </p:nvSpPr>
        <p:spPr>
          <a:xfrm>
            <a:off x="1069847" y="758952"/>
            <a:ext cx="9055227" cy="3794760"/>
          </a:xfrm>
        </p:spPr>
        <p:txBody>
          <a:bodyPr>
            <a:normAutofit/>
          </a:bodyPr>
          <a:lstStyle/>
          <a:p>
            <a:r>
              <a:rPr lang="en-US" sz="8800" dirty="0">
                <a:ln w="15875">
                  <a:solidFill>
                    <a:srgbClr val="FFFFFF"/>
                  </a:solidFill>
                </a:ln>
                <a:noFill/>
              </a:rPr>
              <a:t>Classification of Steam turbine</a:t>
            </a:r>
            <a:endParaRPr lang="en-IN" sz="8800" dirty="0">
              <a:ln w="15875">
                <a:solidFill>
                  <a:srgbClr val="FFFFFF"/>
                </a:solidFill>
              </a:ln>
              <a:noFill/>
            </a:endParaRPr>
          </a:p>
        </p:txBody>
      </p:sp>
      <p:sp>
        <p:nvSpPr>
          <p:cNvPr id="13" name="Rectangle 12">
            <a:extLst>
              <a:ext uri="{FF2B5EF4-FFF2-40B4-BE49-F238E27FC236}">
                <a16:creationId xmlns:a16="http://schemas.microsoft.com/office/drawing/2014/main" id="{D4ABACDC-BD54-40F3-9047-8298C77C2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B76CB7CA-05C2-4EE8-A97F-B5F3A4F89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1442"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242864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83356-F72F-439D-A035-629A6E25BBBB}"/>
              </a:ext>
            </a:extLst>
          </p:cNvPr>
          <p:cNvSpPr>
            <a:spLocks noGrp="1"/>
          </p:cNvSpPr>
          <p:nvPr>
            <p:ph type="title"/>
          </p:nvPr>
        </p:nvSpPr>
        <p:spPr/>
        <p:txBody>
          <a:bodyPr/>
          <a:lstStyle/>
          <a:p>
            <a:r>
              <a:rPr lang="en-US"/>
              <a:t>1 Type of flow</a:t>
            </a:r>
            <a:endParaRPr lang="en-IN" dirty="0"/>
          </a:p>
        </p:txBody>
      </p:sp>
      <p:sp>
        <p:nvSpPr>
          <p:cNvPr id="3" name="Content Placeholder 2">
            <a:extLst>
              <a:ext uri="{FF2B5EF4-FFF2-40B4-BE49-F238E27FC236}">
                <a16:creationId xmlns:a16="http://schemas.microsoft.com/office/drawing/2014/main" id="{2014F634-C119-414C-801A-A89B7535640D}"/>
              </a:ext>
            </a:extLst>
          </p:cNvPr>
          <p:cNvSpPr>
            <a:spLocks noGrp="1"/>
          </p:cNvSpPr>
          <p:nvPr>
            <p:ph idx="1"/>
          </p:nvPr>
        </p:nvSpPr>
        <p:spPr>
          <a:xfrm>
            <a:off x="3835712" y="243281"/>
            <a:ext cx="7315200" cy="6249798"/>
          </a:xfrm>
        </p:spPr>
        <p:txBody>
          <a:bodyPr>
            <a:normAutofit/>
          </a:bodyPr>
          <a:lstStyle/>
          <a:p>
            <a:pPr algn="just"/>
            <a:r>
              <a:rPr lang="en-US" sz="1600" dirty="0">
                <a:latin typeface="Times New Roman" panose="02020603050405020304" pitchFamily="18" charset="0"/>
                <a:cs typeface="Times New Roman" panose="02020603050405020304" pitchFamily="18" charset="0"/>
              </a:rPr>
              <a:t>Turbines may be classified according to the direction of steam flow in relation to the turbine wheel or drum.</a:t>
            </a:r>
          </a:p>
          <a:p>
            <a:pPr marL="0" indent="0" algn="just">
              <a:buNone/>
            </a:pPr>
            <a:r>
              <a:rPr lang="en-IN" sz="1600" b="1" dirty="0">
                <a:latin typeface="Times New Roman" panose="02020603050405020304" pitchFamily="18" charset="0"/>
                <a:cs typeface="Times New Roman" panose="02020603050405020304" pitchFamily="18" charset="0"/>
              </a:rPr>
              <a:t>1.Radial Flow.</a:t>
            </a:r>
          </a:p>
          <a:p>
            <a:pPr marL="0" indent="0" algn="just">
              <a:buNone/>
            </a:pPr>
            <a:r>
              <a:rPr lang="en-US" sz="1600" dirty="0">
                <a:latin typeface="Times New Roman" panose="02020603050405020304" pitchFamily="18" charset="0"/>
                <a:cs typeface="Times New Roman" panose="02020603050405020304" pitchFamily="18" charset="0"/>
              </a:rPr>
              <a:t>A turbine may also be constructed so that the steam flow is in a radial direction, either toward or away from the axis. The radial turbine is not normally the preferred choice for electricity generation and is usually only employed for small output applications.</a:t>
            </a:r>
          </a:p>
          <a:p>
            <a:pPr marL="0" indent="0" algn="just">
              <a:buNone/>
            </a:pPr>
            <a:r>
              <a:rPr lang="en-US" sz="1600" b="1" dirty="0">
                <a:latin typeface="Times New Roman" panose="02020603050405020304" pitchFamily="18" charset="0"/>
                <a:cs typeface="Times New Roman" panose="02020603050405020304" pitchFamily="18" charset="0"/>
              </a:rPr>
              <a:t>2. Axial Flow.</a:t>
            </a:r>
          </a:p>
          <a:p>
            <a:pPr marL="0" indent="0" algn="just">
              <a:buNone/>
            </a:pPr>
            <a:r>
              <a:rPr lang="en-US" sz="1600" dirty="0">
                <a:latin typeface="Times New Roman" panose="02020603050405020304" pitchFamily="18" charset="0"/>
                <a:cs typeface="Times New Roman" panose="02020603050405020304" pitchFamily="18" charset="0"/>
              </a:rPr>
              <a:t>The great majority of turbines, especially those of high power, are axial flow. In such turbines the steam flows in a direction or directions parallel to the axis of the wheel or rotor. The axial flow type of turbine is the most preferred for electricity generation as several cylinders can be easily coupled together to achieve a turbine with a greater output.</a:t>
            </a:r>
          </a:p>
          <a:p>
            <a:pPr marL="0" indent="0" algn="just">
              <a:buNone/>
            </a:pPr>
            <a:r>
              <a:rPr lang="en-US" sz="1600" b="1" dirty="0">
                <a:latin typeface="Times New Roman" panose="02020603050405020304" pitchFamily="18" charset="0"/>
                <a:cs typeface="Times New Roman" panose="02020603050405020304" pitchFamily="18" charset="0"/>
              </a:rPr>
              <a:t>3. Reverse Flow</a:t>
            </a:r>
          </a:p>
          <a:p>
            <a:pPr marL="0" indent="0" algn="just">
              <a:buNone/>
            </a:pPr>
            <a:r>
              <a:rPr lang="en-US" sz="1600" dirty="0">
                <a:latin typeface="Times New Roman" panose="02020603050405020304" pitchFamily="18" charset="0"/>
                <a:cs typeface="Times New Roman" panose="02020603050405020304" pitchFamily="18" charset="0"/>
              </a:rPr>
              <a:t>In some modern turbine designs the steam flows through part of the high pressure (HP) cylinder and then is reversed to flow in the opposite direction through the remainder of the HP cylinder. </a:t>
            </a:r>
          </a:p>
          <a:p>
            <a:pPr marL="0" indent="0" algn="just">
              <a:buNone/>
            </a:pPr>
            <a:r>
              <a:rPr lang="en-US" sz="1600" dirty="0">
                <a:latin typeface="Times New Roman" panose="02020603050405020304" pitchFamily="18" charset="0"/>
                <a:cs typeface="Times New Roman" panose="02020603050405020304" pitchFamily="18" charset="0"/>
              </a:rPr>
              <a:t>The benefits of this arrangement are outer casing joint flanges and bolts experience much lower steam conditions than with the one direction design reduction or elimination of axial(parallel to shaft) thrust created within the cylinder lower steam pressure that the outer casing shaft accommodate glands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8385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6D8CA08-9063-4EAE-B860-EF32EDD82D29}"/>
              </a:ext>
            </a:extLst>
          </p:cNvPr>
          <p:cNvPicPr>
            <a:picLocks noChangeAspect="1"/>
          </p:cNvPicPr>
          <p:nvPr/>
        </p:nvPicPr>
        <p:blipFill rotWithShape="1">
          <a:blip r:embed="rId2"/>
          <a:srcRect t="15730"/>
          <a:stretch/>
        </p:blipFill>
        <p:spPr>
          <a:xfrm>
            <a:off x="20" y="10"/>
            <a:ext cx="12191981" cy="6857990"/>
          </a:xfrm>
          <a:prstGeom prst="rect">
            <a:avLst/>
          </a:prstGeom>
        </p:spPr>
      </p:pic>
      <p:sp>
        <p:nvSpPr>
          <p:cNvPr id="17" name="Rectangle 1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9873"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5164FB-8D3F-4291-BB60-BB1CEE1F846D}"/>
              </a:ext>
            </a:extLst>
          </p:cNvPr>
          <p:cNvSpPr>
            <a:spLocks noGrp="1"/>
          </p:cNvSpPr>
          <p:nvPr>
            <p:ph type="title"/>
          </p:nvPr>
        </p:nvSpPr>
        <p:spPr>
          <a:xfrm>
            <a:off x="643467" y="321734"/>
            <a:ext cx="6891186" cy="1135737"/>
          </a:xfrm>
        </p:spPr>
        <p:txBody>
          <a:bodyPr>
            <a:normAutofit/>
          </a:bodyPr>
          <a:lstStyle/>
          <a:p>
            <a:r>
              <a:rPr lang="en-US" sz="3600" dirty="0"/>
              <a:t>2 Types of Turbine</a:t>
            </a:r>
            <a:endParaRPr lang="en-IN" sz="3600" dirty="0"/>
          </a:p>
        </p:txBody>
      </p:sp>
      <p:grpSp>
        <p:nvGrpSpPr>
          <p:cNvPr id="19" name="Group 18">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20" name="Rectangle 1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Isosceles Triangle 2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E71D74E-8FF2-4E57-87C9-2533F1F307DD}"/>
              </a:ext>
            </a:extLst>
          </p:cNvPr>
          <p:cNvGraphicFramePr>
            <a:graphicFrameLocks noGrp="1"/>
          </p:cNvGraphicFramePr>
          <p:nvPr>
            <p:ph idx="1"/>
            <p:extLst>
              <p:ext uri="{D42A27DB-BD31-4B8C-83A1-F6EECF244321}">
                <p14:modId xmlns:p14="http://schemas.microsoft.com/office/powerpoint/2010/main" val="1429188428"/>
              </p:ext>
            </p:extLst>
          </p:nvPr>
        </p:nvGraphicFramePr>
        <p:xfrm>
          <a:off x="643467" y="1782981"/>
          <a:ext cx="6891187"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3418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7" name="Rectangle 17">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886EF1D-549B-4D4D-946E-EFF0FC2D2C56}"/>
              </a:ext>
            </a:extLst>
          </p:cNvPr>
          <p:cNvSpPr>
            <a:spLocks noGrp="1"/>
          </p:cNvSpPr>
          <p:nvPr>
            <p:ph type="title"/>
          </p:nvPr>
        </p:nvSpPr>
        <p:spPr>
          <a:xfrm>
            <a:off x="838200" y="365125"/>
            <a:ext cx="10515600" cy="1325563"/>
          </a:xfrm>
        </p:spPr>
        <p:txBody>
          <a:bodyPr>
            <a:normAutofit/>
          </a:bodyPr>
          <a:lstStyle/>
          <a:p>
            <a:r>
              <a:rPr lang="en-US"/>
              <a:t>Reaction Turbine                Impulse Turbine</a:t>
            </a:r>
            <a:endParaRPr lang="en-IN"/>
          </a:p>
        </p:txBody>
      </p:sp>
      <p:sp>
        <p:nvSpPr>
          <p:cNvPr id="3" name="Content Placeholder 2">
            <a:extLst>
              <a:ext uri="{FF2B5EF4-FFF2-40B4-BE49-F238E27FC236}">
                <a16:creationId xmlns:a16="http://schemas.microsoft.com/office/drawing/2014/main" id="{44F06A43-DE6B-4D88-8841-786AE4197DE5}"/>
              </a:ext>
            </a:extLst>
          </p:cNvPr>
          <p:cNvSpPr>
            <a:spLocks noGrp="1"/>
          </p:cNvSpPr>
          <p:nvPr>
            <p:ph sz="half" idx="1"/>
          </p:nvPr>
        </p:nvSpPr>
        <p:spPr>
          <a:xfrm>
            <a:off x="838200" y="2010833"/>
            <a:ext cx="5096934" cy="4166130"/>
          </a:xfrm>
        </p:spPr>
        <p:txBody>
          <a:bodyPr>
            <a:normAutofit/>
          </a:bodyPr>
          <a:lstStyle/>
          <a:p>
            <a:r>
              <a:rPr lang="en-US" sz="1900" b="0" i="0">
                <a:effectLst/>
                <a:latin typeface="Times New Roman" panose="02020603050405020304" pitchFamily="18" charset="0"/>
                <a:cs typeface="Times New Roman" panose="02020603050405020304" pitchFamily="18" charset="0"/>
              </a:rPr>
              <a:t>The vector sum of reactive and impulsive force strikes the blades fixed to the rotor.</a:t>
            </a:r>
          </a:p>
          <a:p>
            <a:r>
              <a:rPr lang="en-US" sz="1900" b="0" i="0">
                <a:effectLst/>
                <a:latin typeface="Times New Roman" panose="02020603050405020304" pitchFamily="18" charset="0"/>
                <a:cs typeface="Times New Roman" panose="02020603050405020304" pitchFamily="18" charset="0"/>
              </a:rPr>
              <a:t>The pressure cannot expand fully. Only when it passes through the nozzles and rests on the rotor blades, it partially expands.</a:t>
            </a:r>
          </a:p>
          <a:p>
            <a:r>
              <a:rPr lang="en-US" sz="1900" b="0" i="0">
                <a:effectLst/>
                <a:latin typeface="Times New Roman" panose="02020603050405020304" pitchFamily="18" charset="0"/>
                <a:cs typeface="Times New Roman" panose="02020603050405020304" pitchFamily="18" charset="0"/>
              </a:rPr>
              <a:t>The blades are asymmetrical in shape.</a:t>
            </a:r>
          </a:p>
          <a:p>
            <a:r>
              <a:rPr lang="en-US" sz="1900" b="0" i="0">
                <a:effectLst/>
                <a:latin typeface="Times New Roman" panose="02020603050405020304" pitchFamily="18" charset="0"/>
                <a:cs typeface="Times New Roman" panose="02020603050405020304" pitchFamily="18" charset="0"/>
              </a:rPr>
              <a:t>As the steam velocity is lower in reaction turbine, speed is much lower than impulse turbine.</a:t>
            </a:r>
          </a:p>
          <a:p>
            <a:r>
              <a:rPr lang="en-US" sz="1900" b="0" i="0">
                <a:effectLst/>
                <a:latin typeface="Times New Roman" panose="02020603050405020304" pitchFamily="18" charset="0"/>
                <a:cs typeface="Times New Roman" panose="02020603050405020304" pitchFamily="18" charset="0"/>
              </a:rPr>
              <a:t>To develop the same power, it requires more stages.</a:t>
            </a:r>
          </a:p>
          <a:p>
            <a:r>
              <a:rPr lang="en-US" sz="1900" b="0" i="0">
                <a:effectLst/>
                <a:latin typeface="Times New Roman" panose="02020603050405020304" pitchFamily="18" charset="0"/>
                <a:cs typeface="Times New Roman" panose="02020603050405020304" pitchFamily="18" charset="0"/>
              </a:rPr>
              <a:t>The blade efficiency curve is lower when compared to the impulse turbine.</a:t>
            </a:r>
            <a:endParaRPr lang="en-IN" sz="190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D25302A6-79B5-4526-AC76-DAF3DE024DB9}"/>
              </a:ext>
            </a:extLst>
          </p:cNvPr>
          <p:cNvSpPr>
            <a:spLocks noGrp="1"/>
          </p:cNvSpPr>
          <p:nvPr>
            <p:ph sz="half" idx="2"/>
          </p:nvPr>
        </p:nvSpPr>
        <p:spPr>
          <a:xfrm>
            <a:off x="6256866" y="2010833"/>
            <a:ext cx="5096933" cy="4166130"/>
          </a:xfrm>
        </p:spPr>
        <p:txBody>
          <a:bodyPr>
            <a:normAutofit/>
          </a:bodyPr>
          <a:lstStyle/>
          <a:p>
            <a:r>
              <a:rPr lang="en-US" sz="2000" b="0" i="0">
                <a:effectLst/>
                <a:latin typeface="Times New Roman" panose="02020603050405020304" pitchFamily="18" charset="0"/>
                <a:cs typeface="Times New Roman" panose="02020603050405020304" pitchFamily="18" charset="0"/>
              </a:rPr>
              <a:t>The blades fixed to the rotor are stricken by an impulsive force.</a:t>
            </a:r>
          </a:p>
          <a:p>
            <a:r>
              <a:rPr lang="en-US" sz="2000" b="0" i="0">
                <a:effectLst/>
                <a:latin typeface="Times New Roman" panose="02020603050405020304" pitchFamily="18" charset="0"/>
                <a:cs typeface="Times New Roman" panose="02020603050405020304" pitchFamily="18" charset="0"/>
              </a:rPr>
              <a:t>When the steam passes through the nozzles, it expands completely, and its pressure remains constant.</a:t>
            </a:r>
          </a:p>
          <a:p>
            <a:r>
              <a:rPr lang="en-US" sz="2000" b="0" i="0">
                <a:effectLst/>
                <a:latin typeface="Times New Roman" panose="02020603050405020304" pitchFamily="18" charset="0"/>
                <a:cs typeface="Times New Roman" panose="02020603050405020304" pitchFamily="18" charset="0"/>
              </a:rPr>
              <a:t>The blades are symmetrical in shape.</a:t>
            </a:r>
          </a:p>
          <a:p>
            <a:r>
              <a:rPr lang="en-US" sz="2000" b="0" i="0">
                <a:effectLst/>
                <a:latin typeface="Times New Roman" panose="02020603050405020304" pitchFamily="18" charset="0"/>
                <a:cs typeface="Times New Roman" panose="02020603050405020304" pitchFamily="18" charset="0"/>
              </a:rPr>
              <a:t>Speed is high in impulse turbine, since the velocity of steam is high.</a:t>
            </a:r>
          </a:p>
          <a:p>
            <a:r>
              <a:rPr lang="en-US" sz="2000" b="0" i="0">
                <a:effectLst/>
                <a:latin typeface="Times New Roman" panose="02020603050405020304" pitchFamily="18" charset="0"/>
                <a:cs typeface="Times New Roman" panose="02020603050405020304" pitchFamily="18" charset="0"/>
              </a:rPr>
              <a:t>The number of stages required for producing same power is much less.</a:t>
            </a:r>
          </a:p>
          <a:p>
            <a:r>
              <a:rPr lang="en-US" sz="2000" b="0" i="0">
                <a:effectLst/>
                <a:latin typeface="Times New Roman" panose="02020603050405020304" pitchFamily="18" charset="0"/>
                <a:cs typeface="Times New Roman" panose="02020603050405020304" pitchFamily="18" charset="0"/>
              </a:rPr>
              <a:t>High blade efficiency curve.</a:t>
            </a:r>
            <a:endParaRPr lang="en-IN" sz="2000">
              <a:latin typeface="Times New Roman" panose="02020603050405020304" pitchFamily="18" charset="0"/>
              <a:cs typeface="Times New Roman" panose="02020603050405020304" pitchFamily="18" charset="0"/>
            </a:endParaRPr>
          </a:p>
          <a:p>
            <a:endParaRPr lang="en-IN" sz="2000"/>
          </a:p>
        </p:txBody>
      </p:sp>
    </p:spTree>
    <p:extLst>
      <p:ext uri="{BB962C8B-B14F-4D97-AF65-F5344CB8AC3E}">
        <p14:creationId xmlns:p14="http://schemas.microsoft.com/office/powerpoint/2010/main" val="331685305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B1D1EF33-BBEE-4B19-9053-12F63E79F1E3}"/>
              </a:ext>
            </a:extLst>
          </p:cNvPr>
          <p:cNvSpPr>
            <a:spLocks noGrp="1"/>
          </p:cNvSpPr>
          <p:nvPr>
            <p:ph type="ctrTitle"/>
          </p:nvPr>
        </p:nvSpPr>
        <p:spPr>
          <a:xfrm>
            <a:off x="1100669" y="1097339"/>
            <a:ext cx="10011831" cy="2623885"/>
          </a:xfrm>
        </p:spPr>
        <p:txBody>
          <a:bodyPr anchor="ctr">
            <a:normAutofit/>
          </a:bodyPr>
          <a:lstStyle/>
          <a:p>
            <a:r>
              <a:rPr lang="en-IN" sz="6600" b="0" i="0">
                <a:solidFill>
                  <a:srgbClr val="FFFFFF"/>
                </a:solidFill>
                <a:effectLst/>
                <a:latin typeface="Arial" panose="020B0604020202020204" pitchFamily="34" charset="0"/>
              </a:rPr>
              <a:t>Title of the study</a:t>
            </a:r>
            <a:endParaRPr lang="en-IN" sz="6600">
              <a:solidFill>
                <a:srgbClr val="FFFFFF"/>
              </a:solidFill>
            </a:endParaRPr>
          </a:p>
        </p:txBody>
      </p:sp>
      <p:sp>
        <p:nvSpPr>
          <p:cNvPr id="11" name="Rectangle 10">
            <a:extLst>
              <a:ext uri="{FF2B5EF4-FFF2-40B4-BE49-F238E27FC236}">
                <a16:creationId xmlns:a16="http://schemas.microsoft.com/office/drawing/2014/main" id="{DAE8F46F-D590-45CD-AF41-A04DC11D1B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17136"/>
            <a:ext cx="2112264" cy="1892808"/>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Rectangle 12">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33989" y="4521269"/>
            <a:ext cx="6720830" cy="187781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 name="Subtitle 3">
            <a:extLst>
              <a:ext uri="{FF2B5EF4-FFF2-40B4-BE49-F238E27FC236}">
                <a16:creationId xmlns:a16="http://schemas.microsoft.com/office/drawing/2014/main" id="{276228A5-AEB9-4B2B-AB3F-D3B3A062506F}"/>
              </a:ext>
            </a:extLst>
          </p:cNvPr>
          <p:cNvSpPr>
            <a:spLocks noGrp="1"/>
          </p:cNvSpPr>
          <p:nvPr>
            <p:ph type="subTitle" idx="1"/>
          </p:nvPr>
        </p:nvSpPr>
        <p:spPr>
          <a:xfrm>
            <a:off x="3226159" y="4843002"/>
            <a:ext cx="5760850" cy="1234345"/>
          </a:xfrm>
        </p:spPr>
        <p:txBody>
          <a:bodyPr anchor="ctr">
            <a:normAutofit/>
          </a:bodyPr>
          <a:lstStyle/>
          <a:p>
            <a:r>
              <a:rPr lang="en-US" sz="2600" b="0" i="0" u="none" strike="noStrike" dirty="0">
                <a:solidFill>
                  <a:schemeClr val="tx1">
                    <a:lumMod val="95000"/>
                    <a:lumOff val="5000"/>
                  </a:schemeClr>
                </a:solidFill>
                <a:effectLst/>
                <a:latin typeface="Times New Roman" panose="02020603050405020304" pitchFamily="18" charset="0"/>
                <a:cs typeface="Times New Roman" panose="02020603050405020304" pitchFamily="18" charset="0"/>
              </a:rPr>
              <a:t>Steam turbines in Thermal power plants.</a:t>
            </a:r>
            <a:r>
              <a:rPr lang="en-US" sz="2600" dirty="0">
                <a:solidFill>
                  <a:schemeClr val="tx1">
                    <a:lumMod val="95000"/>
                    <a:lumOff val="5000"/>
                  </a:schemeClr>
                </a:solidFill>
                <a:latin typeface="Times New Roman" panose="02020603050405020304" pitchFamily="18" charset="0"/>
                <a:cs typeface="Times New Roman" panose="02020603050405020304" pitchFamily="18" charset="0"/>
              </a:rPr>
              <a:t> </a:t>
            </a:r>
            <a:endParaRPr lang="en-IN" sz="26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8973816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Best Impulse Turbine GIFs | Gfycat">
            <a:extLst>
              <a:ext uri="{FF2B5EF4-FFF2-40B4-BE49-F238E27FC236}">
                <a16:creationId xmlns:a16="http://schemas.microsoft.com/office/drawing/2014/main" id="{44FAD6C6-6427-4A23-B52B-37676F1F5096}"/>
              </a:ext>
            </a:extLst>
          </p:cNvPr>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tretch>
            <a:fillRect/>
          </a:stretch>
        </p:blipFill>
        <p:spPr bwMode="auto">
          <a:xfrm>
            <a:off x="2462695" y="643466"/>
            <a:ext cx="7266609"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96725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49EF5-DF60-4747-B65F-84E4AD206F65}"/>
              </a:ext>
            </a:extLst>
          </p:cNvPr>
          <p:cNvSpPr>
            <a:spLocks noGrp="1"/>
          </p:cNvSpPr>
          <p:nvPr>
            <p:ph type="title"/>
          </p:nvPr>
        </p:nvSpPr>
        <p:spPr/>
        <p:txBody>
          <a:bodyPr/>
          <a:lstStyle/>
          <a:p>
            <a:r>
              <a:rPr lang="en-US" dirty="0"/>
              <a:t>Stages in turbine.</a:t>
            </a:r>
            <a:endParaRPr lang="en-IN" dirty="0"/>
          </a:p>
        </p:txBody>
      </p:sp>
      <p:sp>
        <p:nvSpPr>
          <p:cNvPr id="3" name="Content Placeholder 2">
            <a:extLst>
              <a:ext uri="{FF2B5EF4-FFF2-40B4-BE49-F238E27FC236}">
                <a16:creationId xmlns:a16="http://schemas.microsoft.com/office/drawing/2014/main" id="{4F5C1647-3A7B-47D5-BBCC-26ED7B34102D}"/>
              </a:ext>
            </a:extLst>
          </p:cNvPr>
          <p:cNvSpPr>
            <a:spLocks noGrp="1"/>
          </p:cNvSpPr>
          <p:nvPr>
            <p:ph idx="1"/>
          </p:nvPr>
        </p:nvSpPr>
        <p:spPr/>
        <p:txBody>
          <a:bodyPr/>
          <a:lstStyle/>
          <a:p>
            <a:r>
              <a:rPr lang="en-US" dirty="0"/>
              <a:t>Single stage turbines: These turbines are mostly used for driving centrifugal compressors, blowers and other similar machinery. </a:t>
            </a:r>
          </a:p>
          <a:p>
            <a:pPr marL="0" indent="0">
              <a:buNone/>
            </a:pPr>
            <a:endParaRPr lang="en-US" dirty="0"/>
          </a:p>
          <a:p>
            <a:pPr marL="0" indent="0">
              <a:buNone/>
            </a:pPr>
            <a:endParaRPr lang="en-US" dirty="0"/>
          </a:p>
          <a:p>
            <a:r>
              <a:rPr lang="en-US" dirty="0"/>
              <a:t>Multistage Impulse and Reaction turbines: They are made in a wide range of power capacities varying from small to large.</a:t>
            </a:r>
            <a:endParaRPr lang="en-IN" dirty="0"/>
          </a:p>
        </p:txBody>
      </p:sp>
    </p:spTree>
    <p:extLst>
      <p:ext uri="{BB962C8B-B14F-4D97-AF65-F5344CB8AC3E}">
        <p14:creationId xmlns:p14="http://schemas.microsoft.com/office/powerpoint/2010/main" val="36691405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B47C9A-ACC3-4E19-ACB8-9ECF6776D345}"/>
              </a:ext>
            </a:extLst>
          </p:cNvPr>
          <p:cNvSpPr>
            <a:spLocks noGrp="1"/>
          </p:cNvSpPr>
          <p:nvPr>
            <p:ph type="title"/>
          </p:nvPr>
        </p:nvSpPr>
        <p:spPr>
          <a:xfrm>
            <a:off x="1043631" y="809898"/>
            <a:ext cx="10173010" cy="1554480"/>
          </a:xfrm>
        </p:spPr>
        <p:txBody>
          <a:bodyPr anchor="ctr">
            <a:normAutofit/>
          </a:bodyPr>
          <a:lstStyle/>
          <a:p>
            <a:r>
              <a:rPr lang="en-US" sz="4800"/>
              <a:t>Turbine Efficiency</a:t>
            </a:r>
            <a:endParaRPr lang="en-IN" sz="4800"/>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1C076D3E-8263-4A3F-985A-3C877FE849D7}"/>
              </a:ext>
            </a:extLst>
          </p:cNvPr>
          <p:cNvGraphicFramePr>
            <a:graphicFrameLocks noGrp="1"/>
          </p:cNvGraphicFramePr>
          <p:nvPr>
            <p:ph idx="1"/>
            <p:extLst>
              <p:ext uri="{D42A27DB-BD31-4B8C-83A1-F6EECF244321}">
                <p14:modId xmlns:p14="http://schemas.microsoft.com/office/powerpoint/2010/main" val="2879628532"/>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4238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76499-18B8-4DDF-86AC-D695B6792A4B}"/>
              </a:ext>
            </a:extLst>
          </p:cNvPr>
          <p:cNvSpPr>
            <a:spLocks noGrp="1"/>
          </p:cNvSpPr>
          <p:nvPr>
            <p:ph type="title"/>
          </p:nvPr>
        </p:nvSpPr>
        <p:spPr>
          <a:xfrm>
            <a:off x="648929" y="629266"/>
            <a:ext cx="3505495" cy="1622321"/>
          </a:xfrm>
        </p:spPr>
        <p:txBody>
          <a:bodyPr>
            <a:normAutofit/>
          </a:bodyPr>
          <a:lstStyle/>
          <a:p>
            <a:r>
              <a:rPr lang="en-US" sz="3700"/>
              <a:t>Thermodynamic Analysis.</a:t>
            </a:r>
            <a:endParaRPr lang="en-IN" sz="3700"/>
          </a:p>
        </p:txBody>
      </p:sp>
      <p:sp>
        <p:nvSpPr>
          <p:cNvPr id="3" name="Content Placeholder 2">
            <a:extLst>
              <a:ext uri="{FF2B5EF4-FFF2-40B4-BE49-F238E27FC236}">
                <a16:creationId xmlns:a16="http://schemas.microsoft.com/office/drawing/2014/main" id="{B466FCF6-B9C0-4976-BEEF-C6B7E07EF835}"/>
              </a:ext>
            </a:extLst>
          </p:cNvPr>
          <p:cNvSpPr>
            <a:spLocks noGrp="1"/>
          </p:cNvSpPr>
          <p:nvPr>
            <p:ph idx="1"/>
          </p:nvPr>
        </p:nvSpPr>
        <p:spPr>
          <a:xfrm>
            <a:off x="268941" y="2079812"/>
            <a:ext cx="4087522" cy="4365812"/>
          </a:xfrm>
        </p:spPr>
        <p:txBody>
          <a:bodyPr>
            <a:normAutofit/>
          </a:bodyPr>
          <a:lstStyle/>
          <a:p>
            <a:r>
              <a:rPr lang="en-US" sz="1600" dirty="0">
                <a:latin typeface="Times New Roman" panose="02020603050405020304" pitchFamily="18" charset="0"/>
                <a:ea typeface="Tahoma" panose="020B0604030504040204" pitchFamily="34" charset="0"/>
                <a:cs typeface="Times New Roman" panose="02020603050405020304" pitchFamily="18" charset="0"/>
              </a:rPr>
              <a:t>The steam turbine operates on basic principles of thermodynamics using the part 3-4 of the Rankine cycle shown in the adjoining diagram. Superheated vapor (or dry saturated vapor. depending on application) enters the turbine, after it having exited the boiler, at high temperature and high pressure.</a:t>
            </a:r>
          </a:p>
          <a:p>
            <a:r>
              <a:rPr lang="en-US" sz="1600" dirty="0">
                <a:latin typeface="Times New Roman" panose="02020603050405020304" pitchFamily="18" charset="0"/>
                <a:ea typeface="Tahoma" panose="020B0604030504040204" pitchFamily="34" charset="0"/>
                <a:cs typeface="Times New Roman" panose="02020603050405020304" pitchFamily="18" charset="0"/>
              </a:rPr>
              <a:t> The high heat/pressure steam is converted into kinetic energy using a nozzle (a fixed nozzle in an impulse type  or the fixed blades in a reaction type turbine). </a:t>
            </a:r>
          </a:p>
          <a:p>
            <a:r>
              <a:rPr lang="en-US" sz="1600" dirty="0">
                <a:latin typeface="Times New Roman" panose="02020603050405020304" pitchFamily="18" charset="0"/>
                <a:ea typeface="Tahoma" panose="020B0604030504040204" pitchFamily="34" charset="0"/>
                <a:cs typeface="Times New Roman" panose="02020603050405020304" pitchFamily="18" charset="0"/>
              </a:rPr>
              <a:t>Once the steam has exited the nozzle it is moving at high velocity and is sent to the blades of the turbine. force is created on the blades due to the pressure of the vapor on the blades causing them to move.</a:t>
            </a:r>
          </a:p>
        </p:txBody>
      </p:sp>
      <p:sp>
        <p:nvSpPr>
          <p:cNvPr id="14"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application&#10;&#10;Description automatically generated">
            <a:extLst>
              <a:ext uri="{FF2B5EF4-FFF2-40B4-BE49-F238E27FC236}">
                <a16:creationId xmlns:a16="http://schemas.microsoft.com/office/drawing/2014/main" id="{AE4F8971-0343-4C89-B6D9-72611F92D044}"/>
              </a:ext>
            </a:extLst>
          </p:cNvPr>
          <p:cNvPicPr>
            <a:picLocks noChangeAspect="1"/>
          </p:cNvPicPr>
          <p:nvPr/>
        </p:nvPicPr>
        <p:blipFill rotWithShape="1">
          <a:blip r:embed="rId2">
            <a:extLst>
              <a:ext uri="{28A0092B-C50C-407E-A947-70E740481C1C}">
                <a14:useLocalDpi xmlns:a14="http://schemas.microsoft.com/office/drawing/2010/main" val="0"/>
              </a:ext>
            </a:extLst>
          </a:blip>
          <a:srcRect l="27422" t="32083" r="51797" b="38611"/>
          <a:stretch/>
        </p:blipFill>
        <p:spPr>
          <a:xfrm>
            <a:off x="5405862" y="1039946"/>
            <a:ext cx="6019331" cy="4774861"/>
          </a:xfrm>
          <a:prstGeom prst="rect">
            <a:avLst/>
          </a:prstGeom>
          <a:effectLst/>
        </p:spPr>
      </p:pic>
    </p:spTree>
    <p:extLst>
      <p:ext uri="{BB962C8B-B14F-4D97-AF65-F5344CB8AC3E}">
        <p14:creationId xmlns:p14="http://schemas.microsoft.com/office/powerpoint/2010/main" val="35776829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E1220-28BF-46E3-A0CA-D19E02D1B06D}"/>
              </a:ext>
            </a:extLst>
          </p:cNvPr>
          <p:cNvSpPr>
            <a:spLocks noGrp="1"/>
          </p:cNvSpPr>
          <p:nvPr>
            <p:ph type="title"/>
          </p:nvPr>
        </p:nvSpPr>
        <p:spPr/>
        <p:txBody>
          <a:bodyPr/>
          <a:lstStyle/>
          <a:p>
            <a:r>
              <a:rPr lang="en-US" dirty="0"/>
              <a:t>Turbine Selection</a:t>
            </a:r>
            <a:endParaRPr lang="en-IN" dirty="0"/>
          </a:p>
        </p:txBody>
      </p:sp>
      <p:sp>
        <p:nvSpPr>
          <p:cNvPr id="3" name="Content Placeholder 2">
            <a:extLst>
              <a:ext uri="{FF2B5EF4-FFF2-40B4-BE49-F238E27FC236}">
                <a16:creationId xmlns:a16="http://schemas.microsoft.com/office/drawing/2014/main" id="{B689594D-72CB-4AE2-9F95-119C0C229909}"/>
              </a:ext>
            </a:extLst>
          </p:cNvPr>
          <p:cNvSpPr>
            <a:spLocks noGrp="1"/>
          </p:cNvSpPr>
          <p:nvPr>
            <p:ph idx="1"/>
          </p:nvPr>
        </p:nvSpPr>
        <p:spPr/>
        <p:txBody>
          <a:bodyPr/>
          <a:lstStyle/>
          <a:p>
            <a:r>
              <a:rPr lang="en-US" dirty="0"/>
              <a:t>In all fields of application, the competitiveness of a turbine is a combination of several factors.</a:t>
            </a:r>
          </a:p>
          <a:p>
            <a:r>
              <a:rPr lang="en-US" dirty="0"/>
              <a:t>Efficiency.</a:t>
            </a:r>
          </a:p>
          <a:p>
            <a:r>
              <a:rPr lang="en-US" dirty="0"/>
              <a:t> Life.</a:t>
            </a:r>
          </a:p>
          <a:p>
            <a:r>
              <a:rPr lang="en-US" dirty="0"/>
              <a:t>Power density (power to weight ratio).</a:t>
            </a:r>
          </a:p>
          <a:p>
            <a:r>
              <a:rPr lang="en-US" dirty="0"/>
              <a:t>Direct operation </a:t>
            </a:r>
          </a:p>
          <a:p>
            <a:r>
              <a:rPr lang="en-US" dirty="0"/>
              <a:t>cost Manufacturing and maintenance costs.</a:t>
            </a:r>
            <a:endParaRPr lang="en-IN" dirty="0"/>
          </a:p>
        </p:txBody>
      </p:sp>
    </p:spTree>
    <p:extLst>
      <p:ext uri="{BB962C8B-B14F-4D97-AF65-F5344CB8AC3E}">
        <p14:creationId xmlns:p14="http://schemas.microsoft.com/office/powerpoint/2010/main" val="11612497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97830-E091-481B-ADAB-CB285C27222F}"/>
              </a:ext>
            </a:extLst>
          </p:cNvPr>
          <p:cNvSpPr>
            <a:spLocks noGrp="1"/>
          </p:cNvSpPr>
          <p:nvPr>
            <p:ph type="title"/>
          </p:nvPr>
        </p:nvSpPr>
        <p:spPr/>
        <p:txBody>
          <a:bodyPr/>
          <a:lstStyle/>
          <a:p>
            <a:pPr algn="ctr"/>
            <a:r>
              <a:rPr lang="en-US" b="1" dirty="0">
                <a:effectLst/>
                <a:latin typeface="Times New Roman" panose="02020603050405020304" pitchFamily="18" charset="0"/>
                <a:ea typeface="Calibri" panose="020F0502020204030204" pitchFamily="34" charset="0"/>
                <a:cs typeface="Mangal" panose="02040503050203030202" pitchFamily="18" charset="0"/>
              </a:rPr>
              <a:t>Steam Turbine Applications</a:t>
            </a:r>
            <a:br>
              <a:rPr lang="en-IN" sz="18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0FC8EE7F-EF76-406B-A06A-FD794D9C3706}"/>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Mangal" panose="02040503050203030202" pitchFamily="18" charset="0"/>
              </a:rPr>
              <a:t>The Steam turbines of today are mostly used in the power production field. </a:t>
            </a:r>
          </a:p>
          <a:p>
            <a:r>
              <a:rPr lang="en-US" sz="1800" dirty="0">
                <a:effectLst/>
                <a:latin typeface="Calibri" panose="020F0502020204030204" pitchFamily="34" charset="0"/>
                <a:ea typeface="Calibri" panose="020F0502020204030204" pitchFamily="34" charset="0"/>
                <a:cs typeface="Mangal" panose="02040503050203030202" pitchFamily="18" charset="0"/>
              </a:rPr>
              <a:t>Steam turbines are used to efficiently produce electricity from solar, coal and nuclear power plants owing to the harmlessness of its working fluid, water/steam, and its wide availability. </a:t>
            </a:r>
          </a:p>
          <a:p>
            <a:r>
              <a:rPr lang="en-US" sz="1800" dirty="0">
                <a:effectLst/>
                <a:latin typeface="Calibri" panose="020F0502020204030204" pitchFamily="34" charset="0"/>
                <a:ea typeface="Calibri" panose="020F0502020204030204" pitchFamily="34" charset="0"/>
                <a:cs typeface="Mangal" panose="02040503050203030202" pitchFamily="18" charset="0"/>
              </a:rPr>
              <a:t>Modern steam turbines have come a long way in increasing efficiency in performance and more and more efforts are being made to try and reach the ideal steam turbine conditions, though this is physically impossible </a:t>
            </a:r>
          </a:p>
          <a:p>
            <a:r>
              <a:rPr lang="en-US" sz="1800" dirty="0">
                <a:effectLst/>
                <a:latin typeface="Calibri" panose="020F0502020204030204" pitchFamily="34" charset="0"/>
                <a:ea typeface="Calibri" panose="020F0502020204030204" pitchFamily="34" charset="0"/>
                <a:cs typeface="Mangal" panose="02040503050203030202" pitchFamily="18" charset="0"/>
              </a:rPr>
              <a:t>Almost every power plant in the world, other than hydro electric power plants, that use turbines that run on water. , use steam turbines for power conversion. </a:t>
            </a:r>
          </a:p>
          <a:p>
            <a:r>
              <a:rPr lang="en-US" sz="1800" dirty="0">
                <a:effectLst/>
                <a:latin typeface="Calibri" panose="020F0502020204030204" pitchFamily="34" charset="0"/>
                <a:ea typeface="Calibri" panose="020F0502020204030204" pitchFamily="34" charset="0"/>
                <a:cs typeface="Mangal" panose="02040503050203030202" pitchFamily="18" charset="0"/>
              </a:rPr>
              <a:t>With all the scientific advancement in power generation being attributed to them, steam turbines really have changed the way the world moves.</a:t>
            </a:r>
            <a:endParaRPr lang="en-IN" dirty="0"/>
          </a:p>
        </p:txBody>
      </p:sp>
    </p:spTree>
    <p:extLst>
      <p:ext uri="{BB962C8B-B14F-4D97-AF65-F5344CB8AC3E}">
        <p14:creationId xmlns:p14="http://schemas.microsoft.com/office/powerpoint/2010/main" val="14219336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162304-DA60-4C31-9E2B-E22F8DA75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C4AE1EFF-264A-4A42-BEA1-0E875F40D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4102E8E4-3982-4884-AA0F-68EC37047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1EB3F61-F91A-45E6-81DA-F22A4CBAC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8"/>
            <a:ext cx="1286934" cy="5333999"/>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BA29496C-439A-468C-A5F5-B8FE454202B1}"/>
              </a:ext>
            </a:extLst>
          </p:cNvPr>
          <p:cNvSpPr>
            <a:spLocks noGrp="1"/>
          </p:cNvSpPr>
          <p:nvPr>
            <p:ph idx="4294967295"/>
          </p:nvPr>
        </p:nvSpPr>
        <p:spPr>
          <a:xfrm>
            <a:off x="1447802" y="1405464"/>
            <a:ext cx="9695820" cy="4690532"/>
          </a:xfrm>
        </p:spPr>
        <p:txBody>
          <a:bodyPr vert="horz" lIns="91440" tIns="45720" rIns="91440" bIns="45720" rtlCol="0" anchor="t">
            <a:normAutofit/>
          </a:bodyPr>
          <a:lstStyle/>
          <a:p>
            <a:pPr marL="0" marR="0">
              <a:spcBef>
                <a:spcPts val="1125"/>
              </a:spcBef>
              <a:spcAft>
                <a:spcPts val="0"/>
              </a:spcAft>
            </a:pPr>
            <a:r>
              <a:rPr lang="en-US" dirty="0">
                <a:effectLst/>
                <a:latin typeface="Times New Roman" panose="02020603050405020304" pitchFamily="18" charset="0"/>
                <a:cs typeface="Times New Roman" panose="02020603050405020304" pitchFamily="18" charset="0"/>
              </a:rPr>
              <a:t>Steam turbines are devices which convert the energy stored in steam into rotational mechanical energy. These machines are widely used for the generation of electricity in several different cycles, such as:</a:t>
            </a:r>
          </a:p>
          <a:p>
            <a:pPr marL="0" marR="0" indent="0">
              <a:spcBef>
                <a:spcPts val="1125"/>
              </a:spcBef>
              <a:spcAft>
                <a:spcPts val="0"/>
              </a:spcAft>
              <a:buNone/>
            </a:pPr>
            <a:r>
              <a:rPr lang="en-US" b="1" dirty="0">
                <a:effectLst/>
                <a:latin typeface="Times New Roman" panose="02020603050405020304" pitchFamily="18" charset="0"/>
                <a:cs typeface="Times New Roman" panose="02020603050405020304" pitchFamily="18" charset="0"/>
              </a:rPr>
              <a:t>Rankin cycle</a:t>
            </a:r>
          </a:p>
          <a:p>
            <a:pPr marL="0" indent="0">
              <a:buNone/>
            </a:pPr>
            <a:r>
              <a:rPr lang="en-US" dirty="0">
                <a:latin typeface="Times New Roman" panose="02020603050405020304" pitchFamily="18" charset="0"/>
                <a:cs typeface="Times New Roman" panose="02020603050405020304" pitchFamily="18" charset="0"/>
              </a:rPr>
              <a:t>The cycle consists of four processes:</a:t>
            </a:r>
          </a:p>
          <a:p>
            <a:pPr marL="0" indent="0">
              <a:buNone/>
            </a:pPr>
            <a:r>
              <a:rPr lang="en-US" dirty="0">
                <a:latin typeface="Times New Roman" panose="02020603050405020304" pitchFamily="18" charset="0"/>
                <a:cs typeface="Times New Roman" panose="02020603050405020304" pitchFamily="18" charset="0"/>
              </a:rPr>
              <a:t>1 to 2: Isentropic expansion (Steam turbine) </a:t>
            </a:r>
          </a:p>
          <a:p>
            <a:pPr marL="0" indent="0">
              <a:buNone/>
            </a:pPr>
            <a:r>
              <a:rPr lang="en-US" dirty="0">
                <a:latin typeface="Times New Roman" panose="02020603050405020304" pitchFamily="18" charset="0"/>
                <a:cs typeface="Times New Roman" panose="02020603050405020304" pitchFamily="18" charset="0"/>
              </a:rPr>
              <a:t>2 to 3: Isobaric heat rejection (Condenser)</a:t>
            </a:r>
          </a:p>
          <a:p>
            <a:pPr marL="0" indent="0">
              <a:buNone/>
            </a:pPr>
            <a:r>
              <a:rPr lang="en-US" dirty="0">
                <a:latin typeface="Times New Roman" panose="02020603050405020304" pitchFamily="18" charset="0"/>
                <a:cs typeface="Times New Roman" panose="02020603050405020304" pitchFamily="18" charset="0"/>
              </a:rPr>
              <a:t>3 to 4:Isentropic compression (Pump)</a:t>
            </a:r>
          </a:p>
          <a:p>
            <a:pPr marL="0" indent="0">
              <a:buNone/>
            </a:pPr>
            <a:r>
              <a:rPr lang="en-US" dirty="0">
                <a:latin typeface="Times New Roman" panose="02020603050405020304" pitchFamily="18" charset="0"/>
                <a:cs typeface="Times New Roman" panose="02020603050405020304" pitchFamily="18" charset="0"/>
              </a:rPr>
              <a:t>4 to 1: Isobaric heat supply (Boiler)</a:t>
            </a:r>
          </a:p>
        </p:txBody>
      </p:sp>
      <p:sp>
        <p:nvSpPr>
          <p:cNvPr id="16" name="Rectangle 15">
            <a:extLst>
              <a:ext uri="{FF2B5EF4-FFF2-40B4-BE49-F238E27FC236}">
                <a16:creationId xmlns:a16="http://schemas.microsoft.com/office/drawing/2014/main" id="{C0D1CB9A-4C6B-4843-B8E9-CD0071D37B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9EBE7A3-CCAA-4CC1-ABDE-5AC59CD1963A}"/>
              </a:ext>
            </a:extLst>
          </p:cNvPr>
          <p:cNvPicPr>
            <a:picLocks noChangeAspect="1"/>
          </p:cNvPicPr>
          <p:nvPr/>
        </p:nvPicPr>
        <p:blipFill>
          <a:blip r:embed="rId2"/>
          <a:stretch>
            <a:fillRect/>
          </a:stretch>
        </p:blipFill>
        <p:spPr>
          <a:xfrm>
            <a:off x="6768689" y="2814004"/>
            <a:ext cx="3746857" cy="2638532"/>
          </a:xfrm>
          <a:prstGeom prst="rect">
            <a:avLst/>
          </a:prstGeom>
        </p:spPr>
      </p:pic>
    </p:spTree>
    <p:extLst>
      <p:ext uri="{BB962C8B-B14F-4D97-AF65-F5344CB8AC3E}">
        <p14:creationId xmlns:p14="http://schemas.microsoft.com/office/powerpoint/2010/main" val="11582847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FEA603-719A-4D44-BF62-AF4B48CEAF8B}"/>
              </a:ext>
            </a:extLst>
          </p:cNvPr>
          <p:cNvSpPr txBox="1"/>
          <p:nvPr/>
        </p:nvSpPr>
        <p:spPr>
          <a:xfrm>
            <a:off x="602015" y="277658"/>
            <a:ext cx="5493985" cy="286232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Regenerative Cycle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Regenerative Cycle helps to optimize overall Carnot Cycle Efficiency.</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Temperature of water feeding to the boilers is gradually raised</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Steam extracted from the turbine is used for heating gradually</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Steam is suitably extracted so that the degree of superheat is minimum</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Heat exchange is isothermal</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AE10733-FB2A-487A-BF75-6E966303033A}"/>
              </a:ext>
            </a:extLst>
          </p:cNvPr>
          <p:cNvPicPr>
            <a:picLocks noChangeAspect="1"/>
          </p:cNvPicPr>
          <p:nvPr/>
        </p:nvPicPr>
        <p:blipFill rotWithShape="1">
          <a:blip r:embed="rId2"/>
          <a:srcRect l="21593" t="36516" r="47170" b="21758"/>
          <a:stretch/>
        </p:blipFill>
        <p:spPr>
          <a:xfrm>
            <a:off x="7162996" y="278417"/>
            <a:ext cx="3808325" cy="2861563"/>
          </a:xfrm>
          <a:prstGeom prst="rect">
            <a:avLst/>
          </a:prstGeom>
        </p:spPr>
      </p:pic>
      <p:sp>
        <p:nvSpPr>
          <p:cNvPr id="7" name="TextBox 6">
            <a:extLst>
              <a:ext uri="{FF2B5EF4-FFF2-40B4-BE49-F238E27FC236}">
                <a16:creationId xmlns:a16="http://schemas.microsoft.com/office/drawing/2014/main" id="{ADCA3733-7EBA-4C50-8EC6-6DC490F58DD2}"/>
              </a:ext>
            </a:extLst>
          </p:cNvPr>
          <p:cNvSpPr txBox="1"/>
          <p:nvPr/>
        </p:nvSpPr>
        <p:spPr>
          <a:xfrm>
            <a:off x="402574" y="3429000"/>
            <a:ext cx="6094324" cy="286232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Reheat Cycle </a:t>
            </a:r>
          </a:p>
          <a:p>
            <a:r>
              <a:rPr lang="en-US" dirty="0">
                <a:latin typeface="Times New Roman" panose="02020603050405020304" pitchFamily="18" charset="0"/>
                <a:cs typeface="Times New Roman" panose="02020603050405020304" pitchFamily="18" charset="0"/>
              </a:rPr>
              <a:t>In Rankine Cycle the exhaust steam has low dryness fraction after complete expansion.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Higher the pressure more wet is the steam after isentropic expansion.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Reheat Cycle the exhaust steam from Turbine is sent to the boiler (re-heater) and superheated.</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re-heated steam is again admitted into the turbine for further expansion.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 can be more than one Reheat stage.</a:t>
            </a:r>
            <a:endParaRPr lang="en-IN"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49AC6C8E-1ED4-451E-AED3-69FC7B44A10B}"/>
              </a:ext>
            </a:extLst>
          </p:cNvPr>
          <p:cNvPicPr>
            <a:picLocks noChangeAspect="1"/>
          </p:cNvPicPr>
          <p:nvPr/>
        </p:nvPicPr>
        <p:blipFill rotWithShape="1">
          <a:blip r:embed="rId3"/>
          <a:srcRect l="21358" t="30871" r="50015" b="20578"/>
          <a:stretch/>
        </p:blipFill>
        <p:spPr>
          <a:xfrm>
            <a:off x="7481049" y="3213287"/>
            <a:ext cx="3490272" cy="3329608"/>
          </a:xfrm>
          <a:prstGeom prst="rect">
            <a:avLst/>
          </a:prstGeom>
        </p:spPr>
      </p:pic>
    </p:spTree>
    <p:extLst>
      <p:ext uri="{BB962C8B-B14F-4D97-AF65-F5344CB8AC3E}">
        <p14:creationId xmlns:p14="http://schemas.microsoft.com/office/powerpoint/2010/main" val="42580054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extBox 2">
            <a:extLst>
              <a:ext uri="{FF2B5EF4-FFF2-40B4-BE49-F238E27FC236}">
                <a16:creationId xmlns:a16="http://schemas.microsoft.com/office/drawing/2014/main" id="{6768F146-A3C3-4415-B9E2-328228CE2AD4}"/>
              </a:ext>
            </a:extLst>
          </p:cNvPr>
          <p:cNvGraphicFramePr/>
          <p:nvPr>
            <p:extLst>
              <p:ext uri="{D42A27DB-BD31-4B8C-83A1-F6EECF244321}">
                <p14:modId xmlns:p14="http://schemas.microsoft.com/office/powerpoint/2010/main" val="1619892539"/>
              </p:ext>
            </p:extLst>
          </p:nvPr>
        </p:nvGraphicFramePr>
        <p:xfrm>
          <a:off x="914400" y="696649"/>
          <a:ext cx="10183906" cy="56323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75047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FC416-A20D-49F3-82B3-38CAC1352AF4}"/>
              </a:ext>
            </a:extLst>
          </p:cNvPr>
          <p:cNvSpPr>
            <a:spLocks noGrp="1"/>
          </p:cNvSpPr>
          <p:nvPr>
            <p:ph type="title"/>
          </p:nvPr>
        </p:nvSpPr>
        <p:spPr/>
        <p:txBody>
          <a:bodyPr/>
          <a:lstStyle/>
          <a:p>
            <a:r>
              <a:rPr lang="en-US" sz="4000" b="1" dirty="0">
                <a:effectLst/>
                <a:latin typeface="Calibri" panose="020F0502020204030204" pitchFamily="34" charset="0"/>
                <a:ea typeface="Calibri" panose="020F0502020204030204" pitchFamily="34" charset="0"/>
                <a:cs typeface="Mangal" panose="02040503050203030202" pitchFamily="18" charset="0"/>
              </a:rPr>
              <a:t>How Can A Steam Turbine Be Improved?</a:t>
            </a:r>
            <a:br>
              <a:rPr lang="en-IN" sz="18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1694010A-8486-46CA-8303-4559CF244623}"/>
              </a:ext>
            </a:extLst>
          </p:cNvPr>
          <p:cNvSpPr>
            <a:spLocks noGrp="1"/>
          </p:cNvSpPr>
          <p:nvPr>
            <p:ph idx="1"/>
          </p:nvPr>
        </p:nvSpPr>
        <p:spPr/>
        <p:txBody>
          <a:bodyPr/>
          <a:lstStyle/>
          <a:p>
            <a:pPr marR="0" algn="just">
              <a:spcBef>
                <a:spcPts val="1125"/>
              </a:spcBef>
              <a:spcAft>
                <a:spcPts val="0"/>
              </a:spcAft>
              <a:buFont typeface="Arial" panose="020B0604020202020204" pitchFamily="34" charset="0"/>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 steam turbine has thousands of miniature components.</a:t>
            </a:r>
          </a:p>
          <a:p>
            <a:pPr marL="0" marR="0" indent="457200" algn="just">
              <a:spcBef>
                <a:spcPts val="1125"/>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From the gigantic blades that drive the rotor, to the bearings and nuts that keep the machine in place, the steam turbine scope for improvement and effective design of every part plays a significant role in improving the turbine’s overall efficiency. </a:t>
            </a:r>
          </a:p>
          <a:p>
            <a:pPr marL="0" marR="0" indent="457200" algn="just">
              <a:spcBef>
                <a:spcPts val="1125"/>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Some of the areas where a lot of research is going  into are those such as nozzle design, aerodynamic blade design, heat transfer mechanisms, part cooling, fabrication and part machining, pipe flow mechanisms, metallurgy etc.</a:t>
            </a:r>
          </a:p>
          <a:p>
            <a:pPr marL="0" marR="0" indent="457200" algn="just">
              <a:spcBef>
                <a:spcPts val="1125"/>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Choosing proper materials for the different steam turbine components and parts is also an important aspect of design. </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spcBef>
                <a:spcPts val="1125"/>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use of different lightweight yet strong and thermally resistant alloys to make steam turbine blades and moving parts is of very high importance.</a:t>
            </a:r>
          </a:p>
          <a:p>
            <a:pPr marL="0" marR="0" indent="457200" algn="just">
              <a:spcBef>
                <a:spcPts val="1125"/>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This also brings about the issue that the material should be as free from erosion as possible and should not succumb to rust and other chemical changes while under operation.</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3280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299CAB-C506-454B-90FC-406572829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8D99311-F254-40F1-8AB5-EE3E7B9B6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175857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682B23-E2CB-4EA3-A909-F0B1AB8B75D1}"/>
              </a:ext>
            </a:extLst>
          </p:cNvPr>
          <p:cNvSpPr>
            <a:spLocks noGrp="1"/>
          </p:cNvSpPr>
          <p:nvPr>
            <p:ph type="title"/>
          </p:nvPr>
        </p:nvSpPr>
        <p:spPr>
          <a:xfrm>
            <a:off x="1616054" y="1070149"/>
            <a:ext cx="8959893" cy="1004836"/>
          </a:xfrm>
        </p:spPr>
        <p:txBody>
          <a:bodyPr anchor="ctr">
            <a:normAutofit/>
          </a:bodyPr>
          <a:lstStyle/>
          <a:p>
            <a:pPr algn="ctr"/>
            <a:r>
              <a:rPr lang="en-US" sz="3200">
                <a:solidFill>
                  <a:srgbClr val="595959"/>
                </a:solidFill>
              </a:rPr>
              <a:t>INTRODUCTION</a:t>
            </a:r>
            <a:endParaRPr lang="en-IN" sz="3200">
              <a:solidFill>
                <a:srgbClr val="595959"/>
              </a:solidFill>
            </a:endParaRPr>
          </a:p>
        </p:txBody>
      </p:sp>
      <p:sp>
        <p:nvSpPr>
          <p:cNvPr id="12" name="Rectangle 11">
            <a:extLst>
              <a:ext uri="{FF2B5EF4-FFF2-40B4-BE49-F238E27FC236}">
                <a16:creationId xmlns:a16="http://schemas.microsoft.com/office/drawing/2014/main" id="{7D89E3CB-00ED-4691-9F0F-F23EA3564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016" y="2444376"/>
            <a:ext cx="10824184" cy="3727824"/>
          </a:xfrm>
          <a:prstGeom prst="rect">
            <a:avLst/>
          </a:prstGeom>
          <a:solidFill>
            <a:schemeClr val="accent2">
              <a:lumMod val="20000"/>
              <a:lumOff val="8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7D76DF3-5AA0-4924-AA0D-9F6294A68668}"/>
              </a:ext>
            </a:extLst>
          </p:cNvPr>
          <p:cNvSpPr>
            <a:spLocks noGrp="1"/>
          </p:cNvSpPr>
          <p:nvPr>
            <p:ph idx="1"/>
          </p:nvPr>
        </p:nvSpPr>
        <p:spPr>
          <a:xfrm>
            <a:off x="1201270" y="2459334"/>
            <a:ext cx="9520517" cy="3712866"/>
          </a:xfrm>
        </p:spPr>
        <p:txBody>
          <a:bodyPr anchor="t">
            <a:noAutofit/>
          </a:bodyPr>
          <a:lstStyle/>
          <a:p>
            <a:r>
              <a:rPr lang="en-US" sz="1800" dirty="0">
                <a:solidFill>
                  <a:schemeClr val="tx1">
                    <a:lumMod val="65000"/>
                    <a:lumOff val="35000"/>
                  </a:schemeClr>
                </a:solidFill>
                <a:latin typeface="Times New Roman" panose="02020603050405020304" pitchFamily="18" charset="0"/>
                <a:cs typeface="Times New Roman" panose="02020603050405020304" pitchFamily="18" charset="0"/>
              </a:rPr>
              <a:t>Firstly,  what is Thermal power plant ?</a:t>
            </a:r>
          </a:p>
          <a:p>
            <a:r>
              <a:rPr lang="en-US" sz="1800" dirty="0">
                <a:solidFill>
                  <a:schemeClr val="tx1">
                    <a:lumMod val="65000"/>
                    <a:lumOff val="35000"/>
                  </a:schemeClr>
                </a:solidFill>
                <a:latin typeface="Times New Roman" panose="02020603050405020304" pitchFamily="18" charset="0"/>
                <a:cs typeface="Times New Roman" panose="02020603050405020304" pitchFamily="18" charset="0"/>
              </a:rPr>
              <a:t>T</a:t>
            </a:r>
            <a:r>
              <a:rPr lang="en-US" sz="1800" b="0" i="0" dirty="0">
                <a:solidFill>
                  <a:schemeClr val="tx1">
                    <a:lumMod val="65000"/>
                    <a:lumOff val="35000"/>
                  </a:schemeClr>
                </a:solidFill>
                <a:effectLst/>
                <a:latin typeface="Times New Roman" panose="02020603050405020304" pitchFamily="18" charset="0"/>
                <a:cs typeface="Times New Roman" panose="02020603050405020304" pitchFamily="18" charset="0"/>
              </a:rPr>
              <a:t>hermal power plants are which converts the heat energy of primary fuels such as coal, to the electric power. In most of the thermal power stations, combustion of primary fuels heats the water and transforms it to steam. The steam drives steam turbines, which eventually generates electricity. Subsequently, the steam is condensed and recycled back into the system. The thermal power stations may use several different types of heat sources, including fossil fuels, nuclear energy, biomass and waste.</a:t>
            </a:r>
          </a:p>
          <a:p>
            <a:r>
              <a:rPr lang="en-US" sz="1800" dirty="0">
                <a:solidFill>
                  <a:schemeClr val="tx1">
                    <a:lumMod val="65000"/>
                    <a:lumOff val="35000"/>
                  </a:schemeClr>
                </a:solidFill>
                <a:latin typeface="Times New Roman" panose="02020603050405020304" pitchFamily="18" charset="0"/>
                <a:cs typeface="Times New Roman" panose="02020603050405020304" pitchFamily="18" charset="0"/>
              </a:rPr>
              <a:t>In India there are </a:t>
            </a:r>
            <a:r>
              <a:rPr lang="en-IN" sz="1800" dirty="0">
                <a:solidFill>
                  <a:schemeClr val="tx1">
                    <a:lumMod val="65000"/>
                    <a:lumOff val="35000"/>
                  </a:schemeClr>
                </a:solidFill>
                <a:latin typeface="Times New Roman" panose="02020603050405020304" pitchFamily="18" charset="0"/>
                <a:cs typeface="Times New Roman" panose="02020603050405020304" pitchFamily="18" charset="0"/>
              </a:rPr>
              <a:t>269 thermal power stations </a:t>
            </a:r>
            <a:r>
              <a:rPr lang="en-US" sz="1800" b="0" i="0" dirty="0">
                <a:solidFill>
                  <a:schemeClr val="tx1">
                    <a:lumMod val="65000"/>
                    <a:lumOff val="35000"/>
                  </a:schemeClr>
                </a:solidFill>
                <a:effectLst/>
                <a:latin typeface="Times New Roman" panose="02020603050405020304" pitchFamily="18" charset="0"/>
                <a:cs typeface="Times New Roman" panose="02020603050405020304" pitchFamily="18" charset="0"/>
              </a:rPr>
              <a:t>with a total installed capacity of 221,802.59 MW.</a:t>
            </a:r>
          </a:p>
          <a:p>
            <a:r>
              <a:rPr lang="en-US" sz="1800" b="0" i="0" dirty="0">
                <a:solidFill>
                  <a:schemeClr val="tx1">
                    <a:lumMod val="65000"/>
                    <a:lumOff val="35000"/>
                  </a:schemeClr>
                </a:solidFill>
                <a:effectLst/>
                <a:latin typeface="Times New Roman" panose="02020603050405020304" pitchFamily="18" charset="0"/>
                <a:cs typeface="Times New Roman" panose="02020603050405020304" pitchFamily="18" charset="0"/>
              </a:rPr>
              <a:t>As of April 2021, India has a total Thermal installed capacity of 234 GW, of which 53% of the thermal power is obtained from coal and the rest from Lignite, Diesel, and Gas. The private sector generates </a:t>
            </a:r>
            <a:r>
              <a:rPr lang="en-US" sz="1800" b="1" i="0" dirty="0">
                <a:solidFill>
                  <a:schemeClr val="tx1">
                    <a:lumMod val="65000"/>
                    <a:lumOff val="35000"/>
                  </a:schemeClr>
                </a:solidFill>
                <a:effectLst/>
                <a:latin typeface="Times New Roman" panose="02020603050405020304" pitchFamily="18" charset="0"/>
                <a:cs typeface="Times New Roman" panose="02020603050405020304" pitchFamily="18" charset="0"/>
              </a:rPr>
              <a:t>47.4%</a:t>
            </a:r>
            <a:r>
              <a:rPr lang="en-US" sz="1800" b="0" i="0" dirty="0">
                <a:solidFill>
                  <a:schemeClr val="tx1">
                    <a:lumMod val="65000"/>
                    <a:lumOff val="35000"/>
                  </a:schemeClr>
                </a:solidFill>
                <a:effectLst/>
                <a:latin typeface="Times New Roman" panose="02020603050405020304" pitchFamily="18" charset="0"/>
                <a:cs typeface="Times New Roman" panose="02020603050405020304" pitchFamily="18" charset="0"/>
              </a:rPr>
              <a:t> of India's thermal power whereas States and Centre generate 27.1% and 25.5% respectively.</a:t>
            </a:r>
          </a:p>
        </p:txBody>
      </p:sp>
    </p:spTree>
    <p:extLst>
      <p:ext uri="{BB962C8B-B14F-4D97-AF65-F5344CB8AC3E}">
        <p14:creationId xmlns:p14="http://schemas.microsoft.com/office/powerpoint/2010/main" val="39598922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BDAAE7A-177F-4691-8F07-36CBBA611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9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F3AF5648-57FB-4F2D-9152-1076CC3730D1}"/>
              </a:ext>
            </a:extLst>
          </p:cNvPr>
          <p:cNvSpPr>
            <a:spLocks noGrp="1"/>
          </p:cNvSpPr>
          <p:nvPr>
            <p:ph type="ctrTitle"/>
          </p:nvPr>
        </p:nvSpPr>
        <p:spPr>
          <a:xfrm>
            <a:off x="1375585" y="1757083"/>
            <a:ext cx="7462083" cy="2770094"/>
          </a:xfrm>
        </p:spPr>
        <p:txBody>
          <a:bodyPr>
            <a:normAutofit/>
          </a:bodyPr>
          <a:lstStyle/>
          <a:p>
            <a:r>
              <a:rPr lang="en-US" sz="7200" dirty="0">
                <a:solidFill>
                  <a:schemeClr val="accent1"/>
                </a:solidFill>
              </a:rPr>
              <a:t>THANK YOU</a:t>
            </a:r>
            <a:endParaRPr lang="en-IN" sz="7200" dirty="0">
              <a:solidFill>
                <a:schemeClr val="accent1"/>
              </a:solidFill>
            </a:endParaRPr>
          </a:p>
        </p:txBody>
      </p:sp>
      <p:sp>
        <p:nvSpPr>
          <p:cNvPr id="31" name="Rectangle 30">
            <a:extLst>
              <a:ext uri="{FF2B5EF4-FFF2-40B4-BE49-F238E27FC236}">
                <a16:creationId xmlns:a16="http://schemas.microsoft.com/office/drawing/2014/main" id="{5BF82D1D-28BC-4216-A1EA-F7D9C6D1A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60A1DC48-C242-4442-822C-570436B80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577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849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299CAB-C506-454B-90FC-406572829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8D99311-F254-40F1-8AB5-EE3E7B9B6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175857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AC095C-B269-4A6C-8C39-C57D09604112}"/>
              </a:ext>
            </a:extLst>
          </p:cNvPr>
          <p:cNvSpPr>
            <a:spLocks noGrp="1"/>
          </p:cNvSpPr>
          <p:nvPr>
            <p:ph type="title"/>
          </p:nvPr>
        </p:nvSpPr>
        <p:spPr>
          <a:xfrm>
            <a:off x="1616054" y="1070149"/>
            <a:ext cx="8959893" cy="1004836"/>
          </a:xfrm>
        </p:spPr>
        <p:txBody>
          <a:bodyPr anchor="ctr">
            <a:normAutofit/>
          </a:bodyPr>
          <a:lstStyle/>
          <a:p>
            <a:pPr algn="ctr"/>
            <a:r>
              <a:rPr lang="en-IN" sz="3200" b="0" i="0">
                <a:solidFill>
                  <a:srgbClr val="595959"/>
                </a:solidFill>
                <a:effectLst/>
                <a:latin typeface="Arial" panose="020B0604020202020204" pitchFamily="34" charset="0"/>
              </a:rPr>
              <a:t>Objective of study</a:t>
            </a:r>
            <a:endParaRPr lang="en-IN" sz="3200">
              <a:solidFill>
                <a:srgbClr val="595959"/>
              </a:solidFill>
            </a:endParaRPr>
          </a:p>
        </p:txBody>
      </p:sp>
      <p:sp>
        <p:nvSpPr>
          <p:cNvPr id="12" name="Rectangle 11">
            <a:extLst>
              <a:ext uri="{FF2B5EF4-FFF2-40B4-BE49-F238E27FC236}">
                <a16:creationId xmlns:a16="http://schemas.microsoft.com/office/drawing/2014/main" id="{7D89E3CB-00ED-4691-9F0F-F23EA3564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016" y="2444376"/>
            <a:ext cx="10824184" cy="3727824"/>
          </a:xfrm>
          <a:prstGeom prst="rect">
            <a:avLst/>
          </a:prstGeom>
          <a:solidFill>
            <a:schemeClr val="accent2">
              <a:lumMod val="20000"/>
              <a:lumOff val="8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Content Placeholder 2">
            <a:extLst>
              <a:ext uri="{FF2B5EF4-FFF2-40B4-BE49-F238E27FC236}">
                <a16:creationId xmlns:a16="http://schemas.microsoft.com/office/drawing/2014/main" id="{696ABEBA-701E-495C-A462-3B7A2E8228E7}"/>
              </a:ext>
            </a:extLst>
          </p:cNvPr>
          <p:cNvGraphicFramePr>
            <a:graphicFrameLocks noGrp="1"/>
          </p:cNvGraphicFramePr>
          <p:nvPr>
            <p:ph idx="1"/>
          </p:nvPr>
        </p:nvGraphicFramePr>
        <p:xfrm>
          <a:off x="1614162" y="2886545"/>
          <a:ext cx="8959892" cy="28285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8021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B299CAB-C506-454B-90FC-406572829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8D99311-F254-40F1-8AB5-EE3E7B9B6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175857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DD56FA-2C0A-4D0C-BA6B-5E0351D795B7}"/>
              </a:ext>
            </a:extLst>
          </p:cNvPr>
          <p:cNvSpPr>
            <a:spLocks noGrp="1"/>
          </p:cNvSpPr>
          <p:nvPr>
            <p:ph type="title"/>
          </p:nvPr>
        </p:nvSpPr>
        <p:spPr>
          <a:xfrm>
            <a:off x="1616054" y="1070149"/>
            <a:ext cx="8959893" cy="1004836"/>
          </a:xfrm>
        </p:spPr>
        <p:txBody>
          <a:bodyPr anchor="ctr">
            <a:normAutofit/>
          </a:bodyPr>
          <a:lstStyle/>
          <a:p>
            <a:pPr algn="ctr"/>
            <a:r>
              <a:rPr lang="en-IN" sz="3200" b="0" i="0">
                <a:solidFill>
                  <a:srgbClr val="595959"/>
                </a:solidFill>
                <a:effectLst/>
                <a:latin typeface="Arial" panose="020B0604020202020204" pitchFamily="34" charset="0"/>
              </a:rPr>
              <a:t>Methodology of the study </a:t>
            </a:r>
            <a:endParaRPr lang="en-IN" sz="3200">
              <a:solidFill>
                <a:srgbClr val="595959"/>
              </a:solidFill>
            </a:endParaRPr>
          </a:p>
        </p:txBody>
      </p:sp>
      <p:sp>
        <p:nvSpPr>
          <p:cNvPr id="27" name="Rectangle 26">
            <a:extLst>
              <a:ext uri="{FF2B5EF4-FFF2-40B4-BE49-F238E27FC236}">
                <a16:creationId xmlns:a16="http://schemas.microsoft.com/office/drawing/2014/main" id="{7D89E3CB-00ED-4691-9F0F-F23EA3564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016" y="2444376"/>
            <a:ext cx="10824184" cy="3727824"/>
          </a:xfrm>
          <a:prstGeom prst="rect">
            <a:avLst/>
          </a:prstGeom>
          <a:solidFill>
            <a:schemeClr val="accent2">
              <a:lumMod val="20000"/>
              <a:lumOff val="8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22EE27D-99DD-49D1-9F8A-A7752C97218B}"/>
              </a:ext>
            </a:extLst>
          </p:cNvPr>
          <p:cNvSpPr>
            <a:spLocks noGrp="1"/>
          </p:cNvSpPr>
          <p:nvPr>
            <p:ph idx="1"/>
          </p:nvPr>
        </p:nvSpPr>
        <p:spPr>
          <a:xfrm>
            <a:off x="1409866" y="2602605"/>
            <a:ext cx="9096770" cy="3411366"/>
          </a:xfrm>
        </p:spPr>
        <p:txBody>
          <a:bodyPr anchor="t">
            <a:noAutofit/>
          </a:bodyPr>
          <a:lstStyle/>
          <a:p>
            <a:r>
              <a:rPr lang="en-US" sz="1600" dirty="0">
                <a:latin typeface="Times New Roman" panose="02020603050405020304" pitchFamily="18" charset="0"/>
                <a:cs typeface="Times New Roman" panose="02020603050405020304" pitchFamily="18" charset="0"/>
              </a:rPr>
              <a:t>Learning about Steam turbines from Nptel videos and material which are provided.</a:t>
            </a:r>
          </a:p>
          <a:p>
            <a:pPr marL="0" indent="0">
              <a:buNone/>
            </a:pPr>
            <a:r>
              <a:rPr lang="en-US" sz="16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https://nptel.ac.in/courses/112/107/112107216/</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https://nptel.ac.in/content/storage2/courses/112104117/ui/Course_home-lec18.htm</a:t>
            </a:r>
          </a:p>
          <a:p>
            <a:r>
              <a:rPr lang="en-US" sz="1600" dirty="0">
                <a:latin typeface="Times New Roman" panose="02020603050405020304" pitchFamily="18" charset="0"/>
                <a:cs typeface="Times New Roman" panose="02020603050405020304" pitchFamily="18" charset="0"/>
              </a:rPr>
              <a:t>From the different textbook following Thermodynamics approach by Yenus A Cengel.</a:t>
            </a:r>
            <a:r>
              <a:rPr lang="en-US" sz="1600" i="0" dirty="0">
                <a:effectLst/>
                <a:latin typeface="Times New Roman" panose="02020603050405020304" pitchFamily="18" charset="0"/>
                <a:cs typeface="Times New Roman" panose="02020603050405020304" pitchFamily="18" charset="0"/>
              </a:rPr>
              <a:t> Potter, P.J., “Power Plant Theory &amp; Design”, Kreiger Publishing Co., 1994,Nag, P.K., “Power plant engineering”, Tata McGraw Hill, 2008</a:t>
            </a:r>
          </a:p>
          <a:p>
            <a:r>
              <a:rPr lang="en-US" sz="1600" dirty="0">
                <a:latin typeface="Times New Roman" panose="02020603050405020304" pitchFamily="18" charset="0"/>
                <a:cs typeface="Times New Roman" panose="02020603050405020304" pitchFamily="18" charset="0"/>
              </a:rPr>
              <a:t>From different research papers I will study about the topic and note down important points.</a:t>
            </a:r>
          </a:p>
          <a:p>
            <a:r>
              <a:rPr lang="en-US" sz="1600" dirty="0">
                <a:latin typeface="Times New Roman" panose="02020603050405020304" pitchFamily="18" charset="0"/>
                <a:cs typeface="Times New Roman" panose="02020603050405020304" pitchFamily="18" charset="0"/>
              </a:rPr>
              <a:t>I will ask my Faculty about the things which are required to learn and the references  and implement them.</a:t>
            </a:r>
          </a:p>
          <a:p>
            <a:r>
              <a:rPr lang="en-US" sz="1600" dirty="0">
                <a:latin typeface="Times New Roman" panose="02020603050405020304" pitchFamily="18" charset="0"/>
                <a:cs typeface="Times New Roman" panose="02020603050405020304" pitchFamily="18" charset="0"/>
              </a:rPr>
              <a:t>I will present my PPT about the  topic to the Faculty team. Finally, I will make a Report on the Seminar Course.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0650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3BA85A7-70F9-41C2-AD7D-67AD4EFF1723}"/>
              </a:ext>
            </a:extLst>
          </p:cNvPr>
          <p:cNvSpPr>
            <a:spLocks noGrp="1"/>
          </p:cNvSpPr>
          <p:nvPr>
            <p:ph idx="1"/>
          </p:nvPr>
        </p:nvSpPr>
        <p:spPr>
          <a:xfrm>
            <a:off x="871442" y="1801906"/>
            <a:ext cx="4353116" cy="4415865"/>
          </a:xfrm>
        </p:spPr>
        <p:txBody>
          <a:bodyPr anchor="t">
            <a:normAutofit/>
          </a:bodyPr>
          <a:lstStyle/>
          <a:p>
            <a:r>
              <a:rPr lang="en-US" sz="1800" dirty="0">
                <a:solidFill>
                  <a:srgbClr val="595959"/>
                </a:solidFill>
                <a:latin typeface="Times New Roman" panose="02020603050405020304" pitchFamily="18" charset="0"/>
                <a:cs typeface="Times New Roman" panose="02020603050405020304" pitchFamily="18" charset="0"/>
              </a:rPr>
              <a:t>A turbine is a device that converts chemical energy into mechanical energy, specifically when a rotor of multiple blades or vanes is driven by the movement of a fluid or gas. </a:t>
            </a:r>
          </a:p>
          <a:p>
            <a:r>
              <a:rPr lang="en-US" sz="1800" dirty="0">
                <a:solidFill>
                  <a:srgbClr val="595959"/>
                </a:solidFill>
                <a:latin typeface="Times New Roman" panose="02020603050405020304" pitchFamily="18" charset="0"/>
                <a:cs typeface="Times New Roman" panose="02020603050405020304" pitchFamily="18" charset="0"/>
              </a:rPr>
              <a:t>In the case of a steam turbine, the pressure and flow of newly condensed steam rapidly turns the rotor. This movement is possible because the water to steam conversion results in a rapidly expanding gas.</a:t>
            </a:r>
          </a:p>
          <a:p>
            <a:r>
              <a:rPr lang="en-US" sz="1800" dirty="0">
                <a:solidFill>
                  <a:srgbClr val="595959"/>
                </a:solidFill>
                <a:latin typeface="Times New Roman" panose="02020603050405020304" pitchFamily="18" charset="0"/>
                <a:cs typeface="Times New Roman" panose="02020603050405020304" pitchFamily="18" charset="0"/>
              </a:rPr>
              <a:t>As the turbine's rotor runs, the rotating shaft can work applications, then electricity generation starts.</a:t>
            </a:r>
            <a:endParaRPr lang="en-IN" sz="1800" dirty="0">
              <a:solidFill>
                <a:srgbClr val="595959"/>
              </a:solidFill>
              <a:latin typeface="Times New Roman" panose="02020603050405020304" pitchFamily="18" charset="0"/>
              <a:cs typeface="Times New Roman" panose="02020603050405020304" pitchFamily="18" charset="0"/>
            </a:endParaRPr>
          </a:p>
          <a:p>
            <a:endParaRPr lang="en-IN" sz="1700" dirty="0">
              <a:solidFill>
                <a:srgbClr val="595959"/>
              </a:solidFill>
            </a:endParaRPr>
          </a:p>
        </p:txBody>
      </p:sp>
      <p:pic>
        <p:nvPicPr>
          <p:cNvPr id="4" name="Picture 3">
            <a:extLst>
              <a:ext uri="{FF2B5EF4-FFF2-40B4-BE49-F238E27FC236}">
                <a16:creationId xmlns:a16="http://schemas.microsoft.com/office/drawing/2014/main" id="{61EE8A3F-4F90-4017-BF8B-C4CB816A0CD5}"/>
              </a:ext>
            </a:extLst>
          </p:cNvPr>
          <p:cNvPicPr>
            <a:picLocks noChangeAspect="1"/>
          </p:cNvPicPr>
          <p:nvPr/>
        </p:nvPicPr>
        <p:blipFill rotWithShape="1">
          <a:blip r:embed="rId2"/>
          <a:srcRect l="22804" t="27843" r="16327" b="45621"/>
          <a:stretch/>
        </p:blipFill>
        <p:spPr>
          <a:xfrm>
            <a:off x="6781801" y="1973842"/>
            <a:ext cx="4797056" cy="2955885"/>
          </a:xfrm>
          <a:prstGeom prst="rect">
            <a:avLst/>
          </a:prstGeom>
        </p:spPr>
      </p:pic>
      <p:sp>
        <p:nvSpPr>
          <p:cNvPr id="5" name="TextBox 4">
            <a:extLst>
              <a:ext uri="{FF2B5EF4-FFF2-40B4-BE49-F238E27FC236}">
                <a16:creationId xmlns:a16="http://schemas.microsoft.com/office/drawing/2014/main" id="{70722197-F439-4FDD-BFC8-AEC55EFE3166}"/>
              </a:ext>
            </a:extLst>
          </p:cNvPr>
          <p:cNvSpPr txBox="1"/>
          <p:nvPr/>
        </p:nvSpPr>
        <p:spPr>
          <a:xfrm>
            <a:off x="7933764" y="5122440"/>
            <a:ext cx="3048000" cy="369332"/>
          </a:xfrm>
          <a:prstGeom prst="rect">
            <a:avLst/>
          </a:prstGeom>
          <a:noFill/>
        </p:spPr>
        <p:txBody>
          <a:bodyPr wrap="square" rtlCol="0">
            <a:spAutoFit/>
          </a:bodyPr>
          <a:lstStyle/>
          <a:p>
            <a:r>
              <a:rPr lang="en-US" dirty="0"/>
              <a:t>Section view of steam turbine.</a:t>
            </a:r>
            <a:endParaRPr lang="en-IN" dirty="0"/>
          </a:p>
        </p:txBody>
      </p:sp>
    </p:spTree>
    <p:extLst>
      <p:ext uri="{BB962C8B-B14F-4D97-AF65-F5344CB8AC3E}">
        <p14:creationId xmlns:p14="http://schemas.microsoft.com/office/powerpoint/2010/main" val="1905420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B299CAB-C506-454B-90FC-406572829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8D99311-F254-40F1-8AB5-EE3E7B9B6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175857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14927C-3A89-4B9C-969D-686A9BD4123D}"/>
              </a:ext>
            </a:extLst>
          </p:cNvPr>
          <p:cNvSpPr>
            <a:spLocks noGrp="1"/>
          </p:cNvSpPr>
          <p:nvPr>
            <p:ph type="title"/>
          </p:nvPr>
        </p:nvSpPr>
        <p:spPr>
          <a:xfrm>
            <a:off x="1616054" y="1070149"/>
            <a:ext cx="8959893" cy="1004836"/>
          </a:xfrm>
        </p:spPr>
        <p:txBody>
          <a:bodyPr anchor="ctr">
            <a:normAutofit/>
          </a:bodyPr>
          <a:lstStyle/>
          <a:p>
            <a:pPr algn="ctr"/>
            <a:r>
              <a:rPr lang="en-US" sz="3200" b="0" i="0">
                <a:solidFill>
                  <a:srgbClr val="595959"/>
                </a:solidFill>
                <a:effectLst/>
                <a:latin typeface="Arial" panose="020B0604020202020204" pitchFamily="34" charset="0"/>
              </a:rPr>
              <a:t>Literature background of the topic</a:t>
            </a:r>
            <a:endParaRPr lang="en-IN" sz="3200">
              <a:solidFill>
                <a:srgbClr val="595959"/>
              </a:solidFill>
            </a:endParaRPr>
          </a:p>
        </p:txBody>
      </p:sp>
      <p:sp>
        <p:nvSpPr>
          <p:cNvPr id="21" name="Rectangle 20">
            <a:extLst>
              <a:ext uri="{FF2B5EF4-FFF2-40B4-BE49-F238E27FC236}">
                <a16:creationId xmlns:a16="http://schemas.microsoft.com/office/drawing/2014/main" id="{7D89E3CB-00ED-4691-9F0F-F23EA3564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016" y="2444376"/>
            <a:ext cx="10824184" cy="3727824"/>
          </a:xfrm>
          <a:prstGeom prst="rect">
            <a:avLst/>
          </a:prstGeom>
          <a:solidFill>
            <a:schemeClr val="accent2">
              <a:lumMod val="20000"/>
              <a:lumOff val="8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469FF18-6C9A-489A-A2C2-27D85B5FCC6F}"/>
              </a:ext>
            </a:extLst>
          </p:cNvPr>
          <p:cNvSpPr>
            <a:spLocks noGrp="1"/>
          </p:cNvSpPr>
          <p:nvPr>
            <p:ph idx="1"/>
          </p:nvPr>
        </p:nvSpPr>
        <p:spPr>
          <a:xfrm>
            <a:off x="1616054" y="2444377"/>
            <a:ext cx="8959892" cy="3839882"/>
          </a:xfrm>
        </p:spPr>
        <p:txBody>
          <a:bodyPr anchor="t">
            <a:normAutofit/>
          </a:bodyPr>
          <a:lstStyle/>
          <a:p>
            <a:pPr marL="0" indent="0">
              <a:buNone/>
            </a:pPr>
            <a:r>
              <a:rPr lang="en-IN" sz="1600" b="1" i="0" u="none" strike="noStrike" baseline="0" dirty="0">
                <a:latin typeface="Times New Roman" panose="02020603050405020304" pitchFamily="18" charset="0"/>
              </a:rPr>
              <a:t>PRINCIPLES</a:t>
            </a:r>
          </a:p>
          <a:p>
            <a:r>
              <a:rPr lang="en-US" sz="1600" b="0" i="0" u="none" strike="noStrike" baseline="0" dirty="0">
                <a:latin typeface="Times New Roman" panose="02020603050405020304" pitchFamily="18" charset="0"/>
              </a:rPr>
              <a:t>The steam energy is converted mechanical work by expansion through the turbine. The expansion takes place through a series of fixed blades (nozzles) and moving blades each row of fixed blades and moving blades is called a stage. </a:t>
            </a:r>
          </a:p>
          <a:p>
            <a:r>
              <a:rPr lang="en-US" sz="1600" b="0" i="0" u="none" strike="noStrike" baseline="0" dirty="0">
                <a:latin typeface="Times New Roman" panose="02020603050405020304" pitchFamily="18" charset="0"/>
              </a:rPr>
              <a:t>The moving blades rotate on the central turbine rotor and the fixed blades are concentrically arranged within the circular turbine which the power transmit in a steam turbine is obtained by the rate of change in momentum of a high velocity jet of steam on a curved blade which is free to rotate.</a:t>
            </a:r>
          </a:p>
          <a:p>
            <a:r>
              <a:rPr lang="en-US" sz="1600" b="0" i="0" u="none" strike="noStrike" baseline="0" dirty="0">
                <a:latin typeface="Times New Roman" panose="02020603050405020304" pitchFamily="18" charset="0"/>
              </a:rPr>
              <a:t>Steam turbines are mostly axial flow types  the steam flows over the blades in a direction Parallel to the axis of the wheel. Radial flow types are rarely used is substantially designed to withstand the steam pressure.</a:t>
            </a:r>
          </a:p>
          <a:p>
            <a:r>
              <a:rPr lang="en-US" sz="1600" dirty="0">
                <a:latin typeface="Times New Roman" panose="02020603050405020304" pitchFamily="18" charset="0"/>
              </a:rPr>
              <a:t>After in next step I will explain about  working of the steam turbine and the types of turbine and then design , purpose and the advantages etc.</a:t>
            </a:r>
            <a:endParaRPr lang="en-IN" sz="1600" dirty="0"/>
          </a:p>
        </p:txBody>
      </p:sp>
    </p:spTree>
    <p:extLst>
      <p:ext uri="{BB962C8B-B14F-4D97-AF65-F5344CB8AC3E}">
        <p14:creationId xmlns:p14="http://schemas.microsoft.com/office/powerpoint/2010/main" val="2538364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761768-3858-4B55-A983-E0B7B1409F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6280"/>
            <a:ext cx="4449464"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3374" y="702944"/>
            <a:ext cx="5369325" cy="5586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6964BF-3D89-4EB2-A50B-9828DD63FBC0}"/>
              </a:ext>
            </a:extLst>
          </p:cNvPr>
          <p:cNvSpPr>
            <a:spLocks noGrp="1"/>
          </p:cNvSpPr>
          <p:nvPr>
            <p:ph type="title"/>
          </p:nvPr>
        </p:nvSpPr>
        <p:spPr>
          <a:xfrm>
            <a:off x="1016805" y="1345958"/>
            <a:ext cx="4193196" cy="4166085"/>
          </a:xfrm>
        </p:spPr>
        <p:txBody>
          <a:bodyPr>
            <a:normAutofit/>
          </a:bodyPr>
          <a:lstStyle/>
          <a:p>
            <a:r>
              <a:rPr lang="en-US" dirty="0"/>
              <a:t>Steam</a:t>
            </a:r>
            <a:endParaRPr lang="en-IN" dirty="0"/>
          </a:p>
        </p:txBody>
      </p:sp>
      <p:grpSp>
        <p:nvGrpSpPr>
          <p:cNvPr id="15" name="Group 14">
            <a:extLst>
              <a:ext uri="{FF2B5EF4-FFF2-40B4-BE49-F238E27FC236}">
                <a16:creationId xmlns:a16="http://schemas.microsoft.com/office/drawing/2014/main" id="{AB70F8CE-E82E-416C-9783-C495D90B9E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16" name="Rectangle 2">
              <a:extLst>
                <a:ext uri="{FF2B5EF4-FFF2-40B4-BE49-F238E27FC236}">
                  <a16:creationId xmlns:a16="http://schemas.microsoft.com/office/drawing/2014/main" id="{29A4BC2C-696B-4395-9400-045CDEEA35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59">
              <a:extLst>
                <a:ext uri="{FF2B5EF4-FFF2-40B4-BE49-F238E27FC236}">
                  <a16:creationId xmlns:a16="http://schemas.microsoft.com/office/drawing/2014/main" id="{260F70B9-87BD-4263-9F05-E90EA5889A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2">
              <a:extLst>
                <a:ext uri="{FF2B5EF4-FFF2-40B4-BE49-F238E27FC236}">
                  <a16:creationId xmlns:a16="http://schemas.microsoft.com/office/drawing/2014/main" id="{032DDFCA-6EDF-4605-9349-8ED81B247B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9361BA33-8989-4034-B3B2-3353D81F10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0418FE74-A99A-4EFE-A5EF-293657165C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
              <a:extLst>
                <a:ext uri="{FF2B5EF4-FFF2-40B4-BE49-F238E27FC236}">
                  <a16:creationId xmlns:a16="http://schemas.microsoft.com/office/drawing/2014/main" id="{3860D389-B4A1-4C8D-B729-1FBAAF932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59">
              <a:extLst>
                <a:ext uri="{FF2B5EF4-FFF2-40B4-BE49-F238E27FC236}">
                  <a16:creationId xmlns:a16="http://schemas.microsoft.com/office/drawing/2014/main" id="{94EE628D-5F81-4593-A546-FE5341A4F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2">
              <a:extLst>
                <a:ext uri="{FF2B5EF4-FFF2-40B4-BE49-F238E27FC236}">
                  <a16:creationId xmlns:a16="http://schemas.microsoft.com/office/drawing/2014/main" id="{3F59FFE1-E919-4382-8B19-0F59E0CFD8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C72A68C0-67B2-4059-B9FB-DAF2DE6C9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76E81708-DB09-4AC2-B02A-07394F8D2B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
              <a:extLst>
                <a:ext uri="{FF2B5EF4-FFF2-40B4-BE49-F238E27FC236}">
                  <a16:creationId xmlns:a16="http://schemas.microsoft.com/office/drawing/2014/main" id="{9EE3BA06-C343-456D-B024-9F730A332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59">
              <a:extLst>
                <a:ext uri="{FF2B5EF4-FFF2-40B4-BE49-F238E27FC236}">
                  <a16:creationId xmlns:a16="http://schemas.microsoft.com/office/drawing/2014/main" id="{6CD71060-F14E-4990-8698-52DFE9C73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2">
              <a:extLst>
                <a:ext uri="{FF2B5EF4-FFF2-40B4-BE49-F238E27FC236}">
                  <a16:creationId xmlns:a16="http://schemas.microsoft.com/office/drawing/2014/main" id="{88D6FF31-8CBC-4EA6-886D-2798CFA58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8331D18D-CADD-4888-99CB-C76BDBF9F1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CA52436E-27FC-4F19-97F2-1E1ABAA8C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
              <a:extLst>
                <a:ext uri="{FF2B5EF4-FFF2-40B4-BE49-F238E27FC236}">
                  <a16:creationId xmlns:a16="http://schemas.microsoft.com/office/drawing/2014/main" id="{7910BDE3-A3BE-43A9-9337-0B4354956E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9">
              <a:extLst>
                <a:ext uri="{FF2B5EF4-FFF2-40B4-BE49-F238E27FC236}">
                  <a16:creationId xmlns:a16="http://schemas.microsoft.com/office/drawing/2014/main" id="{B6EAAB17-E229-40D5-9D27-4FC5B49F67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2">
              <a:extLst>
                <a:ext uri="{FF2B5EF4-FFF2-40B4-BE49-F238E27FC236}">
                  <a16:creationId xmlns:a16="http://schemas.microsoft.com/office/drawing/2014/main" id="{EE364DC9-B9E3-4C68-B68C-ED16C8E583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53718762-3A1D-4B08-AA92-C57069D440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A0C820CF-BE9A-4275-84DC-80740E34EE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
              <a:extLst>
                <a:ext uri="{FF2B5EF4-FFF2-40B4-BE49-F238E27FC236}">
                  <a16:creationId xmlns:a16="http://schemas.microsoft.com/office/drawing/2014/main" id="{11490484-3AE4-41A8-976F-26E4D4892D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59">
              <a:extLst>
                <a:ext uri="{FF2B5EF4-FFF2-40B4-BE49-F238E27FC236}">
                  <a16:creationId xmlns:a16="http://schemas.microsoft.com/office/drawing/2014/main" id="{D5969311-8D34-4F15-BE5D-95F0B6EDC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2">
              <a:extLst>
                <a:ext uri="{FF2B5EF4-FFF2-40B4-BE49-F238E27FC236}">
                  <a16:creationId xmlns:a16="http://schemas.microsoft.com/office/drawing/2014/main" id="{B64A2B04-A2CC-4FE5-B1FD-B16A84A38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4">
              <a:extLst>
                <a:ext uri="{FF2B5EF4-FFF2-40B4-BE49-F238E27FC236}">
                  <a16:creationId xmlns:a16="http://schemas.microsoft.com/office/drawing/2014/main" id="{095AA4F0-534F-4A74-AA86-6A9EC993D4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6">
              <a:extLst>
                <a:ext uri="{FF2B5EF4-FFF2-40B4-BE49-F238E27FC236}">
                  <a16:creationId xmlns:a16="http://schemas.microsoft.com/office/drawing/2014/main" id="{51B81732-52BB-4062-8A4A-3C477855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 name="Content Placeholder 2">
            <a:extLst>
              <a:ext uri="{FF2B5EF4-FFF2-40B4-BE49-F238E27FC236}">
                <a16:creationId xmlns:a16="http://schemas.microsoft.com/office/drawing/2014/main" id="{83517CDA-C7E1-4215-93E7-56DE656DA987}"/>
              </a:ext>
            </a:extLst>
          </p:cNvPr>
          <p:cNvGraphicFramePr>
            <a:graphicFrameLocks noGrp="1"/>
          </p:cNvGraphicFramePr>
          <p:nvPr>
            <p:ph idx="1"/>
          </p:nvPr>
        </p:nvGraphicFramePr>
        <p:xfrm>
          <a:off x="6227064" y="749808"/>
          <a:ext cx="5367528" cy="53583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0011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195B259-5F3F-46F8-8F19-ED32E34E4D2F}"/>
              </a:ext>
            </a:extLst>
          </p:cNvPr>
          <p:cNvPicPr>
            <a:picLocks noChangeAspect="1"/>
          </p:cNvPicPr>
          <p:nvPr/>
        </p:nvPicPr>
        <p:blipFill rotWithShape="1">
          <a:blip r:embed="rId2"/>
          <a:srcRect t="9091" r="9091"/>
          <a:stretch/>
        </p:blipFill>
        <p:spPr>
          <a:xfrm>
            <a:off x="20" y="10"/>
            <a:ext cx="12191980" cy="6857990"/>
          </a:xfrm>
          <a:prstGeom prst="rect">
            <a:avLst/>
          </a:prstGeom>
        </p:spPr>
      </p:pic>
      <p:sp>
        <p:nvSpPr>
          <p:cNvPr id="20" name="Rectangle 19">
            <a:extLst>
              <a:ext uri="{FF2B5EF4-FFF2-40B4-BE49-F238E27FC236}">
                <a16:creationId xmlns:a16="http://schemas.microsoft.com/office/drawing/2014/main" id="{86C7B4A1-154A-4DF0-AC46-F88D75A2E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7197772"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A04216DC-D448-4BF8-BA3C-1B5632AAB5BF}"/>
              </a:ext>
            </a:extLst>
          </p:cNvPr>
          <p:cNvSpPr>
            <a:spLocks noGrp="1"/>
          </p:cNvSpPr>
          <p:nvPr>
            <p:ph type="title"/>
          </p:nvPr>
        </p:nvSpPr>
        <p:spPr>
          <a:xfrm>
            <a:off x="594804" y="640263"/>
            <a:ext cx="6619811" cy="1344975"/>
          </a:xfrm>
        </p:spPr>
        <p:txBody>
          <a:bodyPr>
            <a:normAutofit/>
          </a:bodyPr>
          <a:lstStyle/>
          <a:p>
            <a:r>
              <a:rPr lang="en-US" sz="4000"/>
              <a:t>Introduction of Thermal Power Plant</a:t>
            </a:r>
            <a:endParaRPr lang="en-IN" sz="4000"/>
          </a:p>
        </p:txBody>
      </p:sp>
      <p:sp>
        <p:nvSpPr>
          <p:cNvPr id="7" name="Content Placeholder 6">
            <a:extLst>
              <a:ext uri="{FF2B5EF4-FFF2-40B4-BE49-F238E27FC236}">
                <a16:creationId xmlns:a16="http://schemas.microsoft.com/office/drawing/2014/main" id="{5AB442B7-A33C-4C80-AB1D-A689F0C98347}"/>
              </a:ext>
            </a:extLst>
          </p:cNvPr>
          <p:cNvSpPr>
            <a:spLocks noGrp="1"/>
          </p:cNvSpPr>
          <p:nvPr>
            <p:ph idx="1"/>
          </p:nvPr>
        </p:nvSpPr>
        <p:spPr>
          <a:xfrm>
            <a:off x="594109" y="2121763"/>
            <a:ext cx="6620505" cy="3773010"/>
          </a:xfrm>
        </p:spPr>
        <p:txBody>
          <a:bodyPr>
            <a:normAutofit/>
          </a:bodyPr>
          <a:lstStyle/>
          <a:p>
            <a:r>
              <a:rPr lang="en-US" sz="1700"/>
              <a:t>A Thermal Power Plant converts the heat energy of coal into electrical energy. Coal is burnt in a boiler which converts water into steam. The expansion of steam in turbine produces mechanical power which drives the alternator coupled to the turbine. Thermal Power Plants contribute maximum to the generation of Power.</a:t>
            </a:r>
          </a:p>
          <a:p>
            <a:r>
              <a:rPr lang="en-US" sz="1700"/>
              <a:t>Thermal Power Plants constitute 75.43% of the total installed captive and non-captive power generation in India. </a:t>
            </a:r>
          </a:p>
          <a:p>
            <a:r>
              <a:rPr lang="en-US" sz="1700"/>
              <a:t>In thermal generating stations coal, oil, natural gas etc. are employed as primary sources of energy.</a:t>
            </a:r>
          </a:p>
          <a:p>
            <a:r>
              <a:rPr lang="en-US" sz="1700" b="0" i="0">
                <a:effectLst/>
                <a:latin typeface="Calisto MT" panose="02040603050505030304" pitchFamily="18" charset="0"/>
                <a:cs typeface="Times New Roman" panose="02020603050405020304" pitchFamily="18" charset="0"/>
              </a:rPr>
              <a:t>Vindhyachal Thermal Power Station, Madhya Pradesh with an installed capacity of 4,760MW, is currently the biggest thermal power plant in India</a:t>
            </a:r>
          </a:p>
          <a:p>
            <a:endParaRPr lang="en-IN" sz="1700"/>
          </a:p>
        </p:txBody>
      </p:sp>
    </p:spTree>
    <p:extLst>
      <p:ext uri="{BB962C8B-B14F-4D97-AF65-F5344CB8AC3E}">
        <p14:creationId xmlns:p14="http://schemas.microsoft.com/office/powerpoint/2010/main" val="3454878171"/>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docProps/app.xml><?xml version="1.0" encoding="utf-8"?>
<Properties xmlns="http://schemas.openxmlformats.org/officeDocument/2006/extended-properties" xmlns:vt="http://schemas.openxmlformats.org/officeDocument/2006/docPropsVTypes">
  <Template>TM03457475[[fn=Frame]]</Template>
  <TotalTime>359</TotalTime>
  <Words>3330</Words>
  <Application>Microsoft Office PowerPoint</Application>
  <PresentationFormat>Widescreen</PresentationFormat>
  <Paragraphs>200</Paragraphs>
  <Slides>30</Slides>
  <Notes>0</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30</vt:i4>
      </vt:variant>
    </vt:vector>
  </HeadingPairs>
  <TitlesOfParts>
    <vt:vector size="45" baseType="lpstr">
      <vt:lpstr>Adobe Heiti Std R</vt:lpstr>
      <vt:lpstr>Adobe Ming Std L</vt:lpstr>
      <vt:lpstr>Aharoni</vt:lpstr>
      <vt:lpstr>Arial</vt:lpstr>
      <vt:lpstr>Calibri</vt:lpstr>
      <vt:lpstr>Calibri Light</vt:lpstr>
      <vt:lpstr>Calisto MT</vt:lpstr>
      <vt:lpstr>Century Gothic</vt:lpstr>
      <vt:lpstr>Corbel</vt:lpstr>
      <vt:lpstr>Segoe UI Light</vt:lpstr>
      <vt:lpstr>Times New Roman</vt:lpstr>
      <vt:lpstr>Wingdings 2</vt:lpstr>
      <vt:lpstr>Frame</vt:lpstr>
      <vt:lpstr>Office Theme</vt:lpstr>
      <vt:lpstr>Office Theme</vt:lpstr>
      <vt:lpstr>Seminar Course  Steam turbines in Thermal power plants.</vt:lpstr>
      <vt:lpstr>Title of the study</vt:lpstr>
      <vt:lpstr>INTRODUCTION</vt:lpstr>
      <vt:lpstr>Objective of study</vt:lpstr>
      <vt:lpstr>Methodology of the study </vt:lpstr>
      <vt:lpstr>PowerPoint Presentation</vt:lpstr>
      <vt:lpstr>Literature background of the topic</vt:lpstr>
      <vt:lpstr>Steam</vt:lpstr>
      <vt:lpstr>Introduction of Thermal Power Plant</vt:lpstr>
      <vt:lpstr>General Layout</vt:lpstr>
      <vt:lpstr>Working principle.</vt:lpstr>
      <vt:lpstr>STEAM TURBINE</vt:lpstr>
      <vt:lpstr>Parts of Steam turbine.</vt:lpstr>
      <vt:lpstr>PowerPoint Presentation</vt:lpstr>
      <vt:lpstr>How are Steam Turbines Classified? </vt:lpstr>
      <vt:lpstr>Classification of Steam turbine</vt:lpstr>
      <vt:lpstr>1 Type of flow</vt:lpstr>
      <vt:lpstr>2 Types of Turbine</vt:lpstr>
      <vt:lpstr>Reaction Turbine                Impulse Turbine</vt:lpstr>
      <vt:lpstr>PowerPoint Presentation</vt:lpstr>
      <vt:lpstr>Stages in turbine.</vt:lpstr>
      <vt:lpstr>Turbine Efficiency</vt:lpstr>
      <vt:lpstr>Thermodynamic Analysis.</vt:lpstr>
      <vt:lpstr>Turbine Selection</vt:lpstr>
      <vt:lpstr>Steam Turbine Applications </vt:lpstr>
      <vt:lpstr>PowerPoint Presentation</vt:lpstr>
      <vt:lpstr>PowerPoint Presentation</vt:lpstr>
      <vt:lpstr>PowerPoint Presentation</vt:lpstr>
      <vt:lpstr>How Can A Steam Turbine Be Improved?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Course  Steam turbines in Thermal power plants.</dc:title>
  <dc:creator>VENKATA SAI JAI HARSHA</dc:creator>
  <cp:lastModifiedBy>VENKATA SAI JAI HARSHA</cp:lastModifiedBy>
  <cp:revision>23</cp:revision>
  <dcterms:created xsi:type="dcterms:W3CDTF">2021-11-21T08:57:22Z</dcterms:created>
  <dcterms:modified xsi:type="dcterms:W3CDTF">2021-11-26T10:48:51Z</dcterms:modified>
</cp:coreProperties>
</file>