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p:scale>
          <a:sx n="100" d="100"/>
          <a:sy n="100" d="100"/>
        </p:scale>
        <p:origin x="216"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29D8-91DE-E63D-99DC-43266B1CFA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F6D4AB-8F0D-9706-DDB3-92AAC76AE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837AA3-996A-F642-39FE-1BA587E978F5}"/>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5" name="Footer Placeholder 4">
            <a:extLst>
              <a:ext uri="{FF2B5EF4-FFF2-40B4-BE49-F238E27FC236}">
                <a16:creationId xmlns:a16="http://schemas.microsoft.com/office/drawing/2014/main" id="{6ED8A7C6-97FC-8561-23BA-90C6D6DD6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15646-3B55-50E2-5E73-34134CF93920}"/>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301843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A24F-573A-27B7-6303-9E657092D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D54EEF-D0A0-FF76-B173-62230BD75B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4E9F4C-0421-7E37-8514-17F7B28B16E4}"/>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5" name="Footer Placeholder 4">
            <a:extLst>
              <a:ext uri="{FF2B5EF4-FFF2-40B4-BE49-F238E27FC236}">
                <a16:creationId xmlns:a16="http://schemas.microsoft.com/office/drawing/2014/main" id="{4A45F015-9CB7-EC80-6D18-FA98BCFB4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83A53-14D1-B970-95BF-7EAADFE41FAE}"/>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4442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67E96-4104-4EA2-C118-59A868874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2A1EE-8A22-F67F-7841-D646C15D9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655AB-8AB2-7233-807D-67EDB773FD0F}"/>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5" name="Footer Placeholder 4">
            <a:extLst>
              <a:ext uri="{FF2B5EF4-FFF2-40B4-BE49-F238E27FC236}">
                <a16:creationId xmlns:a16="http://schemas.microsoft.com/office/drawing/2014/main" id="{7E16C308-D426-557E-7789-7ED78B7FC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32044-A492-8CC1-F7A6-88B14457A2EE}"/>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5309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9029-F990-C9B4-D8A1-2D0798118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358E13-22F9-8D14-5A22-54078AD12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7A65B-8CCE-BC0E-A0F4-B72B05B55DDE}"/>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5" name="Footer Placeholder 4">
            <a:extLst>
              <a:ext uri="{FF2B5EF4-FFF2-40B4-BE49-F238E27FC236}">
                <a16:creationId xmlns:a16="http://schemas.microsoft.com/office/drawing/2014/main" id="{6466764E-E439-BFDF-FF2B-04AFAB11A2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B800C-8A83-E77D-1911-E0A461CB6304}"/>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302776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7494-2291-6640-4D8B-C5A4C5FAF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FF14EF-F8EB-917F-A5D2-CB433F161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B5262-AC34-12CE-B114-8656FA06CFF3}"/>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5" name="Footer Placeholder 4">
            <a:extLst>
              <a:ext uri="{FF2B5EF4-FFF2-40B4-BE49-F238E27FC236}">
                <a16:creationId xmlns:a16="http://schemas.microsoft.com/office/drawing/2014/main" id="{95340A07-0D1A-3E65-C04A-2C214FD6A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5171F-43DF-CD1A-6EB6-E1C5854400D4}"/>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2646052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882E-7AA6-110E-EF70-95C34FC95D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D8F9FE-00CF-3739-A8EC-2EBF5856E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F45549-C7D7-A3D6-3EC1-689A99F30E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5341B8-6078-2B91-F764-87DD03744233}"/>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6" name="Footer Placeholder 5">
            <a:extLst>
              <a:ext uri="{FF2B5EF4-FFF2-40B4-BE49-F238E27FC236}">
                <a16:creationId xmlns:a16="http://schemas.microsoft.com/office/drawing/2014/main" id="{30B27BCF-8EDC-E981-B07F-1FA6C62181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C79B3-034E-D143-AD74-95CB4911A661}"/>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1866601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EAB7-125A-0FF0-143A-96545AE215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6525CC-B9AE-EB0D-4BE1-6670A52BE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3CD0C-AB32-110A-4348-4C3C9EBFF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FFB964-DFFF-47C3-F642-CB1E5C2C1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5B9372-26C8-3AD5-7DCA-C8EEC1633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7FD814-3DA5-5E86-885C-8F285CEE9136}"/>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8" name="Footer Placeholder 7">
            <a:extLst>
              <a:ext uri="{FF2B5EF4-FFF2-40B4-BE49-F238E27FC236}">
                <a16:creationId xmlns:a16="http://schemas.microsoft.com/office/drawing/2014/main" id="{9B309279-4315-162C-3360-1DA9945C6F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1F030E-7F77-0E96-56EA-31204DB28E07}"/>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169576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6A1B-DB6F-39DE-7310-9AEC40B76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757A57-ABFF-E28F-D811-41FAE29DFA62}"/>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4" name="Footer Placeholder 3">
            <a:extLst>
              <a:ext uri="{FF2B5EF4-FFF2-40B4-BE49-F238E27FC236}">
                <a16:creationId xmlns:a16="http://schemas.microsoft.com/office/drawing/2014/main" id="{4F87D9BB-F134-AE7F-4D9C-6AC2ECDB45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B29A80-4E7C-61AD-899D-939BB9DFD83D}"/>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352933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67A6B-6A76-9AA6-DF59-638E1841E750}"/>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3" name="Footer Placeholder 2">
            <a:extLst>
              <a:ext uri="{FF2B5EF4-FFF2-40B4-BE49-F238E27FC236}">
                <a16:creationId xmlns:a16="http://schemas.microsoft.com/office/drawing/2014/main" id="{ED765EFE-ED2D-59E7-124F-B4BCEA32CD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9C4C1A-D982-8FAB-DF8F-354183C35E7B}"/>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292878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1334-7737-00B5-21E6-21F009628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026E2C-992A-3E8D-DA3B-56AB8481B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D062BC-1E64-75C2-8C56-304F5486B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30DA0-C35C-2809-B6F7-45CD6410F39B}"/>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6" name="Footer Placeholder 5">
            <a:extLst>
              <a:ext uri="{FF2B5EF4-FFF2-40B4-BE49-F238E27FC236}">
                <a16:creationId xmlns:a16="http://schemas.microsoft.com/office/drawing/2014/main" id="{F2250BE1-F1F9-A568-8B31-F3FB72C8FF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E3D27-3E47-C281-9A01-2D4FFBE3D3B7}"/>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364264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8202-08AB-9A8A-A54C-4FCD0C9CC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25C349-2889-EE60-9546-2486ECA90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C05C8F-ACC4-C81A-2FE3-F1A7B8308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3690A-AA18-47E4-5938-625CF31C2186}"/>
              </a:ext>
            </a:extLst>
          </p:cNvPr>
          <p:cNvSpPr>
            <a:spLocks noGrp="1"/>
          </p:cNvSpPr>
          <p:nvPr>
            <p:ph type="dt" sz="half" idx="10"/>
          </p:nvPr>
        </p:nvSpPr>
        <p:spPr/>
        <p:txBody>
          <a:bodyPr/>
          <a:lstStyle/>
          <a:p>
            <a:fld id="{199EAF5C-6EBC-4B0A-9795-4C94680C6A68}" type="datetimeFigureOut">
              <a:rPr lang="en-IN" smtClean="0"/>
              <a:t>12-08-2024</a:t>
            </a:fld>
            <a:endParaRPr lang="en-IN"/>
          </a:p>
        </p:txBody>
      </p:sp>
      <p:sp>
        <p:nvSpPr>
          <p:cNvPr id="6" name="Footer Placeholder 5">
            <a:extLst>
              <a:ext uri="{FF2B5EF4-FFF2-40B4-BE49-F238E27FC236}">
                <a16:creationId xmlns:a16="http://schemas.microsoft.com/office/drawing/2014/main" id="{1616FE2E-B8C9-443B-F454-3BB79FDE8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E09E4-CE04-78D0-74C7-6230C88D0CFA}"/>
              </a:ext>
            </a:extLst>
          </p:cNvPr>
          <p:cNvSpPr>
            <a:spLocks noGrp="1"/>
          </p:cNvSpPr>
          <p:nvPr>
            <p:ph type="sldNum" sz="quarter" idx="12"/>
          </p:nvPr>
        </p:nvSpPr>
        <p:spPr/>
        <p:txBody>
          <a:bodyPr/>
          <a:lstStyle/>
          <a:p>
            <a:fld id="{51CE5C12-D5A5-4008-8078-733E9AAC630D}" type="slidenum">
              <a:rPr lang="en-IN" smtClean="0"/>
              <a:t>‹#›</a:t>
            </a:fld>
            <a:endParaRPr lang="en-IN"/>
          </a:p>
        </p:txBody>
      </p:sp>
    </p:spTree>
    <p:extLst>
      <p:ext uri="{BB962C8B-B14F-4D97-AF65-F5344CB8AC3E}">
        <p14:creationId xmlns:p14="http://schemas.microsoft.com/office/powerpoint/2010/main" val="281157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4E7BC-8088-B31A-AE72-453816255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1AF19-31CF-D576-3408-7AEA9FDC0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BC737-1135-4DB3-7BBC-2E059702A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EAF5C-6EBC-4B0A-9795-4C94680C6A68}" type="datetimeFigureOut">
              <a:rPr lang="en-IN" smtClean="0"/>
              <a:t>12-08-2024</a:t>
            </a:fld>
            <a:endParaRPr lang="en-IN"/>
          </a:p>
        </p:txBody>
      </p:sp>
      <p:sp>
        <p:nvSpPr>
          <p:cNvPr id="5" name="Footer Placeholder 4">
            <a:extLst>
              <a:ext uri="{FF2B5EF4-FFF2-40B4-BE49-F238E27FC236}">
                <a16:creationId xmlns:a16="http://schemas.microsoft.com/office/drawing/2014/main" id="{5160DC59-74CC-70A7-C0D5-FFB476562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390177-3546-9BCB-7445-B6FD27715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E5C12-D5A5-4008-8078-733E9AAC630D}" type="slidenum">
              <a:rPr lang="en-IN" smtClean="0"/>
              <a:t>‹#›</a:t>
            </a:fld>
            <a:endParaRPr lang="en-IN"/>
          </a:p>
        </p:txBody>
      </p:sp>
    </p:spTree>
    <p:extLst>
      <p:ext uri="{BB962C8B-B14F-4D97-AF65-F5344CB8AC3E}">
        <p14:creationId xmlns:p14="http://schemas.microsoft.com/office/powerpoint/2010/main" val="135772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igajananahegde@gamil.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4DC22B-247B-425E-1757-8A8305E29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 y="19664"/>
            <a:ext cx="12192000" cy="6858000"/>
          </a:xfrm>
          <a:prstGeom prst="rect">
            <a:avLst/>
          </a:prstGeom>
        </p:spPr>
      </p:pic>
      <p:sp>
        <p:nvSpPr>
          <p:cNvPr id="9" name="TextBox 8">
            <a:extLst>
              <a:ext uri="{FF2B5EF4-FFF2-40B4-BE49-F238E27FC236}">
                <a16:creationId xmlns:a16="http://schemas.microsoft.com/office/drawing/2014/main" id="{7EFEAE49-89C7-6EB6-7319-65D6C7814DEC}"/>
              </a:ext>
            </a:extLst>
          </p:cNvPr>
          <p:cNvSpPr txBox="1"/>
          <p:nvPr/>
        </p:nvSpPr>
        <p:spPr>
          <a:xfrm>
            <a:off x="7433187" y="5887065"/>
            <a:ext cx="4404851" cy="923330"/>
          </a:xfrm>
          <a:prstGeom prst="rect">
            <a:avLst/>
          </a:prstGeom>
          <a:noFill/>
        </p:spPr>
        <p:txBody>
          <a:bodyPr wrap="square" rtlCol="0">
            <a:spAutoFit/>
          </a:bodyPr>
          <a:lstStyle/>
          <a:p>
            <a:r>
              <a:rPr lang="en-IN" dirty="0"/>
              <a:t>BY: Jai Gajanana Hegde</a:t>
            </a:r>
          </a:p>
          <a:p>
            <a:r>
              <a:rPr lang="en-IN" dirty="0">
                <a:hlinkClick r:id="rId3"/>
              </a:rPr>
              <a:t>jaigajananahegde@gamil.com</a:t>
            </a:r>
            <a:endParaRPr lang="en-IN" dirty="0"/>
          </a:p>
          <a:p>
            <a:endParaRPr lang="en-IN" dirty="0"/>
          </a:p>
        </p:txBody>
      </p:sp>
    </p:spTree>
    <p:extLst>
      <p:ext uri="{BB962C8B-B14F-4D97-AF65-F5344CB8AC3E}">
        <p14:creationId xmlns:p14="http://schemas.microsoft.com/office/powerpoint/2010/main" val="278247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2BA44DD-FC75-6363-DF20-62EA2428F1B2}"/>
              </a:ext>
            </a:extLst>
          </p:cNvPr>
          <p:cNvSpPr/>
          <p:nvPr/>
        </p:nvSpPr>
        <p:spPr>
          <a:xfrm>
            <a:off x="838118" y="580069"/>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6" name="TextBox 5">
            <a:extLst>
              <a:ext uri="{FF2B5EF4-FFF2-40B4-BE49-F238E27FC236}">
                <a16:creationId xmlns:a16="http://schemas.microsoft.com/office/drawing/2014/main" id="{8B3378AB-5FA6-F8EA-83DA-F0C80D210737}"/>
              </a:ext>
            </a:extLst>
          </p:cNvPr>
          <p:cNvSpPr txBox="1"/>
          <p:nvPr/>
        </p:nvSpPr>
        <p:spPr>
          <a:xfrm>
            <a:off x="1278194" y="2998839"/>
            <a:ext cx="10751736" cy="2585323"/>
          </a:xfrm>
          <a:prstGeom prst="rect">
            <a:avLst/>
          </a:prstGeom>
          <a:noFill/>
        </p:spPr>
        <p:txBody>
          <a:bodyPr wrap="square">
            <a:spAutoFit/>
          </a:bodyPr>
          <a:lstStyle/>
          <a:p>
            <a:r>
              <a:rPr lang="en-IN" dirty="0"/>
              <a:t>Investment is a game of understanding historic data of investment objects under</a:t>
            </a:r>
          </a:p>
          <a:p>
            <a:r>
              <a:rPr lang="en-IN" dirty="0"/>
              <a:t>different events but it is still a game of chances to minimize the risk we apply analytics</a:t>
            </a:r>
          </a:p>
          <a:p>
            <a:r>
              <a:rPr lang="en-IN" dirty="0"/>
              <a:t>to find the equilibrium investment.</a:t>
            </a:r>
          </a:p>
          <a:p>
            <a:endParaRPr lang="en-IN" dirty="0"/>
          </a:p>
          <a:p>
            <a:r>
              <a:rPr lang="en-IN" dirty="0"/>
              <a:t>To understand the Foreign direct investment in India for the last 17 years from 2000-01</a:t>
            </a:r>
          </a:p>
          <a:p>
            <a:r>
              <a:rPr lang="en-IN" dirty="0"/>
              <a:t>to 2016-17. This dataset contains sector and financial year-wise data of FDI in India</a:t>
            </a:r>
          </a:p>
          <a:p>
            <a:r>
              <a:rPr lang="en-IN" dirty="0"/>
              <a:t>Sector-wise investment analysis Year-wise investment analysis.</a:t>
            </a:r>
          </a:p>
          <a:p>
            <a:r>
              <a:rPr lang="en-IN" dirty="0"/>
              <a:t>Find key metrics and factors and show the meaningful relationships between</a:t>
            </a:r>
          </a:p>
          <a:p>
            <a:r>
              <a:rPr lang="en-IN" dirty="0"/>
              <a:t>attributes. Do your own research and come up with your findings</a:t>
            </a:r>
          </a:p>
        </p:txBody>
      </p:sp>
    </p:spTree>
    <p:extLst>
      <p:ext uri="{BB962C8B-B14F-4D97-AF65-F5344CB8AC3E}">
        <p14:creationId xmlns:p14="http://schemas.microsoft.com/office/powerpoint/2010/main" val="228531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8F439EF-5872-C5EB-1231-51E0EC7C5792}"/>
              </a:ext>
            </a:extLst>
          </p:cNvPr>
          <p:cNvSpPr/>
          <p:nvPr/>
        </p:nvSpPr>
        <p:spPr>
          <a:xfrm>
            <a:off x="481996" y="477532"/>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6" name="Picture 5">
            <a:extLst>
              <a:ext uri="{FF2B5EF4-FFF2-40B4-BE49-F238E27FC236}">
                <a16:creationId xmlns:a16="http://schemas.microsoft.com/office/drawing/2014/main" id="{EE5D2496-8B09-A537-F4AF-FBF6327DA71C}"/>
              </a:ext>
            </a:extLst>
          </p:cNvPr>
          <p:cNvPicPr>
            <a:picLocks noChangeAspect="1"/>
          </p:cNvPicPr>
          <p:nvPr/>
        </p:nvPicPr>
        <p:blipFill>
          <a:blip r:embed="rId2"/>
          <a:stretch>
            <a:fillRect/>
          </a:stretch>
        </p:blipFill>
        <p:spPr>
          <a:xfrm>
            <a:off x="914400" y="2284125"/>
            <a:ext cx="5987845" cy="4573875"/>
          </a:xfrm>
          <a:prstGeom prst="rect">
            <a:avLst/>
          </a:prstGeom>
        </p:spPr>
      </p:pic>
      <p:sp>
        <p:nvSpPr>
          <p:cNvPr id="8" name="TextBox 7">
            <a:extLst>
              <a:ext uri="{FF2B5EF4-FFF2-40B4-BE49-F238E27FC236}">
                <a16:creationId xmlns:a16="http://schemas.microsoft.com/office/drawing/2014/main" id="{FE7692B6-9949-4FEF-C1E2-C5A7AD8F37E7}"/>
              </a:ext>
            </a:extLst>
          </p:cNvPr>
          <p:cNvSpPr txBox="1"/>
          <p:nvPr/>
        </p:nvSpPr>
        <p:spPr>
          <a:xfrm>
            <a:off x="7285704" y="2210449"/>
            <a:ext cx="4906296" cy="2031325"/>
          </a:xfrm>
          <a:prstGeom prst="rect">
            <a:avLst/>
          </a:prstGeom>
          <a:noFill/>
        </p:spPr>
        <p:txBody>
          <a:bodyPr wrap="square">
            <a:spAutoFit/>
          </a:bodyPr>
          <a:lstStyle/>
          <a:p>
            <a:r>
              <a:rPr lang="en-US" b="0" i="0" dirty="0">
                <a:solidFill>
                  <a:srgbClr val="000000"/>
                </a:solidFill>
                <a:effectLst/>
                <a:highlight>
                  <a:srgbClr val="FFFFFF"/>
                </a:highlight>
                <a:latin typeface="Helvetica Neue"/>
              </a:rPr>
              <a:t>The line plot shows a significant increase in total FDI in India from 2004-05 to 2008-09, followed by some fluctuations. After a dip around 2012-13, investments have consistently risen, peaking in 2016-17. This indicates an overall positive trend in FDI over the analyzed period.</a:t>
            </a:r>
            <a:endParaRPr lang="en-IN" dirty="0"/>
          </a:p>
        </p:txBody>
      </p:sp>
    </p:spTree>
    <p:extLst>
      <p:ext uri="{BB962C8B-B14F-4D97-AF65-F5344CB8AC3E}">
        <p14:creationId xmlns:p14="http://schemas.microsoft.com/office/powerpoint/2010/main" val="246916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1917AB5-19E3-C853-7D17-643AE6275E89}"/>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6" name="Picture 5">
            <a:extLst>
              <a:ext uri="{FF2B5EF4-FFF2-40B4-BE49-F238E27FC236}">
                <a16:creationId xmlns:a16="http://schemas.microsoft.com/office/drawing/2014/main" id="{DBC33C42-5CCC-0FF2-8B75-B45E3142F254}"/>
              </a:ext>
            </a:extLst>
          </p:cNvPr>
          <p:cNvPicPr>
            <a:picLocks noChangeAspect="1"/>
          </p:cNvPicPr>
          <p:nvPr/>
        </p:nvPicPr>
        <p:blipFill>
          <a:blip r:embed="rId2"/>
          <a:stretch>
            <a:fillRect/>
          </a:stretch>
        </p:blipFill>
        <p:spPr>
          <a:xfrm>
            <a:off x="679059" y="1013768"/>
            <a:ext cx="10116761" cy="4089174"/>
          </a:xfrm>
          <a:prstGeom prst="rect">
            <a:avLst/>
          </a:prstGeom>
        </p:spPr>
      </p:pic>
      <p:sp>
        <p:nvSpPr>
          <p:cNvPr id="8" name="TextBox 7">
            <a:extLst>
              <a:ext uri="{FF2B5EF4-FFF2-40B4-BE49-F238E27FC236}">
                <a16:creationId xmlns:a16="http://schemas.microsoft.com/office/drawing/2014/main" id="{C99BEC36-54BC-5327-B040-4895BAAE43D2}"/>
              </a:ext>
            </a:extLst>
          </p:cNvPr>
          <p:cNvSpPr txBox="1"/>
          <p:nvPr/>
        </p:nvSpPr>
        <p:spPr>
          <a:xfrm>
            <a:off x="526026" y="4615764"/>
            <a:ext cx="10269794" cy="2308324"/>
          </a:xfrm>
          <a:prstGeom prst="rect">
            <a:avLst/>
          </a:prstGeom>
          <a:noFill/>
        </p:spPr>
        <p:txBody>
          <a:bodyPr wrap="square">
            <a:spAutoFit/>
          </a:bodyPr>
          <a:lstStyle/>
          <a:p>
            <a:pPr algn="l"/>
            <a:r>
              <a:rPr lang="en-US" b="1" i="0" dirty="0">
                <a:solidFill>
                  <a:srgbClr val="000000"/>
                </a:solidFill>
                <a:effectLst/>
                <a:highlight>
                  <a:srgbClr val="FFFFFF"/>
                </a:highlight>
                <a:latin typeface="Helvetica Neue"/>
              </a:rPr>
              <a:t>Key Takeaways</a:t>
            </a:r>
          </a:p>
          <a:p>
            <a:pPr algn="l">
              <a:buFont typeface="Arial" panose="020B0604020202020204" pitchFamily="34" charset="0"/>
              <a:buChar char="•"/>
            </a:pPr>
            <a:r>
              <a:rPr lang="en-US" b="0" i="0" dirty="0">
                <a:solidFill>
                  <a:srgbClr val="000000"/>
                </a:solidFill>
                <a:effectLst/>
                <a:highlight>
                  <a:srgbClr val="FFFFFF"/>
                </a:highlight>
                <a:latin typeface="Helvetica Neue"/>
              </a:rPr>
              <a:t>The </a:t>
            </a:r>
            <a:r>
              <a:rPr lang="en-US" b="1" i="0" dirty="0">
                <a:solidFill>
                  <a:srgbClr val="000000"/>
                </a:solidFill>
                <a:effectLst/>
                <a:highlight>
                  <a:srgbClr val="FFFFFF"/>
                </a:highlight>
                <a:latin typeface="Helvetica Neue"/>
              </a:rPr>
              <a:t>Services Sector</a:t>
            </a:r>
            <a:r>
              <a:rPr lang="en-US" b="0" i="0" dirty="0">
                <a:solidFill>
                  <a:srgbClr val="000000"/>
                </a:solidFill>
                <a:effectLst/>
                <a:highlight>
                  <a:srgbClr val="FFFFFF"/>
                </a:highlight>
                <a:latin typeface="Helvetica Neue"/>
              </a:rPr>
              <a:t> and </a:t>
            </a:r>
            <a:r>
              <a:rPr lang="en-US" b="1" i="0" dirty="0">
                <a:solidFill>
                  <a:srgbClr val="000000"/>
                </a:solidFill>
                <a:effectLst/>
                <a:highlight>
                  <a:srgbClr val="FFFFFF"/>
                </a:highlight>
                <a:latin typeface="Helvetica Neue"/>
              </a:rPr>
              <a:t>Construction Development</a:t>
            </a:r>
            <a:r>
              <a:rPr lang="en-US" b="0" i="0" dirty="0">
                <a:solidFill>
                  <a:srgbClr val="000000"/>
                </a:solidFill>
                <a:effectLst/>
                <a:highlight>
                  <a:srgbClr val="FFFFFF"/>
                </a:highlight>
                <a:latin typeface="Helvetica Neue"/>
              </a:rPr>
              <a:t> are the biggest attractors of FDI.</a:t>
            </a:r>
          </a:p>
          <a:p>
            <a:pPr algn="l">
              <a:buFont typeface="Arial" panose="020B0604020202020204" pitchFamily="34" charset="0"/>
              <a:buChar char="•"/>
            </a:pPr>
            <a:r>
              <a:rPr lang="en-US" b="0" i="0" dirty="0">
                <a:solidFill>
                  <a:srgbClr val="000000"/>
                </a:solidFill>
                <a:effectLst/>
                <a:highlight>
                  <a:srgbClr val="FFFFFF"/>
                </a:highlight>
                <a:latin typeface="Helvetica Neue"/>
              </a:rPr>
              <a:t>Technology and industrial sectors like </a:t>
            </a:r>
            <a:r>
              <a:rPr lang="en-US" b="1" i="0" dirty="0">
                <a:solidFill>
                  <a:srgbClr val="000000"/>
                </a:solidFill>
                <a:effectLst/>
                <a:highlight>
                  <a:srgbClr val="FFFFFF"/>
                </a:highlight>
                <a:latin typeface="Helvetica Neue"/>
              </a:rPr>
              <a:t>Computer Software &amp; Hardware</a:t>
            </a:r>
            <a:r>
              <a:rPr lang="en-US" b="0" i="0" dirty="0">
                <a:solidFill>
                  <a:srgbClr val="000000"/>
                </a:solidFill>
                <a:effectLst/>
                <a:highlight>
                  <a:srgbClr val="FFFFFF"/>
                </a:highlight>
                <a:latin typeface="Helvetica Neue"/>
              </a:rPr>
              <a:t> and </a:t>
            </a:r>
            <a:r>
              <a:rPr lang="en-US" b="1" i="0" dirty="0">
                <a:solidFill>
                  <a:srgbClr val="000000"/>
                </a:solidFill>
                <a:effectLst/>
                <a:highlight>
                  <a:srgbClr val="FFFFFF"/>
                </a:highlight>
                <a:latin typeface="Helvetica Neue"/>
              </a:rPr>
              <a:t>Telecommunications</a:t>
            </a:r>
            <a:r>
              <a:rPr lang="en-US" b="0" i="0" dirty="0">
                <a:solidFill>
                  <a:srgbClr val="000000"/>
                </a:solidFill>
                <a:effectLst/>
                <a:highlight>
                  <a:srgbClr val="FFFFFF"/>
                </a:highlight>
                <a:latin typeface="Helvetica Neue"/>
              </a:rPr>
              <a:t> are also major recipients.</a:t>
            </a:r>
          </a:p>
          <a:p>
            <a:pPr algn="l">
              <a:buFont typeface="Arial" panose="020B0604020202020204" pitchFamily="34" charset="0"/>
              <a:buChar char="•"/>
            </a:pPr>
            <a:r>
              <a:rPr lang="en-US" b="0" i="0" dirty="0">
                <a:solidFill>
                  <a:srgbClr val="000000"/>
                </a:solidFill>
                <a:effectLst/>
                <a:highlight>
                  <a:srgbClr val="FFFFFF"/>
                </a:highlight>
                <a:latin typeface="Helvetica Neue"/>
              </a:rPr>
              <a:t>Traditional and niche sectors received less investment, highlighting potential areas for policy focus or growth opportunities.</a:t>
            </a:r>
          </a:p>
          <a:p>
            <a:pPr algn="l"/>
            <a:r>
              <a:rPr lang="en-US" b="0" i="0" dirty="0">
                <a:solidFill>
                  <a:srgbClr val="000000"/>
                </a:solidFill>
                <a:effectLst/>
                <a:highlight>
                  <a:srgbClr val="FFFFFF"/>
                </a:highlight>
                <a:latin typeface="Helvetica Neue"/>
              </a:rPr>
              <a:t>This visualization clearly shows which sectors have attracted the most foreign investment, providing insights into economic priorities and investment trends.</a:t>
            </a:r>
          </a:p>
        </p:txBody>
      </p:sp>
    </p:spTree>
    <p:extLst>
      <p:ext uri="{BB962C8B-B14F-4D97-AF65-F5344CB8AC3E}">
        <p14:creationId xmlns:p14="http://schemas.microsoft.com/office/powerpoint/2010/main" val="33085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0210C3B-D177-033F-D820-528B0643C325}"/>
              </a:ext>
            </a:extLst>
          </p:cNvPr>
          <p:cNvSpPr/>
          <p:nvPr/>
        </p:nvSpPr>
        <p:spPr>
          <a:xfrm>
            <a:off x="501660" y="439909"/>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6" name="Picture 5">
            <a:extLst>
              <a:ext uri="{FF2B5EF4-FFF2-40B4-BE49-F238E27FC236}">
                <a16:creationId xmlns:a16="http://schemas.microsoft.com/office/drawing/2014/main" id="{34AEEDF3-0902-685A-53A5-B399D92E368A}"/>
              </a:ext>
            </a:extLst>
          </p:cNvPr>
          <p:cNvPicPr>
            <a:picLocks noChangeAspect="1"/>
          </p:cNvPicPr>
          <p:nvPr/>
        </p:nvPicPr>
        <p:blipFill>
          <a:blip r:embed="rId2"/>
          <a:stretch>
            <a:fillRect/>
          </a:stretch>
        </p:blipFill>
        <p:spPr>
          <a:xfrm>
            <a:off x="242386" y="1143293"/>
            <a:ext cx="11707225" cy="3694251"/>
          </a:xfrm>
          <a:prstGeom prst="rect">
            <a:avLst/>
          </a:prstGeom>
        </p:spPr>
      </p:pic>
      <p:sp>
        <p:nvSpPr>
          <p:cNvPr id="8" name="TextBox 7">
            <a:extLst>
              <a:ext uri="{FF2B5EF4-FFF2-40B4-BE49-F238E27FC236}">
                <a16:creationId xmlns:a16="http://schemas.microsoft.com/office/drawing/2014/main" id="{7E1BF230-4B45-408A-400E-26AB9D9AD1E8}"/>
              </a:ext>
            </a:extLst>
          </p:cNvPr>
          <p:cNvSpPr txBox="1"/>
          <p:nvPr/>
        </p:nvSpPr>
        <p:spPr>
          <a:xfrm>
            <a:off x="717970" y="4837544"/>
            <a:ext cx="11087577" cy="1754326"/>
          </a:xfrm>
          <a:prstGeom prst="rect">
            <a:avLst/>
          </a:prstGeom>
          <a:noFill/>
        </p:spPr>
        <p:txBody>
          <a:bodyPr wrap="square">
            <a:spAutoFit/>
          </a:bodyPr>
          <a:lstStyle/>
          <a:p>
            <a:pPr algn="l"/>
            <a:r>
              <a:rPr lang="en-US" b="1" i="0" dirty="0">
                <a:solidFill>
                  <a:srgbClr val="000000"/>
                </a:solidFill>
                <a:effectLst/>
                <a:highlight>
                  <a:srgbClr val="FFFFFF"/>
                </a:highlight>
                <a:latin typeface="Helvetica Neue"/>
              </a:rPr>
              <a:t>Key Insights</a:t>
            </a:r>
          </a:p>
          <a:p>
            <a:pPr algn="l">
              <a:buFont typeface="Arial" panose="020B0604020202020204" pitchFamily="34" charset="0"/>
              <a:buChar char="•"/>
            </a:pPr>
            <a:r>
              <a:rPr lang="en-US" b="0" i="0" dirty="0">
                <a:solidFill>
                  <a:srgbClr val="000000"/>
                </a:solidFill>
                <a:effectLst/>
                <a:highlight>
                  <a:srgbClr val="FFFFFF"/>
                </a:highlight>
                <a:latin typeface="Helvetica Neue"/>
              </a:rPr>
              <a:t>The </a:t>
            </a:r>
            <a:r>
              <a:rPr lang="en-US" b="1" i="0" dirty="0">
                <a:solidFill>
                  <a:srgbClr val="000000"/>
                </a:solidFill>
                <a:effectLst/>
                <a:highlight>
                  <a:srgbClr val="FFFFFF"/>
                </a:highlight>
                <a:latin typeface="Helvetica Neue"/>
              </a:rPr>
              <a:t>Services Sector</a:t>
            </a:r>
            <a:r>
              <a:rPr lang="en-US" b="0" i="0" dirty="0">
                <a:solidFill>
                  <a:srgbClr val="000000"/>
                </a:solidFill>
                <a:effectLst/>
                <a:highlight>
                  <a:srgbClr val="FFFFFF"/>
                </a:highlight>
                <a:latin typeface="Helvetica Neue"/>
              </a:rPr>
              <a:t> dominates FDI, showcasing its critical economic role.</a:t>
            </a:r>
          </a:p>
          <a:p>
            <a:pPr algn="l">
              <a:buFont typeface="Arial" panose="020B0604020202020204" pitchFamily="34" charset="0"/>
              <a:buChar char="•"/>
            </a:pPr>
            <a:r>
              <a:rPr lang="en-US" b="1" i="0" dirty="0">
                <a:solidFill>
                  <a:srgbClr val="000000"/>
                </a:solidFill>
                <a:effectLst/>
                <a:highlight>
                  <a:srgbClr val="FFFFFF"/>
                </a:highlight>
                <a:latin typeface="Helvetica Neue"/>
              </a:rPr>
              <a:t>Infrastructure</a:t>
            </a:r>
            <a:r>
              <a:rPr lang="en-US" b="0" i="0" dirty="0">
                <a:solidFill>
                  <a:srgbClr val="000000"/>
                </a:solidFill>
                <a:effectLst/>
                <a:highlight>
                  <a:srgbClr val="FFFFFF"/>
                </a:highlight>
                <a:latin typeface="Helvetica Neue"/>
              </a:rPr>
              <a:t> and </a:t>
            </a:r>
            <a:r>
              <a:rPr lang="en-US" b="1" i="0" dirty="0">
                <a:solidFill>
                  <a:srgbClr val="000000"/>
                </a:solidFill>
                <a:effectLst/>
                <a:highlight>
                  <a:srgbClr val="FFFFFF"/>
                </a:highlight>
                <a:latin typeface="Helvetica Neue"/>
              </a:rPr>
              <a:t>technology</a:t>
            </a:r>
            <a:r>
              <a:rPr lang="en-US" b="0" i="0" dirty="0">
                <a:solidFill>
                  <a:srgbClr val="000000"/>
                </a:solidFill>
                <a:effectLst/>
                <a:highlight>
                  <a:srgbClr val="FFFFFF"/>
                </a:highlight>
                <a:latin typeface="Helvetica Neue"/>
              </a:rPr>
              <a:t> sectors attract major investments, reflecting development needs and growth potential.</a:t>
            </a:r>
          </a:p>
          <a:p>
            <a:pPr algn="l">
              <a:buFont typeface="Arial" panose="020B0604020202020204" pitchFamily="34" charset="0"/>
              <a:buChar char="•"/>
            </a:pPr>
            <a:r>
              <a:rPr lang="en-US" b="1" i="0" dirty="0">
                <a:solidFill>
                  <a:srgbClr val="000000"/>
                </a:solidFill>
                <a:effectLst/>
                <a:highlight>
                  <a:srgbClr val="FFFFFF"/>
                </a:highlight>
                <a:latin typeface="Helvetica Neue"/>
              </a:rPr>
              <a:t>Healthcare</a:t>
            </a:r>
            <a:r>
              <a:rPr lang="en-US" b="0" i="0" dirty="0">
                <a:solidFill>
                  <a:srgbClr val="000000"/>
                </a:solidFill>
                <a:effectLst/>
                <a:highlight>
                  <a:srgbClr val="FFFFFF"/>
                </a:highlight>
                <a:latin typeface="Helvetica Neue"/>
              </a:rPr>
              <a:t> and </a:t>
            </a:r>
            <a:r>
              <a:rPr lang="en-US" b="1" i="0" dirty="0">
                <a:solidFill>
                  <a:srgbClr val="000000"/>
                </a:solidFill>
                <a:effectLst/>
                <a:highlight>
                  <a:srgbClr val="FFFFFF"/>
                </a:highlight>
                <a:latin typeface="Helvetica Neue"/>
              </a:rPr>
              <a:t>chemical</a:t>
            </a:r>
            <a:r>
              <a:rPr lang="en-US" b="0" i="0" dirty="0">
                <a:solidFill>
                  <a:srgbClr val="000000"/>
                </a:solidFill>
                <a:effectLst/>
                <a:highlight>
                  <a:srgbClr val="FFFFFF"/>
                </a:highlight>
                <a:latin typeface="Helvetica Neue"/>
              </a:rPr>
              <a:t> industries also receive significant investments, indicating their economic importance.</a:t>
            </a:r>
          </a:p>
        </p:txBody>
      </p:sp>
    </p:spTree>
    <p:extLst>
      <p:ext uri="{BB962C8B-B14F-4D97-AF65-F5344CB8AC3E}">
        <p14:creationId xmlns:p14="http://schemas.microsoft.com/office/powerpoint/2010/main" val="57603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ED02A5-A337-433A-F7D5-AF37657C5035}"/>
              </a:ext>
            </a:extLst>
          </p:cNvPr>
          <p:cNvPicPr>
            <a:picLocks noChangeAspect="1"/>
          </p:cNvPicPr>
          <p:nvPr/>
        </p:nvPicPr>
        <p:blipFill>
          <a:blip r:embed="rId2"/>
          <a:stretch>
            <a:fillRect/>
          </a:stretch>
        </p:blipFill>
        <p:spPr>
          <a:xfrm>
            <a:off x="141193" y="1720644"/>
            <a:ext cx="7742743" cy="4826971"/>
          </a:xfrm>
          <a:prstGeom prst="rect">
            <a:avLst/>
          </a:prstGeom>
        </p:spPr>
      </p:pic>
      <p:sp>
        <p:nvSpPr>
          <p:cNvPr id="8" name="Rectangle: Rounded Corners 7">
            <a:extLst>
              <a:ext uri="{FF2B5EF4-FFF2-40B4-BE49-F238E27FC236}">
                <a16:creationId xmlns:a16="http://schemas.microsoft.com/office/drawing/2014/main" id="{6F247315-C9CD-1593-4D53-4F02ECBBDAF0}"/>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10" name="TextBox 9">
            <a:extLst>
              <a:ext uri="{FF2B5EF4-FFF2-40B4-BE49-F238E27FC236}">
                <a16:creationId xmlns:a16="http://schemas.microsoft.com/office/drawing/2014/main" id="{DC10E8AD-61D0-00EB-2EC4-7FF0ECB3F72C}"/>
              </a:ext>
            </a:extLst>
          </p:cNvPr>
          <p:cNvSpPr txBox="1"/>
          <p:nvPr/>
        </p:nvSpPr>
        <p:spPr>
          <a:xfrm>
            <a:off x="7164175" y="2287469"/>
            <a:ext cx="4886632" cy="3693319"/>
          </a:xfrm>
          <a:prstGeom prst="rect">
            <a:avLst/>
          </a:prstGeom>
          <a:noFill/>
        </p:spPr>
        <p:txBody>
          <a:bodyPr wrap="square">
            <a:spAutoFit/>
          </a:bodyPr>
          <a:lstStyle/>
          <a:p>
            <a:pPr algn="l"/>
            <a:r>
              <a:rPr lang="en-US" b="1" i="0" dirty="0">
                <a:solidFill>
                  <a:srgbClr val="000000"/>
                </a:solidFill>
                <a:effectLst/>
                <a:highlight>
                  <a:srgbClr val="FFFFFF"/>
                </a:highlight>
                <a:latin typeface="Helvetica Neue"/>
              </a:rPr>
              <a:t>Overall Insight</a:t>
            </a:r>
          </a:p>
          <a:p>
            <a:pPr algn="l">
              <a:buFont typeface="Arial" panose="020B0604020202020204" pitchFamily="34" charset="0"/>
              <a:buChar char="•"/>
            </a:pPr>
            <a:r>
              <a:rPr lang="en-US" b="0" i="0" dirty="0">
                <a:solidFill>
                  <a:srgbClr val="000000"/>
                </a:solidFill>
                <a:effectLst/>
                <a:highlight>
                  <a:srgbClr val="FFFFFF"/>
                </a:highlight>
                <a:latin typeface="Helvetica Neue"/>
              </a:rPr>
              <a:t>The consistent upward trajectory of cumulative investments highlights sustained investor confidence in the Indian market.</a:t>
            </a:r>
          </a:p>
          <a:p>
            <a:pPr algn="l">
              <a:buFont typeface="Arial" panose="020B0604020202020204" pitchFamily="34" charset="0"/>
              <a:buChar char="•"/>
            </a:pPr>
            <a:r>
              <a:rPr lang="en-US" b="0" i="0" dirty="0">
                <a:solidFill>
                  <a:srgbClr val="000000"/>
                </a:solidFill>
                <a:effectLst/>
                <a:highlight>
                  <a:srgbClr val="FFFFFF"/>
                </a:highlight>
                <a:latin typeface="Helvetica Neue"/>
              </a:rPr>
              <a:t>The period post-2005 shows a sharp increase in investment inflow, suggesting favorable economic or policy conditions during that time.</a:t>
            </a:r>
          </a:p>
          <a:p>
            <a:pPr algn="l"/>
            <a:r>
              <a:rPr lang="en-US" b="0" i="0" dirty="0">
                <a:solidFill>
                  <a:srgbClr val="000000"/>
                </a:solidFill>
                <a:effectLst/>
                <a:highlight>
                  <a:srgbClr val="FFFFFF"/>
                </a:highlight>
                <a:latin typeface="Helvetica Neue"/>
              </a:rPr>
              <a:t>This analysis helps investors and policymakers understand the long-term trend of FDI inflows into India, indicating robust and growing foreign investment interest in the country.</a:t>
            </a:r>
          </a:p>
        </p:txBody>
      </p:sp>
    </p:spTree>
    <p:extLst>
      <p:ext uri="{BB962C8B-B14F-4D97-AF65-F5344CB8AC3E}">
        <p14:creationId xmlns:p14="http://schemas.microsoft.com/office/powerpoint/2010/main" val="8568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6F9433-A233-1751-1194-257E597C6E42}"/>
              </a:ext>
            </a:extLst>
          </p:cNvPr>
          <p:cNvPicPr>
            <a:picLocks noChangeAspect="1"/>
          </p:cNvPicPr>
          <p:nvPr/>
        </p:nvPicPr>
        <p:blipFill>
          <a:blip r:embed="rId2"/>
          <a:stretch>
            <a:fillRect/>
          </a:stretch>
        </p:blipFill>
        <p:spPr>
          <a:xfrm>
            <a:off x="843258" y="1360838"/>
            <a:ext cx="10505484" cy="4867897"/>
          </a:xfrm>
          <a:prstGeom prst="rect">
            <a:avLst/>
          </a:prstGeom>
        </p:spPr>
      </p:pic>
      <p:sp>
        <p:nvSpPr>
          <p:cNvPr id="8" name="Rectangle: Rounded Corners 7">
            <a:extLst>
              <a:ext uri="{FF2B5EF4-FFF2-40B4-BE49-F238E27FC236}">
                <a16:creationId xmlns:a16="http://schemas.microsoft.com/office/drawing/2014/main" id="{D07E48C0-ED6D-1C18-0747-14BB895C1AD0}"/>
              </a:ext>
            </a:extLst>
          </p:cNvPr>
          <p:cNvSpPr/>
          <p:nvPr/>
        </p:nvSpPr>
        <p:spPr>
          <a:xfrm>
            <a:off x="619648" y="508631"/>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241949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3F5DF4-77E8-6A41-77CC-2697E29E4379}"/>
              </a:ext>
            </a:extLst>
          </p:cNvPr>
          <p:cNvSpPr txBox="1"/>
          <p:nvPr/>
        </p:nvSpPr>
        <p:spPr>
          <a:xfrm>
            <a:off x="1307690" y="2340078"/>
            <a:ext cx="9576620" cy="2308324"/>
          </a:xfrm>
          <a:prstGeom prst="rect">
            <a:avLst/>
          </a:prstGeom>
          <a:noFill/>
        </p:spPr>
        <p:txBody>
          <a:bodyPr wrap="square">
            <a:spAutoFit/>
          </a:bodyPr>
          <a:lstStyle/>
          <a:p>
            <a:pPr algn="l"/>
            <a:endParaRPr lang="en-US" b="1" dirty="0">
              <a:solidFill>
                <a:srgbClr val="000000"/>
              </a:solidFill>
              <a:highlight>
                <a:srgbClr val="FFFFFF"/>
              </a:highlight>
              <a:latin typeface="Helvetica Neue"/>
            </a:endParaRPr>
          </a:p>
          <a:p>
            <a:pPr algn="l"/>
            <a:endParaRPr lang="en-US" b="1" i="0" dirty="0">
              <a:solidFill>
                <a:srgbClr val="000000"/>
              </a:solidFill>
              <a:effectLst/>
              <a:highlight>
                <a:srgbClr val="FFFFFF"/>
              </a:highlight>
              <a:latin typeface="Helvetica Neue"/>
            </a:endParaRPr>
          </a:p>
          <a:p>
            <a:pPr algn="l"/>
            <a:r>
              <a:rPr lang="en-US" b="0" i="0" dirty="0">
                <a:solidFill>
                  <a:srgbClr val="000000"/>
                </a:solidFill>
                <a:effectLst/>
                <a:highlight>
                  <a:srgbClr val="FFFFFF"/>
                </a:highlight>
                <a:latin typeface="Helvetica Neue"/>
              </a:rPr>
              <a:t>The analysis of the Investment Concentration Ratio over the years reveals fluctuations in how concentrated FDI investments have been within the top 5 sectors. The trend towards decreasing concentration in recent years indicates positive diversification, which should be further encouraged through targeted policies and incentives. Monitoring periods of high concentration and ensuring balanced growth across sectors will help in sustaining a robust and diversified economic environment attractive to foreign investors.</a:t>
            </a:r>
          </a:p>
        </p:txBody>
      </p:sp>
      <p:sp>
        <p:nvSpPr>
          <p:cNvPr id="7" name="Rectangle: Rounded Corners 6">
            <a:extLst>
              <a:ext uri="{FF2B5EF4-FFF2-40B4-BE49-F238E27FC236}">
                <a16:creationId xmlns:a16="http://schemas.microsoft.com/office/drawing/2014/main" id="{DE264295-F363-65E3-B900-EC8319BDB227}"/>
              </a:ext>
            </a:extLst>
          </p:cNvPr>
          <p:cNvSpPr/>
          <p:nvPr/>
        </p:nvSpPr>
        <p:spPr>
          <a:xfrm>
            <a:off x="619648" y="508631"/>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p>
        </p:txBody>
      </p:sp>
    </p:spTree>
    <p:extLst>
      <p:ext uri="{BB962C8B-B14F-4D97-AF65-F5344CB8AC3E}">
        <p14:creationId xmlns:p14="http://schemas.microsoft.com/office/powerpoint/2010/main" val="168557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224848-0FB2-82D0-5261-4A7C20D1C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329" y="862064"/>
            <a:ext cx="7247341" cy="4351338"/>
          </a:xfrm>
        </p:spPr>
      </p:pic>
    </p:spTree>
    <p:extLst>
      <p:ext uri="{BB962C8B-B14F-4D97-AF65-F5344CB8AC3E}">
        <p14:creationId xmlns:p14="http://schemas.microsoft.com/office/powerpoint/2010/main" val="1159509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417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Demi Cond</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Jaigajanana Hegde</dc:creator>
  <cp:lastModifiedBy>Jaigajanana Hegde</cp:lastModifiedBy>
  <cp:revision>2</cp:revision>
  <dcterms:created xsi:type="dcterms:W3CDTF">2024-08-12T13:25:52Z</dcterms:created>
  <dcterms:modified xsi:type="dcterms:W3CDTF">2024-08-12T13:52:25Z</dcterms:modified>
</cp:coreProperties>
</file>