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34"/>
  </p:notesMasterIdLst>
  <p:handoutMasterIdLst>
    <p:handoutMasterId r:id="rId35"/>
  </p:handoutMasterIdLst>
  <p:sldIdLst>
    <p:sldId id="269" r:id="rId3"/>
    <p:sldId id="266" r:id="rId4"/>
    <p:sldId id="271" r:id="rId5"/>
    <p:sldId id="272" r:id="rId6"/>
    <p:sldId id="278" r:id="rId7"/>
    <p:sldId id="273" r:id="rId8"/>
    <p:sldId id="284" r:id="rId9"/>
    <p:sldId id="311" r:id="rId10"/>
    <p:sldId id="296" r:id="rId11"/>
    <p:sldId id="313" r:id="rId12"/>
    <p:sldId id="312" r:id="rId13"/>
    <p:sldId id="279" r:id="rId14"/>
    <p:sldId id="291" r:id="rId15"/>
    <p:sldId id="280" r:id="rId16"/>
    <p:sldId id="310" r:id="rId17"/>
    <p:sldId id="309" r:id="rId18"/>
    <p:sldId id="297" r:id="rId19"/>
    <p:sldId id="307" r:id="rId20"/>
    <p:sldId id="308" r:id="rId21"/>
    <p:sldId id="282" r:id="rId22"/>
    <p:sldId id="301" r:id="rId23"/>
    <p:sldId id="289" r:id="rId24"/>
    <p:sldId id="295" r:id="rId25"/>
    <p:sldId id="299" r:id="rId26"/>
    <p:sldId id="303" r:id="rId27"/>
    <p:sldId id="304" r:id="rId28"/>
    <p:sldId id="300" r:id="rId29"/>
    <p:sldId id="294" r:id="rId30"/>
    <p:sldId id="305" r:id="rId31"/>
    <p:sldId id="293" r:id="rId32"/>
    <p:sldId id="27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FF99"/>
    <a:srgbClr val="CCCCFF"/>
    <a:srgbClr val="66CCFF"/>
    <a:srgbClr val="99CCFF"/>
    <a:srgbClr val="9999FF"/>
    <a:srgbClr val="CCFF66"/>
    <a:srgbClr val="66FF66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0090" autoAdjust="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70A45F-59B0-48F0-AEB2-3775FCDB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7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55D2-9ED9-4B2E-867D-13D16B9A636A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26C0-9B22-42E5-B80F-28050DC83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 this slide!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 this slide!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 this slide!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126C0-9B22-42E5-B80F-28050DC838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21,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imationfactory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6" y="0"/>
            <a:ext cx="9146628" cy="5029200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00200" y="5039710"/>
            <a:ext cx="6781800" cy="143729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2060"/>
                </a:solidFill>
              </a:rPr>
              <a:t>     Project TIME Management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Dependency Determination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7924800" cy="3352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To define sequence among activity, these type of dependency are used: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Arial Narrow" pitchFamily="34" charset="0"/>
              </a:rPr>
              <a:t>Mandatory (hard logic)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Inherent in the nature of work being done or required by the contract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E.g. You must design before you can develop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Arial Narrow" pitchFamily="34" charset="0"/>
              </a:rPr>
              <a:t>Discretionary (preferred, preferential, or soft logic)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Define base on knowledge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Can be changed if needed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Important when how to shorten or re-sequence the project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Arial Narrow" pitchFamily="34" charset="0"/>
              </a:rPr>
              <a:t>External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Based on the need t of the party outside the project</a:t>
            </a:r>
          </a:p>
          <a:p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0" y="4572000"/>
            <a:ext cx="8610600" cy="1828800"/>
            <a:chOff x="76200" y="3962400"/>
            <a:chExt cx="8610600" cy="182880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381000" y="4267200"/>
              <a:ext cx="8305800" cy="152400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B05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688975" lvl="1" indent="-179388">
                <a:spcBef>
                  <a:spcPct val="20000"/>
                </a:spcBef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Network diagram </a:t>
              </a:r>
            </a:p>
            <a:p>
              <a:pPr marL="688975" lvl="1" indent="-179388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kumimoji="0" lang="en-US" b="0" i="0" u="none" strike="noStrike" kern="0" cap="none" spc="0" normalizeH="0" noProof="0" dirty="0" smtClean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≠ PERT chart</a:t>
              </a:r>
            </a:p>
            <a:p>
              <a:pPr marL="688975" lvl="1" indent="-179388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kumimoji="0" lang="en-US" b="0" i="0" u="none" strike="noStrike" kern="0" cap="none" spc="0" normalizeH="0" noProof="0" dirty="0" smtClean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Shows just dependencies (logical relationship)</a:t>
              </a:r>
            </a:p>
            <a:p>
              <a:pPr marL="688975" lvl="1" indent="-179388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en-US" kern="0" dirty="0" smtClean="0">
                  <a:solidFill>
                    <a:schemeClr val="accent4">
                      <a:lumMod val="10000"/>
                    </a:schemeClr>
                  </a:solidFill>
                  <a:latin typeface="Arial Narrow" pitchFamily="34" charset="0"/>
                  <a:cs typeface="Times New Roman" pitchFamily="18" charset="0"/>
                </a:rPr>
                <a:t>Could show the critical path if activity duration estimates added</a:t>
              </a:r>
              <a:endPara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endParaRPr>
            </a:p>
          </p:txBody>
        </p:sp>
        <p:pic>
          <p:nvPicPr>
            <p:cNvPr id="12" name="Picture 6" descr="http://arpidojo.netfirms.com/atten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3962400"/>
              <a:ext cx="838200" cy="760367"/>
            </a:xfrm>
            <a:prstGeom prst="rect">
              <a:avLst/>
            </a:prstGeom>
            <a:noFill/>
          </p:spPr>
        </p:pic>
      </p:grp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76200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366FF"/>
                </a:solidFill>
              </a:rPr>
              <a:t>PERT</a:t>
            </a:r>
            <a:r>
              <a:rPr lang="en-US" sz="1400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»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PMD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7620000" cy="3200400"/>
          </a:xfrm>
        </p:spPr>
        <p:txBody>
          <a:bodyPr/>
          <a:lstStyle/>
          <a:p>
            <a:pPr marL="115888" lvl="1" indent="0">
              <a:buNone/>
            </a:pPr>
            <a:r>
              <a:rPr lang="en-US" b="1" dirty="0" smtClean="0">
                <a:latin typeface="Arial Narrow" pitchFamily="34" charset="0"/>
              </a:rPr>
              <a:t>EF = ES + D -1</a:t>
            </a:r>
          </a:p>
          <a:p>
            <a:pPr marL="115888" lvl="1" indent="0">
              <a:buNone/>
            </a:pPr>
            <a:r>
              <a:rPr lang="en-US" b="1" dirty="0" smtClean="0">
                <a:latin typeface="Arial Narrow" pitchFamily="34" charset="0"/>
              </a:rPr>
              <a:t>LS = LF – D +1</a:t>
            </a:r>
          </a:p>
          <a:p>
            <a:pPr marL="115888" lvl="1" indent="0">
              <a:buNone/>
            </a:pPr>
            <a:r>
              <a:rPr lang="en-US" b="1" dirty="0" smtClean="0">
                <a:latin typeface="Arial Narrow" pitchFamily="34" charset="0"/>
              </a:rPr>
              <a:t>Float (F) = LS – ES = LF – EF</a:t>
            </a:r>
            <a:br>
              <a:rPr lang="en-US" b="1" dirty="0" smtClean="0">
                <a:latin typeface="Arial Narrow" pitchFamily="34" charset="0"/>
              </a:rPr>
            </a:br>
            <a:endParaRPr lang="en-US" b="1" dirty="0" smtClean="0">
              <a:latin typeface="Arial Narrow" pitchFamily="34" charset="0"/>
            </a:endParaRPr>
          </a:p>
          <a:p>
            <a:pPr marL="115888" lvl="1" indent="0">
              <a:buNone/>
            </a:pPr>
            <a:endParaRPr lang="en-US" b="1" dirty="0" smtClean="0">
              <a:latin typeface="Arial Narrow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914400"/>
            <a:ext cx="4953000" cy="226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86600" y="762000"/>
            <a:ext cx="1828800" cy="1219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588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ES = Early Start</a:t>
            </a:r>
          </a:p>
          <a:p>
            <a:pPr marL="11588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LS = Latest Start</a:t>
            </a:r>
          </a:p>
          <a:p>
            <a:pPr marL="11588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EF = Early Finish</a:t>
            </a:r>
          </a:p>
          <a:p>
            <a:pPr marL="11588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LF = Late 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6.3 Estimate Activity Resources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14478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Process of estimating the type and quantities of material, people, equipment or supplies required to perform each activity.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2681990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18968"/>
              </p:ext>
            </p:extLst>
          </p:nvPr>
        </p:nvGraphicFramePr>
        <p:xfrm>
          <a:off x="533400" y="2383038"/>
          <a:ext cx="2209800" cy="281849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37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08133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Activity list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Activity attributes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Resource Calendars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Enterprise environmental factors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28138"/>
              </p:ext>
            </p:extLst>
          </p:nvPr>
        </p:nvGraphicFramePr>
        <p:xfrm>
          <a:off x="3155730" y="2402324"/>
          <a:ext cx="2209800" cy="2865451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2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142219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Expert judgment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Alternatives analysis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Published estimating data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Bottom-up estimating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management software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50930"/>
              </p:ext>
            </p:extLst>
          </p:nvPr>
        </p:nvGraphicFramePr>
        <p:xfrm>
          <a:off x="5791200" y="2402325"/>
          <a:ext cx="2209800" cy="2535685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Activity resource requirements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Resource breakdown structure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document updates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Estimate Activity Resource </a:t>
            </a:r>
            <a:r>
              <a:rPr lang="en-US" sz="1800" dirty="0" smtClean="0">
                <a:latin typeface="Calibri" pitchFamily="34" charset="0"/>
              </a:rPr>
              <a:t>(Tools &amp; Techniques)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98332"/>
            <a:ext cx="8229600" cy="4007068"/>
          </a:xfrm>
          <a:solidFill>
            <a:schemeClr val="bg1"/>
          </a:solidFill>
        </p:spPr>
        <p:txBody>
          <a:bodyPr/>
          <a:lstStyle/>
          <a:p>
            <a:pPr lvl="0">
              <a:defRPr/>
            </a:pPr>
            <a:r>
              <a:rPr lang="en-US" sz="2400" b="1" dirty="0" smtClean="0">
                <a:latin typeface="Arial Narrow" pitchFamily="34" charset="0"/>
              </a:rPr>
              <a:t>Resource Calendar: </a:t>
            </a:r>
          </a:p>
          <a:p>
            <a:pPr lvl="1">
              <a:defRPr/>
            </a:pPr>
            <a:r>
              <a:rPr lang="en-US" dirty="0" smtClean="0">
                <a:latin typeface="Arial Narrow" pitchFamily="34" charset="0"/>
              </a:rPr>
              <a:t>Information (skill, location, etc) in which resource (people, equipment, material, etc) are potentially available. </a:t>
            </a:r>
          </a:p>
          <a:p>
            <a:pPr lvl="0">
              <a:defRPr/>
            </a:pPr>
            <a:endParaRPr lang="en-US" sz="2400" dirty="0" smtClean="0">
              <a:latin typeface="Arial Narrow" pitchFamily="34" charset="0"/>
            </a:endParaRPr>
          </a:p>
          <a:p>
            <a:r>
              <a:rPr lang="en-US" sz="2400" b="1" dirty="0" smtClean="0">
                <a:latin typeface="Arial Narrow" pitchFamily="34" charset="0"/>
              </a:rPr>
              <a:t>Published estimating data: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Use company’s rates</a:t>
            </a:r>
            <a:endParaRPr lang="en-US" sz="2400" dirty="0" smtClean="0">
              <a:latin typeface="Arial Narrow" pitchFamily="34" charset="0"/>
            </a:endParaRPr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b="1" dirty="0" smtClean="0">
                <a:latin typeface="Arial Narrow" pitchFamily="34" charset="0"/>
              </a:rPr>
              <a:t>Bottom up estimating: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Activity is decomposed to be more confidence in estimating</a:t>
            </a:r>
            <a:endParaRPr lang="en-US" sz="2400" dirty="0" smtClean="0">
              <a:latin typeface="Arial Narrow" pitchFamily="34" charset="0"/>
            </a:endParaRPr>
          </a:p>
          <a:p>
            <a:endParaRPr lang="en-US" sz="2400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6.4 Estimate Activity Durations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Narrow" pitchFamily="34" charset="0"/>
              </a:rPr>
              <a:t>Process of approximating the number of </a:t>
            </a:r>
            <a:r>
              <a:rPr lang="en-US" b="1" dirty="0" smtClean="0">
                <a:latin typeface="Arial Narrow" pitchFamily="34" charset="0"/>
              </a:rPr>
              <a:t>work periods </a:t>
            </a:r>
            <a:r>
              <a:rPr lang="en-US" dirty="0" smtClean="0">
                <a:latin typeface="Arial Narrow" pitchFamily="34" charset="0"/>
              </a:rPr>
              <a:t>to complete individual activities  </a:t>
            </a:r>
            <a:r>
              <a:rPr lang="en-US" b="1" dirty="0" smtClean="0">
                <a:latin typeface="Arial Narrow" pitchFamily="34" charset="0"/>
              </a:rPr>
              <a:t>with estimated resources</a:t>
            </a:r>
            <a:r>
              <a:rPr lang="en-US" dirty="0" smtClean="0">
                <a:latin typeface="Arial Narrow" pitchFamily="34" charset="0"/>
              </a:rPr>
              <a:t>.</a:t>
            </a:r>
            <a:br>
              <a:rPr lang="en-US" dirty="0" smtClean="0">
                <a:latin typeface="Arial Narrow" pitchFamily="34" charset="0"/>
              </a:rPr>
            </a:br>
            <a:endParaRPr lang="en-US" dirty="0" smtClean="0">
              <a:latin typeface="Arial Narrow" pitchFamily="34" charset="0"/>
            </a:endParaRPr>
          </a:p>
          <a:p>
            <a:r>
              <a:rPr lang="en-US" sz="1800" dirty="0" smtClean="0">
                <a:latin typeface="Arial Narrow" pitchFamily="34" charset="0"/>
              </a:rPr>
              <a:t>Schedule shall be as </a:t>
            </a:r>
            <a:r>
              <a:rPr lang="en-US" sz="1800" b="1" dirty="0" smtClean="0">
                <a:latin typeface="Arial Narrow" pitchFamily="34" charset="0"/>
              </a:rPr>
              <a:t>believable and realistic</a:t>
            </a:r>
            <a:r>
              <a:rPr lang="en-US" sz="1800" dirty="0" smtClean="0">
                <a:latin typeface="Arial Narrow" pitchFamily="34" charset="0"/>
              </a:rPr>
              <a:t> as possible (do not allow padding)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8600" y="3074932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533400" y="2795266"/>
          <a:ext cx="2209800" cy="3529334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38586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Activity list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Activity attributes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Activity resource requirements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Resource Calendars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scope statement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Enterprise environmental factors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3124200" y="2795267"/>
          <a:ext cx="2209800" cy="220675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792204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Expert judgment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Analogous estimating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Parametric estimating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Three-point estimates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Reserve analysis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/>
        </p:nvGraphicFramePr>
        <p:xfrm>
          <a:off x="5791200" y="2795267"/>
          <a:ext cx="2209800" cy="214517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16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428891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Activity duration estimates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document updates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Estimate Activity Durations </a:t>
            </a:r>
            <a:r>
              <a:rPr lang="en-US" sz="1800" dirty="0" smtClean="0">
                <a:latin typeface="Calibri" pitchFamily="34" charset="0"/>
              </a:rPr>
              <a:t>(Tools &amp; Techniques)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98332"/>
            <a:ext cx="8229600" cy="4007068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 smtClean="0">
                <a:latin typeface="Arial Narrow" pitchFamily="34" charset="0"/>
              </a:rPr>
              <a:t>Analogous Estimating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smtClean="0">
                <a:latin typeface="Arial Narrow" pitchFamily="34" charset="0"/>
              </a:rPr>
              <a:t>(Top down):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use actual duration of previous activity (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historical</a:t>
            </a:r>
            <a:r>
              <a:rPr lang="en-US" dirty="0" smtClean="0">
                <a:latin typeface="Arial Narrow" pitchFamily="34" charset="0"/>
              </a:rPr>
              <a:t>) that has similarity</a:t>
            </a:r>
            <a:br>
              <a:rPr lang="en-US" dirty="0" smtClean="0">
                <a:latin typeface="Arial Narrow" pitchFamily="34" charset="0"/>
              </a:rPr>
            </a:br>
            <a:endParaRPr lang="en-US" b="1" dirty="0" smtClean="0">
              <a:latin typeface="Arial Narrow" pitchFamily="34" charset="0"/>
            </a:endParaRPr>
          </a:p>
          <a:p>
            <a:r>
              <a:rPr lang="en-US" sz="2400" b="1" dirty="0" smtClean="0">
                <a:latin typeface="Arial Narrow" pitchFamily="34" charset="0"/>
              </a:rPr>
              <a:t>Parametric Estimating: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use statistical relationship between historical data and other variables (e.g. learning curve)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The result can become 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heuristics</a:t>
            </a:r>
            <a:r>
              <a:rPr lang="en-US" dirty="0" smtClean="0">
                <a:latin typeface="Arial Narrow" pitchFamily="34" charset="0"/>
              </a:rPr>
              <a:t>  (experience based technique/rule of thumb)</a:t>
            </a:r>
            <a:br>
              <a:rPr lang="en-US" dirty="0" smtClean="0">
                <a:latin typeface="Arial Narrow" pitchFamily="34" charset="0"/>
              </a:rPr>
            </a:br>
            <a:endParaRPr lang="en-US" sz="2400" b="1" dirty="0" smtClean="0">
              <a:latin typeface="Arial Narrow" pitchFamily="34" charset="0"/>
            </a:endParaRPr>
          </a:p>
          <a:p>
            <a:r>
              <a:rPr lang="en-US" sz="2400" b="1" dirty="0" smtClean="0">
                <a:latin typeface="Arial Narrow" pitchFamily="34" charset="0"/>
              </a:rPr>
              <a:t>Reserve analysis (buffer): </a:t>
            </a:r>
            <a:r>
              <a:rPr lang="en-US" dirty="0" smtClean="0">
                <a:latin typeface="Arial Narrow" pitchFamily="34" charset="0"/>
              </a:rPr>
              <a:t>includes contingency reserves </a:t>
            </a:r>
          </a:p>
          <a:p>
            <a:endParaRPr lang="en-US" sz="2400" dirty="0" smtClean="0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" y="5009852"/>
            <a:ext cx="746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70C0"/>
                </a:solidFill>
              </a:rPr>
              <a:t>“</a:t>
            </a:r>
            <a:r>
              <a:rPr lang="en-US" sz="1600" b="1" i="1" dirty="0" smtClean="0">
                <a:solidFill>
                  <a:srgbClr val="0070C0"/>
                </a:solidFill>
              </a:rPr>
              <a:t>A Buffer Isn’t Padding</a:t>
            </a:r>
            <a:r>
              <a:rPr lang="en-US" sz="1600" i="1" dirty="0" smtClean="0">
                <a:solidFill>
                  <a:srgbClr val="0070C0"/>
                </a:solidFill>
              </a:rPr>
              <a:t>. Padding is extra time added to a schedule that you don’t really think you need but that you add just to feel confident in the estimate. Padding is when I take a conventional approach to building a Gantt chart, come up with three months, but tell my boss four months.”</a:t>
            </a:r>
          </a:p>
          <a:p>
            <a:pPr algn="ctr"/>
            <a:r>
              <a:rPr lang="en-US" sz="1200" i="1" dirty="0" smtClean="0">
                <a:solidFill>
                  <a:srgbClr val="0070C0"/>
                </a:solidFill>
                <a:latin typeface="Arial Narrow" pitchFamily="34" charset="0"/>
              </a:rPr>
              <a:t>Mike Cohn – Agile Software Development</a:t>
            </a:r>
            <a:endParaRPr lang="en-US" sz="1200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algn="ctr"/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3-Points Estimate  (PERT)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6553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 Narrow" pitchFamily="34" charset="0"/>
              </a:rPr>
              <a:t>Also called Program Evaluation and Review technique (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PERT</a:t>
            </a:r>
            <a:r>
              <a:rPr lang="en-US" dirty="0" smtClean="0">
                <a:latin typeface="Arial Narrow" pitchFamily="34" charset="0"/>
              </a:rPr>
              <a:t>)</a:t>
            </a:r>
          </a:p>
          <a:p>
            <a:r>
              <a:rPr lang="en-US" dirty="0" smtClean="0">
                <a:latin typeface="Arial Narrow" pitchFamily="34" charset="0"/>
              </a:rPr>
              <a:t>Use for time and cost estimation</a:t>
            </a:r>
          </a:p>
          <a:p>
            <a:r>
              <a:rPr lang="en-US" dirty="0" smtClean="0">
                <a:latin typeface="Arial Narrow" pitchFamily="34" charset="0"/>
              </a:rPr>
              <a:t>Expected calculated from Most-likely, Optimistic, Pessimistic</a:t>
            </a:r>
          </a:p>
          <a:p>
            <a:r>
              <a:rPr lang="en-US" b="1" dirty="0" smtClean="0">
                <a:latin typeface="Arial Narrow" pitchFamily="34" charset="0"/>
              </a:rPr>
              <a:t>Range of estimate</a:t>
            </a:r>
            <a:r>
              <a:rPr lang="en-US" dirty="0" smtClean="0">
                <a:latin typeface="Arial Narrow" pitchFamily="34" charset="0"/>
              </a:rPr>
              <a:t> = EAD (Expected Activity Duration) +/- SD (Standard Deviation)</a:t>
            </a:r>
          </a:p>
          <a:p>
            <a:endParaRPr lang="en-US" sz="1800" dirty="0" smtClean="0">
              <a:latin typeface="Arial Narrow" pitchFamily="34" charset="0"/>
            </a:endParaRPr>
          </a:p>
          <a:p>
            <a:endParaRPr lang="en-US" sz="1800" dirty="0" smtClean="0">
              <a:latin typeface="Arial Narrow" pitchFamily="34" charset="0"/>
            </a:endParaRPr>
          </a:p>
          <a:p>
            <a:endParaRPr lang="en-US" sz="1800" dirty="0" smtClean="0">
              <a:latin typeface="Arial Narrow" pitchFamily="34" charset="0"/>
            </a:endParaRPr>
          </a:p>
          <a:p>
            <a:endParaRPr lang="en-US" sz="1800" dirty="0" smtClean="0">
              <a:latin typeface="Arial Narrow" pitchFamily="34" charset="0"/>
            </a:endParaRPr>
          </a:p>
          <a:p>
            <a:endParaRPr lang="en-US" sz="1800" dirty="0" smtClean="0">
              <a:latin typeface="Arial Narrow" pitchFamily="34" charset="0"/>
            </a:endParaRPr>
          </a:p>
          <a:p>
            <a:endParaRPr lang="en-US" sz="1800" dirty="0" smtClean="0">
              <a:latin typeface="Arial Narrow" pitchFamily="34" charset="0"/>
            </a:endParaRPr>
          </a:p>
          <a:p>
            <a:endParaRPr lang="en-US" sz="1800" dirty="0" smtClean="0">
              <a:latin typeface="Arial Narrow" pitchFamily="34" charset="0"/>
            </a:endParaRPr>
          </a:p>
          <a:p>
            <a:endParaRPr lang="en-US" sz="1800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Standard deviation cannot be sum. </a:t>
            </a:r>
          </a:p>
          <a:p>
            <a:r>
              <a:rPr lang="en-US" sz="1800" dirty="0" smtClean="0">
                <a:latin typeface="Arial Narrow" pitchFamily="34" charset="0"/>
              </a:rPr>
              <a:t>Variance used to calculate total SD of the project</a:t>
            </a:r>
          </a:p>
          <a:p>
            <a:pPr>
              <a:buNone/>
            </a:pPr>
            <a:endParaRPr lang="en-US" sz="2800" b="1" dirty="0" smtClean="0">
              <a:latin typeface="Arial Narrow" pitchFamily="34" charset="0"/>
            </a:endParaRPr>
          </a:p>
          <a:p>
            <a:endParaRPr lang="en-US" sz="2800" b="1" dirty="0" smtClean="0"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4939864"/>
            <a:ext cx="2743200" cy="1219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blurRad="50800" dist="50800" dir="11340000" sx="40000" sy="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0"/>
          <p:cNvGrpSpPr/>
          <p:nvPr/>
        </p:nvGrpSpPr>
        <p:grpSpPr>
          <a:xfrm>
            <a:off x="1447800" y="2895600"/>
            <a:ext cx="4724400" cy="1600200"/>
            <a:chOff x="1447800" y="3962400"/>
            <a:chExt cx="4114800" cy="1295400"/>
          </a:xfrm>
        </p:grpSpPr>
        <p:grpSp>
          <p:nvGrpSpPr>
            <p:cNvPr id="5" name="Group 11"/>
            <p:cNvGrpSpPr/>
            <p:nvPr/>
          </p:nvGrpSpPr>
          <p:grpSpPr>
            <a:xfrm>
              <a:off x="1447800" y="3962400"/>
              <a:ext cx="1143000" cy="1295400"/>
              <a:chOff x="1447800" y="2819400"/>
              <a:chExt cx="1143000" cy="1295400"/>
            </a:xfrm>
            <a:effectLst>
              <a:outerShdw blurRad="50800" dist="127000" dir="3240000" algn="tl" rotWithShape="0">
                <a:prstClr val="black">
                  <a:alpha val="31000"/>
                </a:prst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1447800" y="2819400"/>
                <a:ext cx="1143000" cy="1295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  <a:effectLst>
                <a:outerShdw blurRad="50800" dist="50800" dir="11340000" sx="40000" sy="4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00200" y="2895600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4">
                        <a:lumMod val="10000"/>
                      </a:schemeClr>
                    </a:solidFill>
                  </a:rPr>
                  <a:t>Expected</a:t>
                </a:r>
                <a:endParaRPr lang="en-US" sz="120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graphicFrame>
            <p:nvGraphicFramePr>
              <p:cNvPr id="11" name="Object 10"/>
              <p:cNvGraphicFramePr>
                <a:graphicFrameLocks noChangeAspect="1"/>
              </p:cNvGraphicFramePr>
              <p:nvPr/>
            </p:nvGraphicFramePr>
            <p:xfrm>
              <a:off x="1600200" y="3566160"/>
              <a:ext cx="914400" cy="472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18" name="Equation" r:id="rId4" imgW="761760" imgH="393480" progId="Equation.3">
                      <p:embed/>
                    </p:oleObj>
                  </mc:Choice>
                  <mc:Fallback>
                    <p:oleObj name="Equation" r:id="rId4" imgW="761760" imgH="39348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200" y="3566160"/>
                            <a:ext cx="914400" cy="4724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12"/>
            <p:cNvGrpSpPr/>
            <p:nvPr/>
          </p:nvGrpSpPr>
          <p:grpSpPr>
            <a:xfrm>
              <a:off x="2895600" y="3962400"/>
              <a:ext cx="1143000" cy="1295400"/>
              <a:chOff x="1447800" y="2819400"/>
              <a:chExt cx="1143000" cy="1295400"/>
            </a:xfrm>
            <a:effectLst>
              <a:outerShdw blurRad="50800" dist="127000" dir="3240000" algn="tl" rotWithShape="0">
                <a:prstClr val="black">
                  <a:alpha val="31000"/>
                </a:prstClr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1447800" y="2819400"/>
                <a:ext cx="1143000" cy="1295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  <a:effectLst>
                <a:outerShdw blurRad="50800" dist="50800" dir="11340000" sx="40000" sy="4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00200" y="2895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10000"/>
                      </a:schemeClr>
                    </a:solidFill>
                  </a:rPr>
                  <a:t>Standard</a:t>
                </a:r>
              </a:p>
              <a:p>
                <a:pPr algn="ctr"/>
                <a:r>
                  <a:rPr lang="en-US" sz="1200" dirty="0" smtClean="0">
                    <a:solidFill>
                      <a:schemeClr val="accent4">
                        <a:lumMod val="10000"/>
                      </a:schemeClr>
                    </a:solidFill>
                  </a:rPr>
                  <a:t>Deviation</a:t>
                </a:r>
                <a:endParaRPr lang="en-US" sz="120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graphicFrame>
            <p:nvGraphicFramePr>
              <p:cNvPr id="16" name="Object 15"/>
              <p:cNvGraphicFramePr>
                <a:graphicFrameLocks noChangeAspect="1"/>
              </p:cNvGraphicFramePr>
              <p:nvPr/>
            </p:nvGraphicFramePr>
            <p:xfrm>
              <a:off x="1782763" y="3565525"/>
              <a:ext cx="503237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19" name="Equation" r:id="rId6" imgW="419040" imgH="393480" progId="Equation.3">
                      <p:embed/>
                    </p:oleObj>
                  </mc:Choice>
                  <mc:Fallback>
                    <p:oleObj name="Equation" r:id="rId6" imgW="419040" imgH="39348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2763" y="3565525"/>
                            <a:ext cx="503237" cy="473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6"/>
            <p:cNvGrpSpPr/>
            <p:nvPr/>
          </p:nvGrpSpPr>
          <p:grpSpPr>
            <a:xfrm>
              <a:off x="4419600" y="3962400"/>
              <a:ext cx="1143000" cy="1295400"/>
              <a:chOff x="1447800" y="2819400"/>
              <a:chExt cx="1143000" cy="1295400"/>
            </a:xfrm>
            <a:effectLst>
              <a:outerShdw blurRad="50800" dist="127000" dir="3240000" algn="tl" rotWithShape="0">
                <a:prstClr val="black">
                  <a:alpha val="31000"/>
                </a:prstClr>
              </a:outerShdw>
            </a:effectLst>
          </p:grpSpPr>
          <p:sp>
            <p:nvSpPr>
              <p:cNvPr id="18" name="Rectangle 17"/>
              <p:cNvSpPr/>
              <p:nvPr/>
            </p:nvSpPr>
            <p:spPr>
              <a:xfrm>
                <a:off x="1447800" y="2819400"/>
                <a:ext cx="1143000" cy="1295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  <a:effectLst>
                <a:outerShdw blurRad="50800" dist="50800" dir="11340000" sx="40000" sy="4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00200" y="2895600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10000"/>
                      </a:schemeClr>
                    </a:solidFill>
                  </a:rPr>
                  <a:t>Variance</a:t>
                </a:r>
                <a:endParaRPr lang="en-US" sz="120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graphicFrame>
            <p:nvGraphicFramePr>
              <p:cNvPr id="20" name="Object 19"/>
              <p:cNvGraphicFramePr>
                <a:graphicFrameLocks noChangeAspect="1"/>
              </p:cNvGraphicFramePr>
              <p:nvPr/>
            </p:nvGraphicFramePr>
            <p:xfrm>
              <a:off x="1690688" y="3505200"/>
              <a:ext cx="731837" cy="579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20" name="Equation" r:id="rId8" imgW="609480" imgH="482400" progId="Equation.3">
                      <p:embed/>
                    </p:oleObj>
                  </mc:Choice>
                  <mc:Fallback>
                    <p:oleObj name="Equation" r:id="rId8" imgW="609480" imgH="4824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0688" y="3505200"/>
                            <a:ext cx="731837" cy="5794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5486400" y="5257800"/>
          <a:ext cx="234696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10" imgW="1282680" imgH="291960" progId="Equation.3">
                  <p:embed/>
                </p:oleObj>
              </mc:Choice>
              <mc:Fallback>
                <p:oleObj name="Equation" r:id="rId10" imgW="1282680" imgH="291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57800"/>
                        <a:ext cx="234696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Exercise: Tree-point estimates (PERT)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693175"/>
              </p:ext>
            </p:extLst>
          </p:nvPr>
        </p:nvGraphicFramePr>
        <p:xfrm>
          <a:off x="304800" y="1752600"/>
          <a:ext cx="8211408" cy="2819400"/>
        </p:xfrm>
        <a:graphic>
          <a:graphicData uri="http://schemas.openxmlformats.org/drawingml/2006/table">
            <a:tbl>
              <a:tblPr firstRow="1">
                <a:effectLst>
                  <a:outerShdw blurRad="114300" dist="3429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57260"/>
                <a:gridCol w="766451"/>
                <a:gridCol w="766451"/>
                <a:gridCol w="766451"/>
                <a:gridCol w="926127"/>
                <a:gridCol w="946089"/>
                <a:gridCol w="926127"/>
                <a:gridCol w="1756452"/>
              </a:tblGrid>
              <a:tr h="7866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Activity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Duration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Expected Duration</a:t>
                      </a:r>
                      <a:b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(PERT)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Activity Standard Deviation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Variance range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Range of </a:t>
                      </a:r>
                      <a:b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the estimate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6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M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O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A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6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B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6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6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Project (Total)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2059" marR="2059" marT="2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marL="2059" marR="2059" marT="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Exercise: PERT - Most tricky question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90833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Narrow" pitchFamily="34" charset="0"/>
              </a:rPr>
              <a:t>Together with your team, you applied three-point estimation on a Critical path  which consists of two activities. </a:t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The following duration uncertainties are all calculated assuming a ±3 sigma Confidence interval. 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	The duration uncertainty—defined as pessimistic minus optimistic estimate—of the first activity is 18 days; the second estimate has an uncertainty of 24 days.  Applying the PERT formula for paths, what is the duration uncertainty of the entire path? </a:t>
            </a:r>
          </a:p>
          <a:p>
            <a:pPr>
              <a:buNone/>
            </a:pPr>
            <a:endParaRPr lang="en-US" sz="2400" dirty="0" smtClean="0"/>
          </a:p>
          <a:p>
            <a:pPr marL="1257300" lvl="2" indent="-457200">
              <a:buFont typeface="+mj-lt"/>
              <a:buAutoNum type="alphaUcPeriod"/>
            </a:pPr>
            <a:r>
              <a:rPr lang="en-US" dirty="0" smtClean="0">
                <a:latin typeface="Arial Narrow" pitchFamily="34" charset="0"/>
              </a:rPr>
              <a:t>21 days 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dirty="0" smtClean="0">
                <a:latin typeface="Arial Narrow" pitchFamily="34" charset="0"/>
              </a:rPr>
              <a:t>30 days 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dirty="0" smtClean="0">
                <a:latin typeface="Arial Narrow" pitchFamily="34" charset="0"/>
              </a:rPr>
              <a:t>42 days 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dirty="0" smtClean="0">
                <a:latin typeface="Arial Narrow" pitchFamily="34" charset="0"/>
              </a:rPr>
              <a:t>No statement is possible from the information given.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382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Exercise: PERT - Most tricky question (Answer)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181600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 smtClean="0">
                <a:latin typeface="Arial Narrow" pitchFamily="34" charset="0"/>
              </a:rPr>
              <a:t>See that the question says that Duration Uncertainty is Pessimistic minus Optimistic in other words P-O.  We know that SD is (P-O ) / 6 , thus SD is "duration Certainty " / 6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Thus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b="1" dirty="0" smtClean="0">
                <a:latin typeface="Arial Narrow" pitchFamily="34" charset="0"/>
              </a:rPr>
              <a:t>For Path 1</a:t>
            </a:r>
            <a:r>
              <a:rPr lang="en-US" sz="1800" dirty="0" smtClean="0">
                <a:latin typeface="Arial Narrow" pitchFamily="34" charset="0"/>
              </a:rPr>
              <a:t> :  SD = 18/6 = 3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Variance = 3*3 = 9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b="1" dirty="0" smtClean="0">
                <a:latin typeface="Arial Narrow" pitchFamily="34" charset="0"/>
              </a:rPr>
              <a:t>For path 2</a:t>
            </a:r>
            <a:r>
              <a:rPr lang="en-US" sz="1800" dirty="0" smtClean="0">
                <a:latin typeface="Arial Narrow" pitchFamily="34" charset="0"/>
              </a:rPr>
              <a:t> : SD = 24 /6 = 4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Variance = 4*4 = 16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Total Path Variance = 16 + 9 = 25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err="1" smtClean="0">
                <a:latin typeface="Arial Narrow" pitchFamily="34" charset="0"/>
              </a:rPr>
              <a:t>Sqrt</a:t>
            </a:r>
            <a:r>
              <a:rPr lang="en-US" sz="1800" dirty="0" smtClean="0">
                <a:latin typeface="Arial Narrow" pitchFamily="34" charset="0"/>
              </a:rPr>
              <a:t> (25) = 5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Meaning (P-O) / 6 = 5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(p-O) = 5 * 6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DURATION UNCERTAINTY = 30 </a:t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endParaRPr lang="en-US" sz="1800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Project Time Management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69201"/>
              </p:ext>
            </p:extLst>
          </p:nvPr>
        </p:nvGraphicFramePr>
        <p:xfrm>
          <a:off x="304800" y="3466514"/>
          <a:ext cx="8305800" cy="3086686"/>
        </p:xfrm>
        <a:graphic>
          <a:graphicData uri="http://schemas.openxmlformats.org/drawingml/2006/table">
            <a:tbl>
              <a:tblPr/>
              <a:tblGrid>
                <a:gridCol w="1295400"/>
                <a:gridCol w="1126950"/>
                <a:gridCol w="2225850"/>
                <a:gridCol w="1066800"/>
                <a:gridCol w="1524000"/>
                <a:gridCol w="1066800"/>
              </a:tblGrid>
              <a:tr h="5568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Knowledge Area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Process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Initiating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Planning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Executing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Monitoring </a:t>
                      </a: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&amp; </a:t>
                      </a: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Control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Closing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3633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Plan Schedule Management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Activity Definition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Activity Sequencing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Activity Resource Estimating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Activity Duration Estimating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Schedule Development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Schedule Control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914400" y="737002"/>
            <a:ext cx="6660630" cy="2653899"/>
            <a:chOff x="502170" y="761999"/>
            <a:chExt cx="6736830" cy="3352801"/>
          </a:xfrm>
        </p:grpSpPr>
        <p:sp>
          <p:nvSpPr>
            <p:cNvPr id="35" name="Oval 34"/>
            <p:cNvSpPr/>
            <p:nvPr/>
          </p:nvSpPr>
          <p:spPr>
            <a:xfrm>
              <a:off x="1600200" y="761999"/>
              <a:ext cx="4572000" cy="335280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502170" y="2209800"/>
              <a:ext cx="1219200" cy="762000"/>
            </a:xfrm>
            <a:prstGeom prst="rightArrow">
              <a:avLst>
                <a:gd name="adj1" fmla="val 69672"/>
                <a:gd name="adj2" fmla="val 50000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accent4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Enter phase/</a:t>
              </a:r>
            </a:p>
            <a:p>
              <a:pPr algn="ctr"/>
              <a:r>
                <a:rPr lang="en-US" sz="1050" dirty="0" smtClean="0">
                  <a:solidFill>
                    <a:schemeClr val="accent4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Start project</a:t>
              </a:r>
              <a:endParaRPr lang="en-US" sz="105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6019800" y="2209800"/>
              <a:ext cx="1219200" cy="762000"/>
            </a:xfrm>
            <a:prstGeom prst="rightArrow">
              <a:avLst>
                <a:gd name="adj1" fmla="val 69672"/>
                <a:gd name="adj2" fmla="val 50000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accent4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Exit phase/</a:t>
              </a:r>
            </a:p>
            <a:p>
              <a:pPr algn="ctr"/>
              <a:r>
                <a:rPr lang="en-US" sz="1050" dirty="0" smtClean="0">
                  <a:solidFill>
                    <a:schemeClr val="accent4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End project</a:t>
              </a:r>
              <a:endParaRPr lang="en-US" sz="105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1752600" y="2209800"/>
              <a:ext cx="1219200" cy="762000"/>
            </a:xfrm>
            <a:prstGeom prst="rightArrow">
              <a:avLst>
                <a:gd name="adj1" fmla="val 69672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Initiating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Processes</a:t>
              </a:r>
              <a:endPara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769370" y="2209800"/>
              <a:ext cx="1219200" cy="762000"/>
            </a:xfrm>
            <a:prstGeom prst="rightArrow">
              <a:avLst>
                <a:gd name="adj1" fmla="val 69672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Closing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Processes</a:t>
              </a:r>
              <a:endPara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U-Turn Arrow 29"/>
            <p:cNvSpPr/>
            <p:nvPr/>
          </p:nvSpPr>
          <p:spPr>
            <a:xfrm>
              <a:off x="2971800" y="1477261"/>
              <a:ext cx="1905000" cy="1265939"/>
            </a:xfrm>
            <a:prstGeom prst="uturnArrow">
              <a:avLst>
                <a:gd name="adj1" fmla="val 33369"/>
                <a:gd name="adj2" fmla="val 25000"/>
                <a:gd name="adj3" fmla="val 22049"/>
                <a:gd name="adj4" fmla="val 43750"/>
                <a:gd name="adj5" fmla="val 75000"/>
              </a:avLst>
            </a:prstGeom>
            <a:solidFill>
              <a:srgbClr val="00B05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/>
            <p:cNvSpPr/>
            <p:nvPr/>
          </p:nvSpPr>
          <p:spPr>
            <a:xfrm rot="10800000">
              <a:off x="2804410" y="2393429"/>
              <a:ext cx="1919990" cy="1524000"/>
            </a:xfrm>
            <a:prstGeom prst="uturnArrow">
              <a:avLst>
                <a:gd name="adj1" fmla="val 31308"/>
                <a:gd name="adj2" fmla="val 25000"/>
                <a:gd name="adj3" fmla="val 22049"/>
                <a:gd name="adj4" fmla="val 43750"/>
                <a:gd name="adj5" fmla="val 75000"/>
              </a:avLst>
            </a:prstGeom>
            <a:solidFill>
              <a:srgbClr val="00B05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9000" y="1450960"/>
              <a:ext cx="9906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Planning</a:t>
              </a:r>
            </a:p>
            <a:p>
              <a:r>
                <a:rPr lang="en-US" sz="1200" dirty="0" smtClean="0"/>
                <a:t>Processes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83280" y="342775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Executing</a:t>
              </a:r>
            </a:p>
            <a:p>
              <a:r>
                <a:rPr lang="en-US" sz="1200" dirty="0" smtClean="0"/>
                <a:t>Processes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800" y="764692"/>
              <a:ext cx="1828800" cy="47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Monitoring &amp;</a:t>
              </a:r>
            </a:p>
            <a:p>
              <a:pPr algn="ctr"/>
              <a:r>
                <a:rPr lang="en-US" sz="1200" dirty="0" smtClean="0"/>
                <a:t>Controlling Processes</a:t>
              </a:r>
              <a:endParaRPr lang="en-US" sz="1200" dirty="0"/>
            </a:p>
          </p:txBody>
        </p:sp>
      </p:grpSp>
      <p:cxnSp>
        <p:nvCxnSpPr>
          <p:cNvPr id="38" name="Elbow Connector 37"/>
          <p:cNvCxnSpPr/>
          <p:nvPr/>
        </p:nvCxnSpPr>
        <p:spPr>
          <a:xfrm rot="5400000">
            <a:off x="1943100" y="2781300"/>
            <a:ext cx="2971800" cy="609600"/>
          </a:xfrm>
          <a:prstGeom prst="bentConnector3">
            <a:avLst>
              <a:gd name="adj1" fmla="val 119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3908477" y="2275797"/>
            <a:ext cx="3421235" cy="1295400"/>
          </a:xfrm>
          <a:prstGeom prst="bentConnector3">
            <a:avLst>
              <a:gd name="adj1" fmla="val -115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6.5 Develop Schedule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16002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Process of analyzing activity sequences, durations, resource requirements, and schedule constraints to create the project schedule.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8600" y="2230636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533400" y="1950970"/>
          <a:ext cx="2209800" cy="460223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38586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Activity list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Activity attributes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schedule network diagram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Activity resource requirements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Resource Calendars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Activity duration estimates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scope statement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Enterprise environmental factors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3124200" y="1950971"/>
          <a:ext cx="2209800" cy="3572256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792204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Schedule network analysis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Critical path method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Critical chain method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Resource leveling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What-if scenario analysis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Applying leads and lags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Schedule compression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Scheduling tool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/>
        </p:nvGraphicFramePr>
        <p:xfrm>
          <a:off x="5791200" y="1950971"/>
          <a:ext cx="2209800" cy="2465581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16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9182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schedule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Schedule baseline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Schedule data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document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Critical Path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410200"/>
          </a:xfrm>
        </p:spPr>
        <p:txBody>
          <a:bodyPr numCol="1">
            <a:normAutofit lnSpcReduction="10000"/>
          </a:bodyPr>
          <a:lstStyle/>
          <a:p>
            <a:r>
              <a:rPr lang="en-US" dirty="0" smtClean="0">
                <a:latin typeface="Arial Narrow" pitchFamily="34" charset="0"/>
              </a:rPr>
              <a:t>Critical Path is the longest duration path</a:t>
            </a:r>
          </a:p>
          <a:p>
            <a:pPr marL="342900" lvl="1" indent="-342900">
              <a:buFontTx/>
              <a:buChar char="•"/>
            </a:pPr>
            <a:r>
              <a:rPr lang="en-US" dirty="0" smtClean="0">
                <a:latin typeface="Arial Narrow" pitchFamily="34" charset="0"/>
              </a:rPr>
              <a:t>Identify the shortest time needed to complete a project</a:t>
            </a:r>
          </a:p>
          <a:p>
            <a:r>
              <a:rPr lang="en-US" dirty="0" smtClean="0">
                <a:latin typeface="Arial Narrow" pitchFamily="34" charset="0"/>
              </a:rPr>
              <a:t>There can be more than one critical path</a:t>
            </a:r>
          </a:p>
          <a:p>
            <a:r>
              <a:rPr lang="en-US" dirty="0" smtClean="0">
                <a:latin typeface="Arial Narrow" pitchFamily="34" charset="0"/>
              </a:rPr>
              <a:t>We don’t want critical path, it increase risk</a:t>
            </a:r>
          </a:p>
          <a:p>
            <a:r>
              <a:rPr lang="en-US" dirty="0" smtClean="0">
                <a:latin typeface="Arial Narrow" pitchFamily="34" charset="0"/>
              </a:rPr>
              <a:t>Don’t leave a project with a negative float, you would compress the schedule</a:t>
            </a:r>
          </a:p>
          <a:p>
            <a:r>
              <a:rPr lang="en-US" dirty="0" smtClean="0">
                <a:latin typeface="Arial Narrow" pitchFamily="34" charset="0"/>
              </a:rPr>
              <a:t>Near-critical path is the path that has close in duration to critical path</a:t>
            </a:r>
          </a:p>
          <a:p>
            <a:endParaRPr lang="en-US" dirty="0" smtClean="0">
              <a:latin typeface="Arial Narrow" pitchFamily="34" charset="0"/>
            </a:endParaRPr>
          </a:p>
          <a:p>
            <a:r>
              <a:rPr lang="en-US" b="1" dirty="0" smtClean="0">
                <a:latin typeface="Arial Narrow" pitchFamily="34" charset="0"/>
              </a:rPr>
              <a:t>Float (Slack)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Total float</a:t>
            </a:r>
            <a:r>
              <a:rPr lang="en-US" dirty="0" smtClean="0">
                <a:latin typeface="Arial Narrow" pitchFamily="34" charset="0"/>
              </a:rPr>
              <a:t>: the amount of time an activity can be delayed without delaying the project end date or intermediary milestone.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Free float</a:t>
            </a:r>
            <a:r>
              <a:rPr lang="en-US" dirty="0" smtClean="0">
                <a:latin typeface="Arial Narrow" pitchFamily="34" charset="0"/>
              </a:rPr>
              <a:t>: the amount of time an activity can be delayed without delaying the early start date of its successor(s).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Project float</a:t>
            </a:r>
            <a:r>
              <a:rPr lang="en-US" dirty="0" smtClean="0">
                <a:latin typeface="Arial Narrow" pitchFamily="34" charset="0"/>
              </a:rPr>
              <a:t>: the amount of time an activity can be delayed without delaying the externally imposed project completion date required by customer/management.</a:t>
            </a:r>
          </a:p>
          <a:p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51202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Critical Path Method Basic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791200" y="838200"/>
          <a:ext cx="24384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975360"/>
                <a:gridCol w="731521"/>
              </a:tblGrid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Activity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Precedence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Duration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A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2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B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3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C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A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1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D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B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4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E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B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2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F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C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1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G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D,F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5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H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E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2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I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H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2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J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G,I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0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29000" y="2286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10000"/>
                  </a:schemeClr>
                </a:solidFill>
              </a:rPr>
              <a:t>K</a:t>
            </a:r>
            <a:endParaRPr lang="en-US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04800" y="3200400"/>
            <a:ext cx="762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Dummy activity = 0 resource &amp; 0 duration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Critical activities </a:t>
            </a:r>
          </a:p>
          <a:p>
            <a:pPr marL="623888" lvl="1" indent="-166688">
              <a:spcBef>
                <a:spcPct val="20000"/>
              </a:spcBef>
              <a:buFontTx/>
              <a:buChar char="-"/>
            </a:pPr>
            <a:r>
              <a:rPr lang="en-US" sz="2000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all activities in the critical path</a:t>
            </a:r>
          </a:p>
          <a:p>
            <a:pPr marL="623888" lvl="1" indent="-166688">
              <a:spcBef>
                <a:spcPct val="20000"/>
              </a:spcBef>
              <a:buFontTx/>
              <a:buChar char="-"/>
              <a:defRPr/>
            </a:pPr>
            <a:r>
              <a:rPr lang="en-US" sz="2000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Delay in the completion of these activities will lengthen the project timescale</a:t>
            </a:r>
          </a:p>
          <a:p>
            <a:pPr marL="623888" lvl="1" indent="-166688">
              <a:spcBef>
                <a:spcPct val="20000"/>
              </a:spcBef>
              <a:buFontTx/>
              <a:buChar char="-"/>
              <a:defRPr/>
            </a:pPr>
            <a:r>
              <a:rPr lang="en-US" sz="2000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Has float = 0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schemeClr val="accent4">
                  <a:lumMod val="10000"/>
                </a:schemeClr>
              </a:solidFill>
              <a:latin typeface="Arial Narrow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749969"/>
            <a:ext cx="5715000" cy="321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Critical Path using PDM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657600"/>
            <a:ext cx="7620000" cy="2743200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 smtClean="0">
                <a:latin typeface="Arial Narrow" pitchFamily="34" charset="0"/>
              </a:rPr>
              <a:t>Calculation</a:t>
            </a:r>
          </a:p>
          <a:p>
            <a:pPr marL="166688" lvl="0" indent="-166688"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Forward Pass: </a:t>
            </a:r>
          </a:p>
          <a:p>
            <a:pPr marL="566738" lvl="1" indent="-166688"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ES + D = ES(successor)</a:t>
            </a:r>
          </a:p>
          <a:p>
            <a:pPr marL="566738" lvl="1" indent="-166688"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use highest value on join </a:t>
            </a:r>
          </a:p>
          <a:p>
            <a:pPr marL="166688" lvl="0" indent="-166688"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Backward Pass: </a:t>
            </a:r>
          </a:p>
          <a:p>
            <a:pPr marL="566738" lvl="1" indent="-166688"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LS – D (predecessor) = LS (predecessor)</a:t>
            </a:r>
          </a:p>
          <a:p>
            <a:pPr marL="566738" lvl="1" indent="-166688"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Use lowest value on join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990600"/>
            <a:ext cx="1371600" cy="533400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Forward Pass</a:t>
            </a:r>
            <a:endParaRPr lang="en-US" dirty="0">
              <a:solidFill>
                <a:schemeClr val="accent4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5867400" y="3352800"/>
            <a:ext cx="1447800" cy="533400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Backward Pass</a:t>
            </a:r>
            <a:endParaRPr lang="en-US" dirty="0">
              <a:solidFill>
                <a:schemeClr val="accent4">
                  <a:lumMod val="1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7620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Exercise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52800"/>
            <a:ext cx="7620000" cy="1600200"/>
          </a:xfrm>
        </p:spPr>
        <p:txBody>
          <a:bodyPr numCol="1"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Arial Narrow" pitchFamily="34" charset="0"/>
              </a:rPr>
              <a:t>Questions:</a:t>
            </a:r>
          </a:p>
          <a:p>
            <a:r>
              <a:rPr lang="en-US" dirty="0" smtClean="0">
                <a:latin typeface="Arial Narrow" pitchFamily="34" charset="0"/>
              </a:rPr>
              <a:t>What is the critical path?</a:t>
            </a:r>
          </a:p>
          <a:p>
            <a:r>
              <a:rPr lang="en-US" dirty="0" smtClean="0">
                <a:latin typeface="Arial Narrow" pitchFamily="34" charset="0"/>
              </a:rPr>
              <a:t>What is critical path duration?</a:t>
            </a:r>
          </a:p>
          <a:p>
            <a:r>
              <a:rPr lang="en-US" dirty="0" smtClean="0">
                <a:latin typeface="Arial Narrow" pitchFamily="34" charset="0"/>
              </a:rPr>
              <a:t>What is float (slack) duration of activity A30?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860251"/>
            <a:ext cx="6629400" cy="264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4876800"/>
            <a:ext cx="7620000" cy="1447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Answers: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  <a:cs typeface="Times New Roman" pitchFamily="18" charset="0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Times New Roman" pitchFamily="18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Critical Chain (Buffer Management) Method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The longest duration path through the project considering both activity dependencies and resource constraints.</a:t>
            </a:r>
            <a:br>
              <a:rPr lang="en-US" altLang="ko-KR" sz="2400" dirty="0" smtClean="0">
                <a:latin typeface="Arial Narrow" pitchFamily="34" charset="0"/>
                <a:ea typeface="굴림" pitchFamily="34" charset="-127"/>
              </a:rPr>
            </a:br>
            <a:endParaRPr lang="en-US" altLang="ko-KR" sz="2400" dirty="0" smtClean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Network diagram and critical path are identified first</a:t>
            </a:r>
          </a:p>
          <a:p>
            <a:pPr>
              <a:lnSpc>
                <a:spcPct val="80000"/>
              </a:lnSpc>
            </a:pPr>
            <a:endParaRPr lang="en-US" altLang="ko-KR" sz="2800" dirty="0" smtClean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Type of buffers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Project buffer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Feeding buffer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Resource buffer</a:t>
            </a:r>
            <a:r>
              <a:rPr lang="en-US" altLang="ko-KR" sz="2800" dirty="0" smtClean="0">
                <a:latin typeface="Arial Narrow" pitchFamily="34" charset="0"/>
                <a:ea typeface="굴림" pitchFamily="34" charset="-127"/>
              </a:rPr>
              <a:t/>
            </a:r>
            <a:br>
              <a:rPr lang="en-US" altLang="ko-KR" sz="2800" dirty="0" smtClean="0">
                <a:latin typeface="Arial Narrow" pitchFamily="34" charset="0"/>
                <a:ea typeface="굴림" pitchFamily="34" charset="-127"/>
              </a:rPr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What-if Scenario Analysis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Analysis on effect of changes on a particular thing (assumption) on the project which make activity duration change.</a:t>
            </a:r>
          </a:p>
          <a:p>
            <a:pPr>
              <a:lnSpc>
                <a:spcPct val="80000"/>
              </a:lnSpc>
            </a:pPr>
            <a:endParaRPr lang="en-US" altLang="ko-KR" sz="2400" b="1" dirty="0" smtClean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b="1" dirty="0" smtClean="0">
                <a:latin typeface="Arial Narrow" pitchFamily="34" charset="0"/>
                <a:ea typeface="굴림" pitchFamily="34" charset="-127"/>
              </a:rPr>
              <a:t>Monte Carlo Simulation</a:t>
            </a:r>
          </a:p>
          <a:p>
            <a:pPr marL="346075" indent="0">
              <a:lnSpc>
                <a:spcPct val="80000"/>
              </a:lnSpc>
              <a:buNone/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Used when there is </a:t>
            </a:r>
            <a:r>
              <a:rPr lang="en-US" altLang="ko-KR" sz="2400" b="1" dirty="0" smtClean="0">
                <a:latin typeface="Arial Narrow" pitchFamily="34" charset="0"/>
                <a:ea typeface="굴림" pitchFamily="34" charset="-127"/>
              </a:rPr>
              <a:t>possibility that the critical path will be different </a:t>
            </a: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for a given set of project conditions.</a:t>
            </a:r>
            <a:br>
              <a:rPr lang="en-US" altLang="ko-KR" sz="2400" dirty="0" smtClean="0">
                <a:latin typeface="Arial Narrow" pitchFamily="34" charset="0"/>
                <a:ea typeface="굴림" pitchFamily="34" charset="-127"/>
              </a:rPr>
            </a:br>
            <a:endParaRPr lang="en-US" altLang="ko-KR" sz="2400" dirty="0" smtClean="0">
              <a:latin typeface="Arial Narrow" pitchFamily="34" charset="0"/>
              <a:ea typeface="굴림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Using probability distribution for each activity or group of activities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Using computer software 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Using three-point estimates and network diagram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Help deal with “</a:t>
            </a:r>
            <a:r>
              <a:rPr lang="en-US" altLang="ko-KR" sz="2400" b="1" dirty="0" smtClean="0">
                <a:latin typeface="Arial Narrow" pitchFamily="34" charset="0"/>
                <a:ea typeface="굴림" pitchFamily="34" charset="-127"/>
              </a:rPr>
              <a:t>path convergence</a:t>
            </a:r>
            <a:r>
              <a:rPr lang="en-US" altLang="ko-KR" sz="2400" dirty="0" smtClean="0">
                <a:latin typeface="Arial Narrow" pitchFamily="34" charset="0"/>
                <a:ea typeface="굴림" pitchFamily="34" charset="-127"/>
              </a:rPr>
              <a:t>” </a:t>
            </a:r>
          </a:p>
          <a:p>
            <a:pPr lvl="2">
              <a:lnSpc>
                <a:spcPct val="80000"/>
              </a:lnSpc>
            </a:pPr>
            <a:r>
              <a:rPr lang="en-US" altLang="ko-KR" sz="2200" dirty="0" smtClean="0">
                <a:latin typeface="Arial Narrow" pitchFamily="34" charset="0"/>
                <a:ea typeface="굴림" pitchFamily="34" charset="-127"/>
              </a:rPr>
              <a:t>Multiple paths converge into one or more activities (but adding risk)</a:t>
            </a:r>
            <a:br>
              <a:rPr lang="en-US" altLang="ko-KR" sz="2200" dirty="0" smtClean="0">
                <a:latin typeface="Arial Narrow" pitchFamily="34" charset="0"/>
                <a:ea typeface="굴림" pitchFamily="34" charset="-127"/>
              </a:rPr>
            </a:b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Schedule Compression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b="1" dirty="0" smtClean="0">
                <a:latin typeface="Arial Narrow" pitchFamily="34" charset="0"/>
                <a:ea typeface="굴림" pitchFamily="34" charset="-127"/>
              </a:rPr>
              <a:t>Fast Tracking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Performing critical path activities in </a:t>
            </a:r>
            <a:r>
              <a:rPr lang="en-US" altLang="ko-KR" b="1" dirty="0" smtClean="0">
                <a:latin typeface="Arial Narrow" pitchFamily="34" charset="0"/>
                <a:ea typeface="굴림" pitchFamily="34" charset="-127"/>
              </a:rPr>
              <a:t>parallel.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Usually </a:t>
            </a:r>
            <a:r>
              <a:rPr lang="en-US" altLang="ko-KR" b="1" dirty="0" smtClean="0">
                <a:latin typeface="Arial Narrow" pitchFamily="34" charset="0"/>
                <a:ea typeface="굴림" pitchFamily="34" charset="-127"/>
              </a:rPr>
              <a:t>increase risk </a:t>
            </a: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and requires </a:t>
            </a:r>
            <a:r>
              <a:rPr lang="en-US" altLang="ko-KR" b="1" dirty="0" smtClean="0">
                <a:latin typeface="Arial Narrow" pitchFamily="34" charset="0"/>
                <a:ea typeface="굴림" pitchFamily="34" charset="-127"/>
              </a:rPr>
              <a:t>more attention to communication.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May need a </a:t>
            </a:r>
            <a:r>
              <a:rPr lang="en-US" altLang="ko-KR" b="1" dirty="0" smtClean="0">
                <a:latin typeface="Arial Narrow" pitchFamily="34" charset="0"/>
                <a:ea typeface="굴림" pitchFamily="34" charset="-127"/>
              </a:rPr>
              <a:t>rework</a:t>
            </a: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E.g. Design is half finished and start coding.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endParaRPr lang="en-US" altLang="ko-KR" sz="2400" dirty="0" smtClean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b="1" dirty="0" smtClean="0">
                <a:latin typeface="Arial Narrow" pitchFamily="34" charset="0"/>
                <a:ea typeface="굴림" pitchFamily="34" charset="-127"/>
              </a:rPr>
              <a:t>Crashing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Analyze cost and schedule trade-offs.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Determine most compression for least cost.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Crash the tasks that cost the least first, focusing on minimizing project cost.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Always results in </a:t>
            </a:r>
            <a:r>
              <a:rPr lang="en-US" altLang="ko-KR" b="1" dirty="0" smtClean="0">
                <a:latin typeface="Arial Narrow" pitchFamily="34" charset="0"/>
                <a:ea typeface="굴림" pitchFamily="34" charset="-127"/>
              </a:rPr>
              <a:t>increased cost</a:t>
            </a: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Project Schedule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924800" cy="5257800"/>
          </a:xfrm>
        </p:spPr>
        <p:txBody>
          <a:bodyPr numCol="1"/>
          <a:lstStyle/>
          <a:p>
            <a:r>
              <a:rPr lang="en-US" sz="2400" dirty="0" smtClean="0">
                <a:latin typeface="Arial Narrow" pitchFamily="34" charset="0"/>
              </a:rPr>
              <a:t>Schedule can be shown with or without dependencies (logical relationship).</a:t>
            </a:r>
            <a:br>
              <a:rPr lang="en-US" sz="2400" dirty="0" smtClean="0">
                <a:latin typeface="Arial Narrow" pitchFamily="34" charset="0"/>
              </a:rPr>
            </a:br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smtClean="0">
                <a:latin typeface="Arial Narrow" pitchFamily="34" charset="0"/>
              </a:rPr>
              <a:t>Presented as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Summary form e.g. Master Schedule, Milestone schedule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Detailed form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smtClean="0">
                <a:latin typeface="Arial Narrow" pitchFamily="34" charset="0"/>
              </a:rPr>
              <a:t>Format: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Network diagram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Milestone chart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Bar chart (Gantt chart)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Schedule Data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924800" cy="5257800"/>
          </a:xfrm>
        </p:spPr>
        <p:txBody>
          <a:bodyPr numCol="1"/>
          <a:lstStyle/>
          <a:p>
            <a:r>
              <a:rPr lang="en-US" sz="2400" dirty="0" smtClean="0">
                <a:latin typeface="Arial Narrow" pitchFamily="34" charset="0"/>
              </a:rPr>
              <a:t>Includes at least: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Schedule milestone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Schedule activities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Activity attributes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Assumptions &amp; Constraints</a:t>
            </a:r>
          </a:p>
          <a:p>
            <a:pPr lvl="1"/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smtClean="0">
                <a:latin typeface="Arial Narrow" pitchFamily="34" charset="0"/>
              </a:rPr>
              <a:t>Additional information can be added, such as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Resource histograms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Cash-flow projections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Order &amp; delivery schedules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Alternative schedules</a:t>
            </a:r>
          </a:p>
          <a:p>
            <a:pPr lvl="1">
              <a:buNone/>
            </a:pPr>
            <a:endParaRPr lang="en-US" sz="24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Project Time Management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5029200"/>
          </a:xfrm>
        </p:spPr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The process required to manage timely completion of the project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smtClean="0">
                <a:latin typeface="Arial Narrow" pitchFamily="34" charset="0"/>
              </a:rPr>
              <a:t>Project time management start with planning by the project management team (not shown as a discrete process)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smtClean="0">
                <a:latin typeface="Arial Narrow" pitchFamily="34" charset="0"/>
              </a:rPr>
              <a:t>In small project, defining &amp; sequencing activities, estimating activity resource &amp; duration, developing schedule are viewed as a single process.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6.6 Control Schedule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16002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Process of analyzing activity sequences, durations, resource requirements, and schedule constraints to create the project schedule.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8600" y="2230636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rgbClr val="CC66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533400" y="1950970"/>
          <a:ext cx="2209800" cy="265151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38586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Management Plan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Schedule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Work performance information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3124200" y="1950971"/>
          <a:ext cx="2209800" cy="3572256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0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792204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Performance reviews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Variance Analysis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Management Software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Resource leveling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What-if scenario analysis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Adjusting leads &amp; lags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Schedule compression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Schedule tooling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/>
        </p:nvGraphicFramePr>
        <p:xfrm>
          <a:off x="5791200" y="1950971"/>
          <a:ext cx="2209800" cy="348970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16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9182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Work performance  measurements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Organizational process assets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Change requests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management plan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Project document updates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209800" y="3395246"/>
            <a:ext cx="373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Calibri" pitchFamily="34" charset="0"/>
              </a:rPr>
              <a:t>Thank You</a:t>
            </a:r>
          </a:p>
          <a:p>
            <a:pPr algn="ctr"/>
            <a:endParaRPr lang="en-US" sz="4400" b="1" dirty="0">
              <a:latin typeface="Calibri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620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Next topic: </a:t>
            </a:r>
            <a:br>
              <a:rPr lang="en-US" dirty="0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Project Cost Management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228600" y="2794266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724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6.2 Define Activities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848600" cy="13716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process of identifying the specific actions to be performed produce the project deliverables.</a:t>
            </a:r>
          </a:p>
          <a:p>
            <a:r>
              <a:rPr lang="en-US" dirty="0" smtClean="0">
                <a:latin typeface="Arial Narrow" pitchFamily="34" charset="0"/>
              </a:rPr>
              <a:t>Work package decomposed into activities (</a:t>
            </a:r>
            <a:r>
              <a:rPr lang="en-US" b="1" dirty="0" smtClean="0">
                <a:latin typeface="Arial Narrow" pitchFamily="34" charset="0"/>
              </a:rPr>
              <a:t>schedule activities)</a:t>
            </a:r>
            <a:endParaRPr lang="en-US" dirty="0" smtClean="0">
              <a:latin typeface="Arial Narrow" pitchFamily="34" charset="0"/>
            </a:endParaRPr>
          </a:p>
        </p:txBody>
      </p:sp>
      <p:graphicFrame>
        <p:nvGraphicFramePr>
          <p:cNvPr id="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67555"/>
              </p:ext>
            </p:extLst>
          </p:nvPr>
        </p:nvGraphicFramePr>
        <p:xfrm>
          <a:off x="533400" y="2514600"/>
          <a:ext cx="2209800" cy="265151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38586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Schedule Management Plan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Scope baseline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Enterprise environmental factors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41517"/>
              </p:ext>
            </p:extLst>
          </p:nvPr>
        </p:nvGraphicFramePr>
        <p:xfrm>
          <a:off x="3124200" y="2514600"/>
          <a:ext cx="2209800" cy="2459897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95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758857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Decompositions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Rolling wave planning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Templates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Expert judgment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052"/>
              </p:ext>
            </p:extLst>
          </p:nvPr>
        </p:nvGraphicFramePr>
        <p:xfrm>
          <a:off x="5791200" y="2514601"/>
          <a:ext cx="2209800" cy="2535685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Activity list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Activity attributes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Milestone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57150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  <a:latin typeface="Arial Narrow" pitchFamily="34" charset="0"/>
              </a:rPr>
              <a:t>In the real word sometime we skip define activities since we take WBS down to the activity level. This is not a wrong practice but  not a PMBOK practice.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Define Activities </a:t>
            </a:r>
            <a:r>
              <a:rPr lang="en-US" sz="1800" dirty="0" smtClean="0">
                <a:latin typeface="Calibri" pitchFamily="34" charset="0"/>
              </a:rPr>
              <a:t>(Tools &amp; Techniques)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530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Rolling Wave Planning</a:t>
            </a:r>
            <a:r>
              <a:rPr lang="en-US" dirty="0" smtClean="0">
                <a:latin typeface="Arial Narrow" pitchFamily="34" charset="0"/>
              </a:rPr>
              <a:t>: </a:t>
            </a:r>
            <a:r>
              <a:rPr lang="en-US" sz="1800" dirty="0" smtClean="0">
                <a:latin typeface="Arial Narrow" pitchFamily="34" charset="0"/>
              </a:rPr>
              <a:t>progressive elaboration planning where you </a:t>
            </a:r>
            <a:r>
              <a:rPr lang="en-US" sz="1800" b="1" dirty="0" smtClean="0">
                <a:latin typeface="Arial Narrow" pitchFamily="34" charset="0"/>
              </a:rPr>
              <a:t>do not to plan activities until you start</a:t>
            </a:r>
            <a:r>
              <a:rPr lang="en-US" sz="1800" dirty="0" smtClean="0">
                <a:latin typeface="Arial Narrow" pitchFamily="34" charset="0"/>
              </a:rPr>
              <a:t> the project management process for that </a:t>
            </a:r>
            <a:r>
              <a:rPr lang="en-US" sz="1800" b="1" dirty="0" smtClean="0">
                <a:latin typeface="Arial Narrow" pitchFamily="34" charset="0"/>
              </a:rPr>
              <a:t>phase</a:t>
            </a:r>
            <a:r>
              <a:rPr lang="en-US" sz="1800" dirty="0" smtClean="0">
                <a:latin typeface="Arial Narrow" pitchFamily="34" charset="0"/>
              </a:rPr>
              <a:t> is in the project life cycle</a:t>
            </a:r>
            <a:br>
              <a:rPr lang="en-US" sz="1800" dirty="0" smtClean="0">
                <a:latin typeface="Arial Narrow" pitchFamily="34" charset="0"/>
              </a:rPr>
            </a:br>
            <a:endParaRPr lang="en-US" dirty="0" smtClean="0">
              <a:latin typeface="Arial Narrow" pitchFamily="34" charset="0"/>
            </a:endParaRPr>
          </a:p>
          <a:p>
            <a:r>
              <a:rPr lang="en-US" b="1" dirty="0" smtClean="0">
                <a:latin typeface="Arial Narrow" pitchFamily="34" charset="0"/>
              </a:rPr>
              <a:t>Activity Attributes</a:t>
            </a:r>
            <a:r>
              <a:rPr lang="en-US" dirty="0" smtClean="0">
                <a:latin typeface="Arial Narrow" pitchFamily="34" charset="0"/>
              </a:rPr>
              <a:t>:  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Use for schedule development, selecting, ordering, sorting the planned schedule activities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Used to identify e.g. responsible person, place, level of effort (LOE), apportioned effort (AE)</a:t>
            </a:r>
            <a:br>
              <a:rPr lang="en-US" sz="1800" dirty="0" smtClean="0">
                <a:latin typeface="Arial Narrow" pitchFamily="34" charset="0"/>
              </a:rPr>
            </a:br>
            <a:endParaRPr lang="en-US" sz="1800" dirty="0" smtClean="0">
              <a:latin typeface="Arial Narrow" pitchFamily="34" charset="0"/>
            </a:endParaRPr>
          </a:p>
          <a:p>
            <a:r>
              <a:rPr lang="en-US" b="1" dirty="0" smtClean="0">
                <a:latin typeface="Arial Narrow" pitchFamily="34" charset="0"/>
              </a:rPr>
              <a:t>Milestone</a:t>
            </a:r>
            <a:r>
              <a:rPr lang="en-US" dirty="0" smtClean="0">
                <a:latin typeface="Arial Narrow" pitchFamily="34" charset="0"/>
              </a:rPr>
              <a:t>: </a:t>
            </a:r>
            <a:r>
              <a:rPr lang="en-US" sz="1800" dirty="0" smtClean="0">
                <a:latin typeface="Arial Narrow" pitchFamily="34" charset="0"/>
              </a:rPr>
              <a:t>a significant point or event in the project. </a:t>
            </a:r>
            <a:endParaRPr lang="en-US" dirty="0" smtClean="0">
              <a:latin typeface="Arial Narrow" pitchFamily="34" charset="0"/>
            </a:endParaRPr>
          </a:p>
          <a:p>
            <a:pPr lvl="1"/>
            <a:r>
              <a:rPr lang="en-US" sz="1800" dirty="0" smtClean="0">
                <a:latin typeface="Arial Narrow" pitchFamily="34" charset="0"/>
              </a:rPr>
              <a:t>Not a work activity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Checkpoint to help control the project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Additional milestone can be add in Sequence Activities &amp; Develop Schedule process</a:t>
            </a:r>
          </a:p>
          <a:p>
            <a:pPr lvl="1"/>
            <a:r>
              <a:rPr lang="en-US" sz="1800" dirty="0" smtClean="0">
                <a:latin typeface="Arial Narrow" pitchFamily="34" charset="0"/>
              </a:rPr>
              <a:t>The list can indicates the level of milestone (mandatory, optional, etc)</a:t>
            </a:r>
          </a:p>
          <a:p>
            <a:endParaRPr lang="en-US" dirty="0" smtClean="0">
              <a:latin typeface="Arial Narrow" pitchFamily="34" charset="0"/>
            </a:endParaRPr>
          </a:p>
          <a:p>
            <a:pPr lvl="1">
              <a:buNone/>
            </a:pP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6.2 Sequence Activities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Process of identifying and documenting relationship among the project activities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2971800"/>
            <a:ext cx="8686800" cy="2880610"/>
          </a:xfrm>
          <a:prstGeom prst="rightArrow">
            <a:avLst>
              <a:gd name="adj1" fmla="val 70438"/>
              <a:gd name="adj2" fmla="val 2749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8993"/>
              </p:ext>
            </p:extLst>
          </p:nvPr>
        </p:nvGraphicFramePr>
        <p:xfrm>
          <a:off x="533400" y="2692134"/>
          <a:ext cx="2209800" cy="2456438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38586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Activity list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Activity attributes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Milestone list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Project scope statement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Organizational process assets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75670"/>
              </p:ext>
            </p:extLst>
          </p:nvPr>
        </p:nvGraphicFramePr>
        <p:xfrm>
          <a:off x="3124200" y="2692134"/>
          <a:ext cx="2209800" cy="2889504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437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Tools &amp; Techniques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945462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Precedence diagramming method (PDM)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Dependency determination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Applying leads and lags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Schedule network templates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97341"/>
              </p:ext>
            </p:extLst>
          </p:nvPr>
        </p:nvGraphicFramePr>
        <p:xfrm>
          <a:off x="5791200" y="2692135"/>
          <a:ext cx="2209800" cy="2535685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706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schedule network diagram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+mj-lt"/>
                        <a:buAutoNum type="arabicPeriod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Project document updates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05200" y="3124200"/>
            <a:ext cx="4572000" cy="31242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accent4">
                <a:lumMod val="90000"/>
              </a:schemeClr>
            </a:solidFill>
          </a:ln>
          <a:effectLst>
            <a:outerShdw blurRad="1905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Precedence Diagramming Method (PDM)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924800" cy="4038600"/>
          </a:xfrm>
          <a:noFill/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Precedence Diagramming Method (PDM) </a:t>
            </a:r>
            <a:r>
              <a:rPr lang="en-US" dirty="0" smtClean="0">
                <a:latin typeface="Arial Narrow" pitchFamily="34" charset="0"/>
              </a:rPr>
              <a:t>or Activity-on-Node (AON)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Method used in Critical Path Methodology(CPM)</a:t>
            </a:r>
          </a:p>
          <a:p>
            <a:pPr lvl="1"/>
            <a:r>
              <a:rPr lang="en-US" b="1" dirty="0" smtClean="0">
                <a:latin typeface="Arial Narrow" pitchFamily="34" charset="0"/>
              </a:rPr>
              <a:t>No dummy activities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Logical relationship:</a:t>
            </a:r>
          </a:p>
          <a:p>
            <a:pPr lvl="1">
              <a:buNone/>
            </a:pPr>
            <a:endParaRPr lang="en-US" dirty="0" smtClean="0">
              <a:latin typeface="Arial Narrow" pitchFamily="34" charset="0"/>
            </a:endParaRPr>
          </a:p>
          <a:p>
            <a:pPr lvl="1">
              <a:buNone/>
            </a:pPr>
            <a:endParaRPr lang="en-US" sz="700" dirty="0" smtClean="0">
              <a:latin typeface="Arial Narrow" pitchFamily="34" charset="0"/>
            </a:endParaRPr>
          </a:p>
          <a:p>
            <a:pPr lvl="1"/>
            <a:endParaRPr lang="en-US" dirty="0" smtClean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590800"/>
            <a:ext cx="3886200" cy="20621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6075" lvl="2" indent="-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Finish-to-Start (FS)</a:t>
            </a:r>
          </a:p>
          <a:p>
            <a:pPr marL="346075" lvl="2" indent="-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Finish-to-Finish (FF)</a:t>
            </a:r>
          </a:p>
          <a:p>
            <a:pPr marL="346075" lvl="2" indent="-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Start-to-Start (SS)</a:t>
            </a:r>
          </a:p>
          <a:p>
            <a:pPr marL="346075" lvl="2" indent="-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Start-to-Finish (SF)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3366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352800"/>
            <a:ext cx="3960876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Applying Leads &amp; Lags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24500"/>
          </a:xfrm>
        </p:spPr>
        <p:txBody>
          <a:bodyPr>
            <a:normAutofit fontScale="92500" lnSpcReduction="20000"/>
          </a:bodyPr>
          <a:lstStyle/>
          <a:p>
            <a:pPr marL="346075" lvl="1" indent="-346075">
              <a:buFont typeface="Arial" pitchFamily="34" charset="0"/>
              <a:buChar char="•"/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Use leads and lags to support realistic and achievable project schedule.</a:t>
            </a:r>
          </a:p>
          <a:p>
            <a:pPr marL="346075" lvl="1" indent="-346075">
              <a:buFont typeface="Arial" pitchFamily="34" charset="0"/>
              <a:buChar char="•"/>
            </a:pP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Each activity is connected at least to one predecessor and one successor except the start and the end.</a:t>
            </a:r>
          </a:p>
          <a:p>
            <a:pPr marL="115888" lvl="1" indent="0">
              <a:buNone/>
            </a:pPr>
            <a:endParaRPr lang="en-US" sz="2400" dirty="0" smtClean="0">
              <a:latin typeface="Arial Narrow" pitchFamily="34" charset="0"/>
            </a:endParaRPr>
          </a:p>
          <a:p>
            <a:pPr marL="115888" lvl="1" indent="0">
              <a:buNone/>
            </a:pPr>
            <a:r>
              <a:rPr lang="en-US" sz="2400" dirty="0" smtClean="0">
                <a:latin typeface="Arial Narrow" pitchFamily="34" charset="0"/>
              </a:rPr>
              <a:t/>
            </a:r>
            <a:br>
              <a:rPr lang="en-US" sz="2400" dirty="0" smtClean="0">
                <a:latin typeface="Arial Narrow" pitchFamily="34" charset="0"/>
              </a:rPr>
            </a:br>
            <a:endParaRPr lang="en-US" sz="2400" dirty="0" smtClean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endParaRPr lang="en-US" altLang="ko-KR" b="1" dirty="0" smtClean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b="1" dirty="0" smtClean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b="1" dirty="0" smtClean="0">
                <a:latin typeface="Arial Narrow" pitchFamily="34" charset="0"/>
                <a:ea typeface="굴림" pitchFamily="34" charset="-127"/>
              </a:rPr>
              <a:t>Leads</a:t>
            </a:r>
            <a:r>
              <a:rPr lang="en-US" altLang="ko-KR" dirty="0" smtClean="0">
                <a:latin typeface="Arial Narrow" pitchFamily="34" charset="0"/>
                <a:ea typeface="굴림" pitchFamily="34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Arial Narrow" pitchFamily="34" charset="0"/>
                <a:ea typeface="굴림" pitchFamily="34" charset="-127"/>
              </a:rPr>
              <a:t>May be added to start an activity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en-US" altLang="ko-KR" sz="1800" b="1" dirty="0">
                <a:latin typeface="Arial Narrow" pitchFamily="34" charset="0"/>
                <a:ea typeface="굴림" pitchFamily="34" charset="-127"/>
              </a:rPr>
              <a:t> </a:t>
            </a:r>
            <a:r>
              <a:rPr lang="en-US" altLang="ko-KR" sz="1800" b="1" dirty="0" smtClean="0">
                <a:latin typeface="Arial Narrow" pitchFamily="34" charset="0"/>
                <a:ea typeface="굴림" pitchFamily="34" charset="-127"/>
              </a:rPr>
              <a:t>    before the predecessor activity is complete.</a:t>
            </a:r>
            <a:endParaRPr lang="en-US" altLang="ko-KR" sz="2800" dirty="0" smtClean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b="1" dirty="0" smtClean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 Narrow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b="1" dirty="0" smtClean="0">
                <a:latin typeface="Arial Narrow" pitchFamily="34" charset="0"/>
                <a:ea typeface="굴림" pitchFamily="34" charset="-127"/>
              </a:rPr>
              <a:t>Lags</a:t>
            </a:r>
          </a:p>
          <a:p>
            <a:pPr lvl="1">
              <a:lnSpc>
                <a:spcPct val="80000"/>
              </a:lnSpc>
            </a:pPr>
            <a:r>
              <a:rPr lang="en-US" altLang="ko-KR" sz="1800" b="1" dirty="0" smtClean="0">
                <a:latin typeface="Arial Narrow" pitchFamily="34" charset="0"/>
                <a:ea typeface="굴림" pitchFamily="34" charset="-127"/>
              </a:rPr>
              <a:t>Inserted waiting time between activities</a:t>
            </a:r>
          </a:p>
          <a:p>
            <a:pPr marL="115888" lvl="1" indent="0">
              <a:buNone/>
            </a:pPr>
            <a:r>
              <a:rPr lang="en-US" b="1" dirty="0" smtClean="0">
                <a:latin typeface="Arial Narrow" pitchFamily="34" charset="0"/>
              </a:rPr>
              <a:t/>
            </a:r>
            <a:br>
              <a:rPr lang="en-US" b="1" dirty="0" smtClean="0">
                <a:latin typeface="Arial Narrow" pitchFamily="34" charset="0"/>
              </a:rPr>
            </a:br>
            <a:endParaRPr lang="en-US" b="1" dirty="0" smtClean="0">
              <a:latin typeface="Arial Narrow" pitchFamily="34" charset="0"/>
            </a:endParaRPr>
          </a:p>
          <a:p>
            <a:pPr marL="115888" lvl="1" indent="0">
              <a:buNone/>
            </a:pPr>
            <a:endParaRPr lang="en-US" sz="2400" b="1" dirty="0" smtClean="0">
              <a:latin typeface="Arial Narrow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28801" y="1905000"/>
            <a:ext cx="4371744" cy="891296"/>
            <a:chOff x="1149265" y="3135868"/>
            <a:chExt cx="4836672" cy="1040942"/>
          </a:xfrm>
        </p:grpSpPr>
        <p:sp>
          <p:nvSpPr>
            <p:cNvPr id="6" name="Rectangle 5"/>
            <p:cNvSpPr/>
            <p:nvPr/>
          </p:nvSpPr>
          <p:spPr>
            <a:xfrm>
              <a:off x="1295400" y="3135868"/>
              <a:ext cx="914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Bradley Hand ITC" pitchFamily="66" charset="0"/>
                </a:rPr>
                <a:t>A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Bradley Hand ITC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135868"/>
              <a:ext cx="914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Bradley Hand ITC" pitchFamily="66" charset="0"/>
                </a:rPr>
                <a:t>B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Bradley Hand ITC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200" y="3135868"/>
              <a:ext cx="914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Bradley Hand ITC" pitchFamily="66" charset="0"/>
                </a:rPr>
                <a:t>C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Bradley Hand ITC" pitchFamily="66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2209800" y="3402568"/>
              <a:ext cx="838200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>
              <a:off x="3962400" y="3402568"/>
              <a:ext cx="685800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9265" y="3745467"/>
              <a:ext cx="1793343" cy="4313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>
                      <a:lumMod val="10000"/>
                    </a:schemeClr>
                  </a:solidFill>
                  <a:latin typeface="Arial" panose="020B0604020202020204" pitchFamily="34" charset="0"/>
                  <a:ea typeface="굴림" pitchFamily="34" charset="-127"/>
                  <a:cs typeface="Arial" panose="020B0604020202020204" pitchFamily="34" charset="0"/>
                </a:rPr>
                <a:t>predecessor 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3745468"/>
              <a:ext cx="1566337" cy="4313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>
                      <a:lumMod val="10000"/>
                    </a:schemeClr>
                  </a:solidFill>
                  <a:latin typeface="Arial" panose="020B0604020202020204" pitchFamily="34" charset="0"/>
                  <a:ea typeface="굴림" pitchFamily="34" charset="-127"/>
                  <a:cs typeface="Arial" panose="020B0604020202020204" pitchFamily="34" charset="0"/>
                </a:rPr>
                <a:t>Successor 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08652" y="3581400"/>
            <a:ext cx="1372914" cy="1541079"/>
            <a:chOff x="1903686" y="4859721"/>
            <a:chExt cx="1372914" cy="1541079"/>
          </a:xfrm>
        </p:grpSpPr>
        <p:sp>
          <p:nvSpPr>
            <p:cNvPr id="17" name="Rectangle 16"/>
            <p:cNvSpPr/>
            <p:nvPr/>
          </p:nvSpPr>
          <p:spPr>
            <a:xfrm>
              <a:off x="1903686" y="4859721"/>
              <a:ext cx="914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Bradley Hand ITC" pitchFamily="66" charset="0"/>
                </a:rPr>
                <a:t>A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Bradley Hand ITC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5867400"/>
              <a:ext cx="914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Bradley Hand ITC" pitchFamily="66" charset="0"/>
                </a:rPr>
                <a:t>B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Bradley Hand ITC" pitchFamily="66" charset="0"/>
              </a:endParaRPr>
            </a:p>
          </p:txBody>
        </p:sp>
        <p:cxnSp>
          <p:nvCxnSpPr>
            <p:cNvPr id="26" name="Elbow Connector 25"/>
            <p:cNvCxnSpPr>
              <a:stCxn id="17" idx="3"/>
              <a:endCxn id="18" idx="1"/>
            </p:cNvCxnSpPr>
            <p:nvPr/>
          </p:nvCxnSpPr>
          <p:spPr>
            <a:xfrm flipH="1">
              <a:off x="2362200" y="5126421"/>
              <a:ext cx="455886" cy="1007679"/>
            </a:xfrm>
            <a:prstGeom prst="bentConnector5">
              <a:avLst>
                <a:gd name="adj1" fmla="val -50144"/>
                <a:gd name="adj2" fmla="val 50000"/>
                <a:gd name="adj3" fmla="val 150144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61650" y="5181600"/>
            <a:ext cx="2286000" cy="1447800"/>
            <a:chOff x="4648200" y="4953000"/>
            <a:chExt cx="2286000" cy="1447800"/>
          </a:xfrm>
        </p:grpSpPr>
        <p:sp>
          <p:nvSpPr>
            <p:cNvPr id="27" name="Rectangle 26"/>
            <p:cNvSpPr/>
            <p:nvPr/>
          </p:nvSpPr>
          <p:spPr>
            <a:xfrm>
              <a:off x="4648200" y="4953000"/>
              <a:ext cx="914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Bradley Hand ITC" pitchFamily="66" charset="0"/>
                </a:rPr>
                <a:t>A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Bradley Hand ITC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9800" y="5867400"/>
              <a:ext cx="9144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10000"/>
                    </a:schemeClr>
                  </a:solidFill>
                  <a:latin typeface="Bradley Hand ITC" pitchFamily="66" charset="0"/>
                </a:rPr>
                <a:t>B</a:t>
              </a:r>
              <a:endParaRPr lang="en-US" b="1" dirty="0">
                <a:solidFill>
                  <a:schemeClr val="accent4">
                    <a:lumMod val="10000"/>
                  </a:schemeClr>
                </a:solidFill>
                <a:latin typeface="Bradley Hand ITC" pitchFamily="66" charset="0"/>
              </a:endParaRPr>
            </a:p>
          </p:txBody>
        </p:sp>
        <p:cxnSp>
          <p:nvCxnSpPr>
            <p:cNvPr id="29" name="Elbow Connector 28"/>
            <p:cNvCxnSpPr>
              <a:stCxn id="27" idx="3"/>
              <a:endCxn id="28" idx="1"/>
            </p:cNvCxnSpPr>
            <p:nvPr/>
          </p:nvCxnSpPr>
          <p:spPr>
            <a:xfrm>
              <a:off x="5562600" y="5219700"/>
              <a:ext cx="457200" cy="9144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20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Precedence Diagramming Method (PDM)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620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 Narrow" pitchFamily="34" charset="0"/>
              </a:rPr>
              <a:t>Example of PDM which showing logical relationship and leads or lags</a:t>
            </a: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Other method to draw network diagram: 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Arrow Diagramming Method (ADM)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GERT: allows loops between activities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75076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ncomplete network design template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8323</TotalTime>
  <Words>1685</Words>
  <Application>Microsoft Office PowerPoint</Application>
  <PresentationFormat>On-screen Show (4:3)</PresentationFormat>
  <Paragraphs>494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Incomplete network design template</vt:lpstr>
      <vt:lpstr>Essential</vt:lpstr>
      <vt:lpstr>Equation</vt:lpstr>
      <vt:lpstr>     Project TIME Management</vt:lpstr>
      <vt:lpstr>Project Time Management</vt:lpstr>
      <vt:lpstr>Project Time Management</vt:lpstr>
      <vt:lpstr>6.2 Define Activities</vt:lpstr>
      <vt:lpstr>Define Activities (Tools &amp; Techniques)</vt:lpstr>
      <vt:lpstr>6.2 Sequence Activities</vt:lpstr>
      <vt:lpstr>Precedence Diagramming Method (PDM)</vt:lpstr>
      <vt:lpstr>Applying Leads &amp; Lags</vt:lpstr>
      <vt:lpstr>Precedence Diagramming Method (PDM)</vt:lpstr>
      <vt:lpstr>Dependency Determination</vt:lpstr>
      <vt:lpstr>PMD</vt:lpstr>
      <vt:lpstr>6.3 Estimate Activity Resources</vt:lpstr>
      <vt:lpstr>Estimate Activity Resource (Tools &amp; Techniques)</vt:lpstr>
      <vt:lpstr>6.4 Estimate Activity Durations</vt:lpstr>
      <vt:lpstr>Estimate Activity Durations (Tools &amp; Techniques)</vt:lpstr>
      <vt:lpstr>3-Points Estimate  (PERT)</vt:lpstr>
      <vt:lpstr>Exercise: Tree-point estimates (PERT)</vt:lpstr>
      <vt:lpstr>Exercise: PERT - Most tricky question</vt:lpstr>
      <vt:lpstr>Exercise: PERT - Most tricky question (Answer)</vt:lpstr>
      <vt:lpstr>6.5 Develop Schedule</vt:lpstr>
      <vt:lpstr>Critical Path</vt:lpstr>
      <vt:lpstr>Critical Path Method Basic</vt:lpstr>
      <vt:lpstr>Critical Path using PDM</vt:lpstr>
      <vt:lpstr>Exercise</vt:lpstr>
      <vt:lpstr>Critical Chain (Buffer Management) Method</vt:lpstr>
      <vt:lpstr>What-if Scenario Analysis</vt:lpstr>
      <vt:lpstr>Schedule Compression</vt:lpstr>
      <vt:lpstr>Project Schedule</vt:lpstr>
      <vt:lpstr>Schedule Data</vt:lpstr>
      <vt:lpstr>6.6 Control Schedule</vt:lpstr>
      <vt:lpstr>Next topic:  Project Cost Management</vt:lpstr>
    </vt:vector>
  </TitlesOfParts>
  <Company>Visitek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incomplete network</dc:title>
  <dc:creator>Eryan Ariobowo</dc:creator>
  <cp:lastModifiedBy>Ahmed Abbas</cp:lastModifiedBy>
  <cp:revision>177</cp:revision>
  <dcterms:created xsi:type="dcterms:W3CDTF">2010-01-09T01:55:59Z</dcterms:created>
  <dcterms:modified xsi:type="dcterms:W3CDTF">2017-10-21T05:14:02Z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TC103367981033</vt:lpwstr>
  </property>
</Properties>
</file>