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82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4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2167-7C79-064D-BCBD-79E1B2160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DED23-FCA3-B84F-AACB-D2B6F61B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276B-960A-6145-ABF5-A33BC4DA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CF3D-2F86-B845-99AA-970B971A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4047-68C3-F943-BB89-D2159639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2A2D-1C0A-CA44-A90B-6EFD8E2C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20B74-DDAA-7245-B1D2-96A78E4BB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CE79-203C-AE48-AB59-39794B7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B06E-9156-E640-9AD1-71197D35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A7D0-2DDC-8144-87B8-B297D058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1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D8CFD-EF7A-1B4E-B3E0-C9DD6C37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A8A43-796C-7544-A014-96E29D51A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E1B3-5579-C345-9090-A7225D4E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7F95-7833-EE42-828C-977078BA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C87D-B0C2-494D-85A8-1EB8EF1B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06BA-1741-BE49-B657-D02B4381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EBBA-5631-6845-A44C-5FBB8971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37B61-1149-8846-8206-3CEDC212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198F-E084-FB40-972A-9DCFE5FB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6BF6-124D-D44B-89E2-F42810D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7100-3B76-084F-9D77-5E65DBFE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7D1A2-814C-3E42-A194-CF0670B4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CFBB-B554-ED4F-A601-9EBCB006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DA6C-AB80-994C-94C2-38C56D92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B684-D75F-C24D-8485-41FEB639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F091-4620-0943-8E1B-4E58E96D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8038-91D2-8C4B-A25F-156D2C8B3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D96A8-184A-AE44-A946-5E776FB1E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9BFCD-3798-DA40-A04F-5DC946B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5F96-0C7D-C540-9EA3-5EC85E55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99579-E82B-7848-825E-103BAF3C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A0E5-A008-7E45-8D71-DDA4F279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FB3D-092E-354D-B816-4985FB62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FCF21-AABA-F24B-8DF4-58C8F3A65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CFE43-01B0-1940-9760-8DB7C50D3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9F364-FEFE-F84B-BA16-9F0CE2217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0D849-2466-0843-9E56-6916C8CA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63B3C-75E2-FF43-A496-1F0B5440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8AFC5-AEB5-D147-81C0-DC027955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B73C-7900-8842-A861-5F067D0A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5387C-0432-1243-AF6A-452899DC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90C74-18A9-474B-8D30-088D8380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20B42-45E6-754F-838D-CC83372A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D6025-30D9-B04A-86C0-C806FD06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24CF5-F70F-1C43-9DF0-35F6F26E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51FBE-A0DC-0B46-A798-60DAD0CE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629F-64FF-0C45-AB1E-F137B8C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695B-8CB6-AC42-9453-4E90C45B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D2E6F-A90B-4D41-B248-FF36C8441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CD0DC-DA1A-CA4B-BC3E-28D1BA44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E4E4D-A17F-9944-9141-DA0AAF3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C1CC-97FD-8D46-9B83-009A7A86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DD36-32D1-8B4D-AF86-3F9A4349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0554A-82A4-1440-AC2A-C5A91B272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CB468-B23D-294F-982D-ACEC12E12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67065-B8A5-FF4D-AE92-8A7877DF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F5B1-7239-FF4A-B795-5A7886DE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30779-198F-3E49-9787-5912442C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94D43-F557-7F4A-B8B5-6AFEFDDC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9EA8-9604-624B-B62E-EB74D35A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7746-8311-1E4D-98ED-A94DF80F8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E619-3F3F-DE4F-BEEA-9CC86AA0C8EA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D669-98F5-3543-99B4-5812B7943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3327-39DF-0D44-9E4D-446D1C5D2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B320-D3A0-1843-A376-654389B42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messenger-platform/webhook-reference/message-receiv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what-is-a-chatbo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543" y="849854"/>
            <a:ext cx="9144000" cy="2412683"/>
          </a:xfrm>
        </p:spPr>
        <p:txBody>
          <a:bodyPr>
            <a:normAutofit/>
          </a:bodyPr>
          <a:lstStyle/>
          <a:p>
            <a:r>
              <a:rPr lang="en-IN" sz="6600" b="1" i="1" dirty="0" err="1">
                <a:solidFill>
                  <a:srgbClr val="FF0000"/>
                </a:solidFill>
                <a:latin typeface="Colonna MT" panose="04020805060202030203" pitchFamily="82" charset="0"/>
              </a:rPr>
              <a:t>R</a:t>
            </a:r>
            <a:r>
              <a:rPr lang="en-IN" sz="6600" b="1" i="1" dirty="0" err="1">
                <a:latin typeface="Colonna MT" panose="04020805060202030203" pitchFamily="82" charset="0"/>
              </a:rPr>
              <a:t>o</a:t>
            </a:r>
            <a:r>
              <a:rPr lang="en-IN" sz="6600" b="1" i="1" dirty="0" err="1">
                <a:solidFill>
                  <a:srgbClr val="FF0000"/>
                </a:solidFill>
                <a:latin typeface="Colonna MT" panose="04020805060202030203" pitchFamily="82" charset="0"/>
              </a:rPr>
              <a:t>vi</a:t>
            </a:r>
            <a:r>
              <a:rPr lang="en-IN" sz="6600" b="1" i="1" dirty="0">
                <a:latin typeface="Colonna MT" panose="04020805060202030203" pitchFamily="82" charset="0"/>
              </a:rPr>
              <a:t> 1.0 – </a:t>
            </a:r>
            <a:r>
              <a:rPr lang="en-IN" sz="6600" b="1" i="1" dirty="0">
                <a:solidFill>
                  <a:srgbClr val="FF0000"/>
                </a:solidFill>
                <a:latin typeface="Colonna MT" panose="04020805060202030203" pitchFamily="82" charset="0"/>
              </a:rPr>
              <a:t>The</a:t>
            </a:r>
            <a:r>
              <a:rPr lang="en-IN" sz="6600" b="1" i="1" dirty="0">
                <a:latin typeface="Colonna MT" panose="04020805060202030203" pitchFamily="82" charset="0"/>
              </a:rPr>
              <a:t> </a:t>
            </a:r>
            <a:r>
              <a:rPr lang="en-IN" sz="6600" b="1" i="1" dirty="0" err="1">
                <a:latin typeface="Colonna MT" panose="04020805060202030203" pitchFamily="82" charset="0"/>
              </a:rPr>
              <a:t>Health</a:t>
            </a:r>
            <a:r>
              <a:rPr lang="en-IN" sz="6600" b="1" i="1" dirty="0" err="1">
                <a:solidFill>
                  <a:srgbClr val="FF0000"/>
                </a:solidFill>
                <a:latin typeface="Colonna MT" panose="04020805060202030203" pitchFamily="82" charset="0"/>
              </a:rPr>
              <a:t>Bot</a:t>
            </a:r>
            <a:endParaRPr lang="en-IN" sz="6600" b="1" i="1" dirty="0">
              <a:solidFill>
                <a:srgbClr val="FF0000"/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helps you in maintaining your Medical Report in your Smartphone</a:t>
            </a:r>
          </a:p>
        </p:txBody>
      </p:sp>
    </p:spTree>
    <p:extLst>
      <p:ext uri="{BB962C8B-B14F-4D97-AF65-F5344CB8AC3E}">
        <p14:creationId xmlns:p14="http://schemas.microsoft.com/office/powerpoint/2010/main" val="250737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DBBD-3184-0149-9605-6ED5A382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Facebook chatbot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38DDA-A033-8743-B747-84E426EF6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973" y="481913"/>
            <a:ext cx="3048000" cy="164578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38F18A-DD66-F448-9748-DE31A233E1C6}"/>
              </a:ext>
            </a:extLst>
          </p:cNvPr>
          <p:cNvSpPr/>
          <p:nvPr/>
        </p:nvSpPr>
        <p:spPr>
          <a:xfrm>
            <a:off x="951470" y="2828836"/>
            <a:ext cx="8192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475B"/>
                </a:solidFill>
                <a:effectLst/>
                <a:latin typeface="AvenirNext" panose="020B0503020202020204" pitchFamily="34" charset="0"/>
              </a:rPr>
              <a:t>"Bot" is a generalized term used to describe any software that automates a task. Chatbots, which anyone can now build into Facebook Messenger, automate conversation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4CD0-A5D5-C94D-AA5A-9E246060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Amazon </a:t>
            </a:r>
            <a:r>
              <a:rPr lang="en-US" b="1" i="1" dirty="0" err="1"/>
              <a:t>lex</a:t>
            </a:r>
            <a:r>
              <a:rPr lang="en-US" b="1" i="1" dirty="0"/>
              <a:t> and Facebook integration: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5F3A5-F0A9-024A-B069-D17C61274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732" y="1825625"/>
            <a:ext cx="7804535" cy="4351338"/>
          </a:xfrm>
        </p:spPr>
      </p:pic>
    </p:spTree>
    <p:extLst>
      <p:ext uri="{BB962C8B-B14F-4D97-AF65-F5344CB8AC3E}">
        <p14:creationId xmlns:p14="http://schemas.microsoft.com/office/powerpoint/2010/main" val="171305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0E8F-62E5-B747-A42F-440B389A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Procedure to integrate Amazon </a:t>
            </a:r>
            <a:r>
              <a:rPr lang="en-US" b="1" i="1" dirty="0" err="1"/>
              <a:t>LexBot</a:t>
            </a:r>
            <a:r>
              <a:rPr lang="en-US" b="1" i="1" dirty="0"/>
              <a:t> and Facebook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8D31-AD9D-0140-AC0A-E0848D16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Create an Amazon Lex bot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Create a Facebook application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Integrate Facebook Messenger with your Amazon Lex bot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Validate the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8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0769-E611-AF43-A877-E951E02D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Lambda function: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C3FDD-C26A-5940-B69F-C4FB7094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5807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EA57-BAF4-0744-970D-DCB85AA7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What is Lambda in 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FF91-3923-D44A-BF34-90C480CD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AWS Lambda</a:t>
            </a:r>
            <a:r>
              <a:rPr lang="en-IN" dirty="0"/>
              <a:t> is a serverless compute service that runs your code in response to events and automatically manages the underlying compute resources for you. </a:t>
            </a:r>
          </a:p>
          <a:p>
            <a:r>
              <a:rPr lang="en-IN" dirty="0"/>
              <a:t>You can use </a:t>
            </a:r>
            <a:r>
              <a:rPr lang="en-IN" b="1" dirty="0"/>
              <a:t>AWS Lambda</a:t>
            </a:r>
            <a:r>
              <a:rPr lang="en-IN" dirty="0"/>
              <a:t> to extend other </a:t>
            </a:r>
            <a:r>
              <a:rPr lang="en-IN" b="1" dirty="0"/>
              <a:t>AWS</a:t>
            </a:r>
            <a:r>
              <a:rPr lang="en-IN" dirty="0"/>
              <a:t> services with custom logic, or create your own back-end services that operate at </a:t>
            </a:r>
            <a:r>
              <a:rPr lang="en-IN" b="1" dirty="0"/>
              <a:t>AWS </a:t>
            </a:r>
            <a:r>
              <a:rPr lang="en-IN" dirty="0"/>
              <a:t>scale, performance, and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6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3A6F-5CC0-0447-8F27-471C3726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Machine Learning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A4DB4-BC64-124D-A464-E2B7B5AC9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222" y="1788555"/>
            <a:ext cx="6154378" cy="4351338"/>
          </a:xfrm>
        </p:spPr>
      </p:pic>
    </p:spTree>
    <p:extLst>
      <p:ext uri="{BB962C8B-B14F-4D97-AF65-F5344CB8AC3E}">
        <p14:creationId xmlns:p14="http://schemas.microsoft.com/office/powerpoint/2010/main" val="312253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DE67-9745-1546-918A-F9D32336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ML algorithms used in ROVI BOT: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A6E9-CD7D-6D46-B1C0-2F0DDE8A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Decision tree(ID3)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DB465-2C4F-C34A-BBC3-F1BAB97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43" y="1430220"/>
            <a:ext cx="7099019" cy="42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0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CFF2-983F-DD43-9C97-AE2F95B6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Why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9217-FAD0-AC4B-8027-7CF9B4FF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random forest</a:t>
            </a:r>
            <a:r>
              <a:rPr lang="en-IN" dirty="0"/>
              <a:t> is simply a collection of </a:t>
            </a:r>
            <a:r>
              <a:rPr lang="en-IN" b="1" dirty="0"/>
              <a:t>decision</a:t>
            </a:r>
            <a:r>
              <a:rPr lang="en-IN" dirty="0"/>
              <a:t> trees whose results are aggregated into one final result.</a:t>
            </a:r>
          </a:p>
          <a:p>
            <a:r>
              <a:rPr lang="en-IN" dirty="0"/>
              <a:t>One way </a:t>
            </a:r>
            <a:r>
              <a:rPr lang="en-IN" b="1" dirty="0"/>
              <a:t>Random Forests</a:t>
            </a:r>
            <a:r>
              <a:rPr lang="en-IN" dirty="0"/>
              <a:t> reduce variance is by training on different samples of the data.</a:t>
            </a:r>
          </a:p>
          <a:p>
            <a:r>
              <a:rPr lang="en-IN" dirty="0"/>
              <a:t>Their ability to limit overfitting without substantially increasing error due to bias is why they are such powerful models.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4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EC92-332F-2549-9FA6-1FD565E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78864-7030-8D4E-953B-126F0ED7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5" y="234778"/>
            <a:ext cx="10911016" cy="6141308"/>
          </a:xfrm>
        </p:spPr>
      </p:pic>
    </p:spTree>
    <p:extLst>
      <p:ext uri="{BB962C8B-B14F-4D97-AF65-F5344CB8AC3E}">
        <p14:creationId xmlns:p14="http://schemas.microsoft.com/office/powerpoint/2010/main" val="341626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0E56-52B5-3843-A338-E0701BC7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Voting: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6FDB-04C0-A140-9A75-6602192E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Hard voting</a:t>
            </a:r>
            <a:r>
              <a:rPr lang="en-IN" dirty="0"/>
              <a:t> is where a model is selected from an ensemble to make the final prediction by a simple majority vote for accuracy.</a:t>
            </a:r>
          </a:p>
          <a:p>
            <a:endParaRPr lang="en-IN" i="1" dirty="0"/>
          </a:p>
          <a:p>
            <a:r>
              <a:rPr lang="en-IN" i="1" dirty="0"/>
              <a:t> Soft Voting</a:t>
            </a:r>
            <a:r>
              <a:rPr lang="en-IN" dirty="0"/>
              <a:t> can only be done when all your classifiers can calculate probabilities for the outcomes. Soft voting arrives at the best result by averaging out the probabilities calculated by individual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1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b="1" dirty="0">
                <a:latin typeface="Colonna MT" panose="04020805060202030203" pitchFamily="82" charset="0"/>
              </a:rPr>
              <a:t>The </a:t>
            </a:r>
            <a:r>
              <a:rPr lang="en-IN" b="1" dirty="0" err="1">
                <a:solidFill>
                  <a:srgbClr val="FF0000"/>
                </a:solidFill>
                <a:latin typeface="Colonna MT" panose="04020805060202030203" pitchFamily="82" charset="0"/>
              </a:rPr>
              <a:t>R</a:t>
            </a:r>
            <a:r>
              <a:rPr lang="en-IN" b="1" dirty="0" err="1">
                <a:latin typeface="Colonna MT" panose="04020805060202030203" pitchFamily="82" charset="0"/>
              </a:rPr>
              <a:t>o</a:t>
            </a:r>
            <a:r>
              <a:rPr lang="en-IN" b="1" dirty="0" err="1">
                <a:solidFill>
                  <a:srgbClr val="FF0000"/>
                </a:solidFill>
                <a:latin typeface="Colonna MT" panose="04020805060202030203" pitchFamily="82" charset="0"/>
              </a:rPr>
              <a:t>vi</a:t>
            </a:r>
            <a:r>
              <a:rPr lang="en-IN" b="1" dirty="0">
                <a:latin typeface="Colonna MT" panose="04020805060202030203" pitchFamily="82" charset="0"/>
              </a:rPr>
              <a:t> Crew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>
              <a:latin typeface="Colonna MT" panose="04020805060202030203" pitchFamily="82" charset="0"/>
            </a:endParaRPr>
          </a:p>
          <a:p>
            <a:pPr marL="0" indent="0">
              <a:buNone/>
            </a:pPr>
            <a:r>
              <a:rPr lang="en-IN" dirty="0">
                <a:latin typeface="Colonna MT" panose="04020805060202030203" pitchFamily="82" charset="0"/>
              </a:rPr>
              <a:t>By,						    Guided by,</a:t>
            </a:r>
          </a:p>
          <a:p>
            <a:pPr marL="0" indent="0">
              <a:buNone/>
            </a:pPr>
            <a:r>
              <a:rPr lang="en-IN" dirty="0">
                <a:latin typeface="Colonna MT" panose="04020805060202030203" pitchFamily="82" charset="0"/>
              </a:rPr>
              <a:t>  </a:t>
            </a:r>
            <a:r>
              <a:rPr lang="en-IN" b="1" dirty="0">
                <a:latin typeface="Colonna MT" panose="04020805060202030203" pitchFamily="82" charset="0"/>
              </a:rPr>
              <a:t>S  </a:t>
            </a:r>
            <a:r>
              <a:rPr lang="en-IN" b="1" dirty="0" err="1">
                <a:latin typeface="Colonna MT" panose="04020805060202030203" pitchFamily="82" charset="0"/>
              </a:rPr>
              <a:t>Jayendran</a:t>
            </a:r>
            <a:r>
              <a:rPr lang="en-IN" dirty="0">
                <a:latin typeface="Colonna MT" panose="04020805060202030203" pitchFamily="82" charset="0"/>
              </a:rPr>
              <a:t>  -   15IT14			    </a:t>
            </a:r>
            <a:r>
              <a:rPr lang="en-IN" b="1" dirty="0">
                <a:latin typeface="Colonna MT" panose="04020805060202030203" pitchFamily="82" charset="0"/>
              </a:rPr>
              <a:t>Ms. </a:t>
            </a:r>
            <a:r>
              <a:rPr lang="en-IN" b="1" dirty="0" err="1">
                <a:latin typeface="Colonna MT" panose="04020805060202030203" pitchFamily="82" charset="0"/>
              </a:rPr>
              <a:t>Sathya</a:t>
            </a:r>
            <a:r>
              <a:rPr lang="en-IN" b="1" dirty="0">
                <a:latin typeface="Colonna MT" panose="04020805060202030203" pitchFamily="82" charset="0"/>
              </a:rPr>
              <a:t> N</a:t>
            </a:r>
            <a:r>
              <a:rPr lang="en-IN" dirty="0">
                <a:latin typeface="Colonna MT" panose="04020805060202030203" pitchFamily="82" charset="0"/>
              </a:rPr>
              <a:t> – AP/IT</a:t>
            </a:r>
          </a:p>
          <a:p>
            <a:pPr marL="0" indent="0">
              <a:buNone/>
            </a:pPr>
            <a:r>
              <a:rPr lang="en-IN" dirty="0">
                <a:latin typeface="Colonna MT" panose="04020805060202030203" pitchFamily="82" charset="0"/>
              </a:rPr>
              <a:t>  </a:t>
            </a:r>
            <a:r>
              <a:rPr lang="en-IN" b="1" dirty="0">
                <a:latin typeface="Colonna MT" panose="04020805060202030203" pitchFamily="82" charset="0"/>
              </a:rPr>
              <a:t>S  </a:t>
            </a:r>
            <a:r>
              <a:rPr lang="en-IN" b="1" dirty="0" err="1">
                <a:latin typeface="Colonna MT" panose="04020805060202030203" pitchFamily="82" charset="0"/>
              </a:rPr>
              <a:t>Prasanth</a:t>
            </a:r>
            <a:r>
              <a:rPr lang="en-IN" b="1" dirty="0">
                <a:latin typeface="Colonna MT" panose="04020805060202030203" pitchFamily="82" charset="0"/>
              </a:rPr>
              <a:t> </a:t>
            </a:r>
            <a:r>
              <a:rPr lang="en-IN" dirty="0">
                <a:latin typeface="Colonna MT" panose="04020805060202030203" pitchFamily="82" charset="0"/>
              </a:rPr>
              <a:t>   -   15IT28</a:t>
            </a:r>
          </a:p>
          <a:p>
            <a:pPr marL="0" indent="0">
              <a:buNone/>
            </a:pPr>
            <a:r>
              <a:rPr lang="en-IN" dirty="0">
                <a:latin typeface="Colonna MT" panose="04020805060202030203" pitchFamily="82" charset="0"/>
              </a:rPr>
              <a:t>  </a:t>
            </a:r>
            <a:r>
              <a:rPr lang="en-IN" b="1" dirty="0">
                <a:latin typeface="Colonna MT" panose="04020805060202030203" pitchFamily="82" charset="0"/>
              </a:rPr>
              <a:t>S  </a:t>
            </a:r>
            <a:r>
              <a:rPr lang="en-IN" b="1" dirty="0" err="1">
                <a:latin typeface="Colonna MT" panose="04020805060202030203" pitchFamily="82" charset="0"/>
              </a:rPr>
              <a:t>Sharmi</a:t>
            </a:r>
            <a:r>
              <a:rPr lang="en-IN" dirty="0">
                <a:latin typeface="Colonna MT" panose="04020805060202030203" pitchFamily="82" charset="0"/>
              </a:rPr>
              <a:t>  	   -   15IT40</a:t>
            </a:r>
          </a:p>
        </p:txBody>
      </p:sp>
    </p:spTree>
    <p:extLst>
      <p:ext uri="{BB962C8B-B14F-4D97-AF65-F5344CB8AC3E}">
        <p14:creationId xmlns:p14="http://schemas.microsoft.com/office/powerpoint/2010/main" val="311465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F4C329-D7F2-CF47-AE3E-384CA65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i="1" dirty="0"/>
              <a:t>Bagging and Pasting</a:t>
            </a:r>
            <a:br>
              <a:rPr lang="en-IN" b="1" i="1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3D0B-5095-084A-9375-6DE5DB9A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IN" dirty="0"/>
              <a:t>Instead of running various models on a single dataset, you can use a single model over various random subsets of the dataset. </a:t>
            </a:r>
          </a:p>
          <a:p>
            <a:r>
              <a:rPr lang="en-IN" dirty="0"/>
              <a:t>Random sampling with replacement is called </a:t>
            </a:r>
            <a:r>
              <a:rPr lang="en-IN" i="1" dirty="0"/>
              <a:t>Bagging</a:t>
            </a:r>
            <a:r>
              <a:rPr lang="en-IN" dirty="0"/>
              <a:t>, short for </a:t>
            </a:r>
            <a:r>
              <a:rPr lang="en-IN" i="1" dirty="0"/>
              <a:t>bootstrap aggregating</a:t>
            </a:r>
            <a:r>
              <a:rPr lang="en-IN" dirty="0"/>
              <a:t>. </a:t>
            </a:r>
          </a:p>
          <a:p>
            <a:r>
              <a:rPr lang="en-IN" dirty="0"/>
              <a:t>In case that was difficult to visualize in your head, just imagine disregarding several random entries in the dataset and modelling with the rest. In case of </a:t>
            </a:r>
            <a:r>
              <a:rPr lang="en-IN" i="1" dirty="0"/>
              <a:t>Pasting</a:t>
            </a:r>
            <a:r>
              <a:rPr lang="en-IN" dirty="0"/>
              <a:t>, the same process applies, only difference being that pasting doesn’t allow training instances to be sampled several times for the same predictors.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4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FAB8-E297-CD4E-85F7-F62D9AC2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Writing Lambda function in AWS: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1B00-958C-AE46-B315-B561A4A0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Authoring Code for Your Lambda Function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Deploying Code and Creating a Lambda Function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Creating a Deployment Package – Organizing Code and Dependencies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Uploading a Deployment Package – Creating a Lambda Function</a:t>
            </a:r>
          </a:p>
          <a:p>
            <a:endParaRPr lang="en-US" dirty="0"/>
          </a:p>
          <a:p>
            <a:r>
              <a:rPr lang="en-IN" b="1" dirty="0"/>
              <a:t>Testing a Lambda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7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9E4A-3C64-8649-B100-06BC090E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i="1" dirty="0"/>
              <a:t>Deploying an Amazon Lex Bot on Facebook:</a:t>
            </a:r>
            <a:br>
              <a:rPr lang="en-IN" b="1" i="1" dirty="0"/>
            </a:br>
            <a:br>
              <a:rPr lang="en-IN" sz="3200" i="1" dirty="0"/>
            </a:br>
            <a:endParaRPr lang="en-US" sz="3200" i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28EC4-18C7-694F-AE14-FC62DEF51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277942"/>
              </p:ext>
            </p:extLst>
          </p:nvPr>
        </p:nvGraphicFramePr>
        <p:xfrm>
          <a:off x="702275" y="1690688"/>
          <a:ext cx="10515600" cy="184785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5406878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2538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60A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28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1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B028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3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0D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65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channel-id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903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1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The channel endpoint identifier from Amazon Lex.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601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D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622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channel-name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202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38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The channel name from Amazon Lex.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1038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A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7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channel-type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702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F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74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444444"/>
                          </a:solidFill>
                          <a:effectLst/>
                          <a:latin typeface="Amazon Ember" panose="020B0603020204020204" pitchFamily="34" charset="0"/>
                        </a:rPr>
                        <a:t>Facebook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9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A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7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webhook-endpoint-url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207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74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The Amazon Lex endpoint for the channel.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609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21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A98149-8D89-634B-B175-112826348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98173"/>
              </p:ext>
            </p:extLst>
          </p:nvPr>
        </p:nvGraphicFramePr>
        <p:xfrm>
          <a:off x="702275" y="3738558"/>
          <a:ext cx="10515600" cy="220599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94410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83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604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1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701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4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user-id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7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E5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A5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The Facebook identifier of the sender. See </a:t>
                      </a:r>
                      <a:r>
                        <a:rPr lang="en-IN" u="none" strike="noStrike">
                          <a:solidFill>
                            <a:srgbClr val="E48700"/>
                          </a:solidFill>
                          <a:effectLst/>
                          <a:hlinkClick r:id="rId2"/>
                        </a:rPr>
                        <a:t>https://developers.facebook.com/docs/messenger-platform/webhook-reference/message-received</a:t>
                      </a:r>
                      <a:r>
                        <a:rPr lang="en-IN">
                          <a:effectLst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309B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2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facebook-page-id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E04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6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A5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The Facebook page identifier of the recipient. See </a:t>
                      </a:r>
                      <a:r>
                        <a:rPr lang="en-IN" u="none" strike="noStrike" dirty="0">
                          <a:solidFill>
                            <a:srgbClr val="E48700"/>
                          </a:solidFill>
                          <a:effectLst/>
                          <a:hlinkClick r:id="rId2"/>
                        </a:rPr>
                        <a:t>https://developers.facebook.com/docs/messenger-platform/webhook-reference/message-received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5036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8338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A2BEE39-1F1F-1646-BC1B-D0141B64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75" y="373903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mazon Ember" panose="020B0603020204020204" pitchFamily="34" charset="0"/>
              </a:rPr>
              <a:t>Facebook Request Attributes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2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04F1-A08A-4E7A-9E6D-B9DE6244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DD16-2066-48E2-8C47-3631FDE3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Sheetal L. Patil,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“Survey Of Data Mining Techniques In Healthcare”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International Research Journal of Innovative Engineering, Volume: 01 Issue: 09, September-2015.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“Classification of large datasets using Random Forest Algorithm in various applications: Survey”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,Mohammed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Zakariah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Researcher, King Saud University College of Computer and Information Sciences, Riyadh, Kingdom of Saudi Arabia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Engineering and Innovative Technology (IJEIT) Volume 3, Issue 11, May 2014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“Effective Learning and Classification using Random Forest Algorithm”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1Vrushali Y Kulkarni, 2 Pradeep K Sinha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 for Classification Of Patients For Personalized Medicine With High-Dimensional Data”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Artificial Intelligence in Medicine 41:197–207,2007.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90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80B53-379D-1447-93D3-D4A3A0E0AE0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91771" y="653144"/>
            <a:ext cx="7576457" cy="5326742"/>
          </a:xfrm>
        </p:spPr>
      </p:pic>
    </p:spTree>
    <p:extLst>
      <p:ext uri="{BB962C8B-B14F-4D97-AF65-F5344CB8AC3E}">
        <p14:creationId xmlns:p14="http://schemas.microsoft.com/office/powerpoint/2010/main" val="109926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b="1" i="1" dirty="0">
                <a:latin typeface="Colonna MT" panose="04020805060202030203" pitchFamily="82" charset="0"/>
              </a:rPr>
              <a:t>THANK YOU…!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29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i="1" dirty="0">
                <a:solidFill>
                  <a:srgbClr val="FF0000"/>
                </a:solidFill>
              </a:rPr>
              <a:t>R</a:t>
            </a:r>
            <a:r>
              <a:rPr lang="en-IN" sz="4800" b="1" i="1" dirty="0"/>
              <a:t>O</a:t>
            </a:r>
            <a:r>
              <a:rPr lang="en-IN" sz="4800" b="1" i="1" dirty="0">
                <a:solidFill>
                  <a:srgbClr val="FF0000"/>
                </a:solidFill>
              </a:rPr>
              <a:t>VI</a:t>
            </a:r>
            <a:r>
              <a:rPr lang="en-IN" sz="4800" b="1" i="1" dirty="0"/>
              <a:t> -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495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sz="3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that takes </a:t>
            </a:r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 of one’s Health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people to monitor their health conditions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can identify their disease based on the symptoms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scope &amp; objective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the medicine for the diseases.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way of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maintenance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Rovi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 is born from the three Budding Software engineers. At present, we have such things but this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rovi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stand out in many aspects. </a:t>
            </a:r>
          </a:p>
        </p:txBody>
      </p:sp>
    </p:spTree>
    <p:extLst>
      <p:ext uri="{BB962C8B-B14F-4D97-AF65-F5344CB8AC3E}">
        <p14:creationId xmlns:p14="http://schemas.microsoft.com/office/powerpoint/2010/main" val="9307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E4DB-5308-4959-AE55-F460BA8B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CEA6-0749-43A6-9530-9405578A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does not have a report generating capability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people may feel unsatisfied with the volatile access to their previous  inputs.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ability to compare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input with that of the past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histories.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D06A-089D-4F75-BC59-D5090C7E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B672-F0AE-4BAE-B487-B6F8D05C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the common people in their Health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Maintainence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Report for individual.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Day-to-Day feed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one’s body condition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you to generate a report of your health.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serious deadly disease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inputs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to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Rovi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 inputs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979497-17F8-6B4C-8E61-13E65A7E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Core Technologies: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77AB5-BC48-B046-B72E-8F2937F0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Facebook Bot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1693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9481-0F7A-5949-93EA-9E55C988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AWS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CC0991-A25B-D34D-9E5D-0E81EFF23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003"/>
            <a:ext cx="10515600" cy="3888581"/>
          </a:xfrm>
        </p:spPr>
      </p:pic>
    </p:spTree>
    <p:extLst>
      <p:ext uri="{BB962C8B-B14F-4D97-AF65-F5344CB8AC3E}">
        <p14:creationId xmlns:p14="http://schemas.microsoft.com/office/powerpoint/2010/main" val="199970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668B0D-44D6-8A4F-BD19-6559D7C9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55E4E-FEF8-C841-B392-8ADF6F87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Amazon Lex, the same deep learning technologies that power Amazon Alexa are now available to any developer, enabling you to quickly and easily build sophisticated, natural language, conversational bots </a:t>
            </a:r>
            <a:r>
              <a:rPr lang="en-IN" dirty="0">
                <a:hlinkClick r:id="rId2"/>
              </a:rPr>
              <a:t>(“chatbots”)</a:t>
            </a:r>
            <a:r>
              <a:rPr lang="en-IN" dirty="0"/>
              <a:t>.</a:t>
            </a:r>
          </a:p>
          <a:p>
            <a:r>
              <a:rPr lang="en-IN" dirty="0"/>
              <a:t>Speech recognition and natural language understanding are some of the most challenging problems to solve in computer science, requiring sophisticated </a:t>
            </a:r>
            <a:r>
              <a:rPr lang="en-IN" dirty="0">
                <a:solidFill>
                  <a:srgbClr val="FF0000"/>
                </a:solidFill>
              </a:rPr>
              <a:t>deep learning algorithms to be trained on massive amounts of data and infrastructure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9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2503-2CBD-CC41-B1F1-90114C66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Benefits of Amazon Lex: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D57C-55EB-D249-AA55-308C7800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Easy to use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Seamlessly deploy and scale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Built in integration with AWS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Cost effective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63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594</Words>
  <Application>Microsoft Macintosh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Amazon Ember</vt:lpstr>
      <vt:lpstr>Arial</vt:lpstr>
      <vt:lpstr>AvenirNext</vt:lpstr>
      <vt:lpstr>Calibri</vt:lpstr>
      <vt:lpstr>Calibri Light</vt:lpstr>
      <vt:lpstr>Colonna MT</vt:lpstr>
      <vt:lpstr>Courier New</vt:lpstr>
      <vt:lpstr>Times New Roman</vt:lpstr>
      <vt:lpstr>Wingdings</vt:lpstr>
      <vt:lpstr>Office Theme</vt:lpstr>
      <vt:lpstr>Rovi 1.0 – The HealthBot</vt:lpstr>
      <vt:lpstr>The Rovi Crew</vt:lpstr>
      <vt:lpstr>ROVI - ABSTRACT</vt:lpstr>
      <vt:lpstr>EXISTING SYSTEM</vt:lpstr>
      <vt:lpstr>PROPOSED SYSTEM</vt:lpstr>
      <vt:lpstr>Core Technologies:</vt:lpstr>
      <vt:lpstr>AWS </vt:lpstr>
      <vt:lpstr>Lex</vt:lpstr>
      <vt:lpstr>Benefits of Amazon Lex:</vt:lpstr>
      <vt:lpstr>Facebook chatbot</vt:lpstr>
      <vt:lpstr>Amazon lex and Facebook integration:</vt:lpstr>
      <vt:lpstr>Procedure to integrate Amazon LexBot and Facebook :</vt:lpstr>
      <vt:lpstr>Lambda function:</vt:lpstr>
      <vt:lpstr>What is Lambda in AWS?</vt:lpstr>
      <vt:lpstr>Machine Learning :</vt:lpstr>
      <vt:lpstr>ML algorithms used in ROVI BOT:</vt:lpstr>
      <vt:lpstr>Why Random Forest?</vt:lpstr>
      <vt:lpstr>PowerPoint Presentation</vt:lpstr>
      <vt:lpstr>Voting:</vt:lpstr>
      <vt:lpstr>  Bagging and Pasting  </vt:lpstr>
      <vt:lpstr>Writing Lambda function in AWS:</vt:lpstr>
      <vt:lpstr> Deploying an Amazon Lex Bot on Facebook:  </vt:lpstr>
      <vt:lpstr>REFERENCES:</vt:lpstr>
      <vt:lpstr>PowerPoint Presentation</vt:lpstr>
      <vt:lpstr>THANK YOU…!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2019-02-23T03:25:59Z</dcterms:created>
  <dcterms:modified xsi:type="dcterms:W3CDTF">2019-02-25T09:17:34Z</dcterms:modified>
</cp:coreProperties>
</file>